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51" r:id="rId5"/>
  </p:sldMasterIdLst>
  <p:notesMasterIdLst>
    <p:notesMasterId r:id="rId20"/>
  </p:notesMasterIdLst>
  <p:sldIdLst>
    <p:sldId id="256" r:id="rId6"/>
    <p:sldId id="5106" r:id="rId7"/>
    <p:sldId id="257" r:id="rId8"/>
    <p:sldId id="258" r:id="rId9"/>
    <p:sldId id="259" r:id="rId10"/>
    <p:sldId id="5126" r:id="rId11"/>
    <p:sldId id="5127" r:id="rId12"/>
    <p:sldId id="5128" r:id="rId13"/>
    <p:sldId id="5111" r:id="rId14"/>
    <p:sldId id="5129" r:id="rId15"/>
    <p:sldId id="5112" r:id="rId16"/>
    <p:sldId id="5107" r:id="rId17"/>
    <p:sldId id="5125" r:id="rId18"/>
    <p:sldId id="260" r:id="rId1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DC6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E9A18A-0AB3-410F-03B3-02BBE4FA9CDB}" v="3" dt="2026-08-07T21:09:33.4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stberg, Alexander Hakon" userId="9285d430-0026-4821-b270-8042af90e2b1" providerId="ADAL" clId="{13D67565-65AE-5063-AA4E-2B457FA55D07}"/>
    <pc:docChg chg="undo custSel addSld delSld modSld">
      <pc:chgData name="Ostberg, Alexander Hakon" userId="9285d430-0026-4821-b270-8042af90e2b1" providerId="ADAL" clId="{13D67565-65AE-5063-AA4E-2B457FA55D07}" dt="2026-07-28T17:11:52.030" v="543" actId="122"/>
      <pc:docMkLst>
        <pc:docMk/>
      </pc:docMkLst>
      <pc:sldChg chg="modSp mod">
        <pc:chgData name="Ostberg, Alexander Hakon" userId="9285d430-0026-4821-b270-8042af90e2b1" providerId="ADAL" clId="{13D67565-65AE-5063-AA4E-2B457FA55D07}" dt="2026-07-28T15:01:22.781" v="513" actId="20577"/>
        <pc:sldMkLst>
          <pc:docMk/>
          <pc:sldMk cId="0" sldId="256"/>
        </pc:sldMkLst>
        <pc:spChg chg="mod">
          <ac:chgData name="Ostberg, Alexander Hakon" userId="9285d430-0026-4821-b270-8042af90e2b1" providerId="ADAL" clId="{13D67565-65AE-5063-AA4E-2B457FA55D07}" dt="2026-07-28T15:01:22.781" v="513" actId="20577"/>
          <ac:spMkLst>
            <pc:docMk/>
            <pc:sldMk cId="0" sldId="256"/>
            <ac:spMk id="7" creationId="{00000000-0000-0000-0000-000000000000}"/>
          </ac:spMkLst>
        </pc:spChg>
      </pc:sldChg>
      <pc:sldChg chg="addSp modSp mod">
        <pc:chgData name="Ostberg, Alexander Hakon" userId="9285d430-0026-4821-b270-8042af90e2b1" providerId="ADAL" clId="{13D67565-65AE-5063-AA4E-2B457FA55D07}" dt="2026-07-28T14:50:00.081" v="479" actId="1076"/>
        <pc:sldMkLst>
          <pc:docMk/>
          <pc:sldMk cId="0" sldId="259"/>
        </pc:sldMkLst>
        <pc:picChg chg="add mod">
          <ac:chgData name="Ostberg, Alexander Hakon" userId="9285d430-0026-4821-b270-8042af90e2b1" providerId="ADAL" clId="{13D67565-65AE-5063-AA4E-2B457FA55D07}" dt="2026-07-28T14:49:57.906" v="478" actId="1076"/>
          <ac:picMkLst>
            <pc:docMk/>
            <pc:sldMk cId="0" sldId="259"/>
            <ac:picMk id="2" creationId="{C0012422-6018-677C-0287-B226C361687B}"/>
          </ac:picMkLst>
        </pc:picChg>
        <pc:picChg chg="add mod modCrop">
          <ac:chgData name="Ostberg, Alexander Hakon" userId="9285d430-0026-4821-b270-8042af90e2b1" providerId="ADAL" clId="{13D67565-65AE-5063-AA4E-2B457FA55D07}" dt="2026-07-28T14:50:00.081" v="479" actId="1076"/>
          <ac:picMkLst>
            <pc:docMk/>
            <pc:sldMk cId="0" sldId="259"/>
            <ac:picMk id="3" creationId="{8E8AA3B2-E64A-93DB-35AC-D873DB41CBA6}"/>
          </ac:picMkLst>
        </pc:picChg>
        <pc:picChg chg="mod modCrop">
          <ac:chgData name="Ostberg, Alexander Hakon" userId="9285d430-0026-4821-b270-8042af90e2b1" providerId="ADAL" clId="{13D67565-65AE-5063-AA4E-2B457FA55D07}" dt="2026-07-28T14:49:55.896" v="477" actId="1076"/>
          <ac:picMkLst>
            <pc:docMk/>
            <pc:sldMk cId="0" sldId="259"/>
            <ac:picMk id="18" creationId="{8D2239B4-8F2F-CA0C-68CC-1EB31855DDBB}"/>
          </ac:picMkLst>
        </pc:picChg>
      </pc:sldChg>
      <pc:sldChg chg="addSp delSp modSp add mod setBg">
        <pc:chgData name="Ostberg, Alexander Hakon" userId="9285d430-0026-4821-b270-8042af90e2b1" providerId="ADAL" clId="{13D67565-65AE-5063-AA4E-2B457FA55D07}" dt="2026-07-28T17:11:52.030" v="543" actId="122"/>
        <pc:sldMkLst>
          <pc:docMk/>
          <pc:sldMk cId="3997981970" sldId="5125"/>
        </pc:sldMkLst>
        <pc:spChg chg="mod">
          <ac:chgData name="Ostberg, Alexander Hakon" userId="9285d430-0026-4821-b270-8042af90e2b1" providerId="ADAL" clId="{13D67565-65AE-5063-AA4E-2B457FA55D07}" dt="2026-07-28T17:11:52.030" v="543" actId="122"/>
          <ac:spMkLst>
            <pc:docMk/>
            <pc:sldMk cId="3997981970" sldId="5125"/>
            <ac:spMk id="4" creationId="{0BEFEE58-9D18-72C0-8685-ED7CC61FF343}"/>
          </ac:spMkLst>
        </pc:spChg>
      </pc:sldChg>
    </pc:docChg>
  </pc:docChgLst>
  <pc:docChgLst>
    <pc:chgData name="Shenvi, Christina L" userId="6617040b-80d0-4d9c-87f8-f4ff3b349be1" providerId="ADAL" clId="{C6DFA386-C451-4AC8-BFB1-F3EDE8C9D4D9}"/>
    <pc:docChg chg="custSel addSld delSld modSld">
      <pc:chgData name="Shenvi, Christina L" userId="6617040b-80d0-4d9c-87f8-f4ff3b349be1" providerId="ADAL" clId="{C6DFA386-C451-4AC8-BFB1-F3EDE8C9D4D9}" dt="2026-07-23T18:16:23.534" v="2092"/>
      <pc:docMkLst>
        <pc:docMk/>
      </pc:docMkLst>
    </pc:docChg>
  </pc:docChgLst>
  <pc:docChgLst>
    <pc:chgData name="Shenvi, Christina L" userId="6617040b-80d0-4d9c-87f8-f4ff3b349be1" providerId="ADAL" clId="{3B93AFF1-2837-4EAD-B1E1-467B33D636C0}"/>
    <pc:docChg chg="custSel addSld delSld modSld sldOrd">
      <pc:chgData name="Shenvi, Christina L" userId="6617040b-80d0-4d9c-87f8-f4ff3b349be1" providerId="ADAL" clId="{3B93AFF1-2837-4EAD-B1E1-467B33D636C0}" dt="2026-07-28T18:29:41.288" v="814" actId="20578"/>
      <pc:docMkLst>
        <pc:docMk/>
      </pc:docMkLst>
      <pc:sldChg chg="modSp mod">
        <pc:chgData name="Shenvi, Christina L" userId="6617040b-80d0-4d9c-87f8-f4ff3b349be1" providerId="ADAL" clId="{3B93AFF1-2837-4EAD-B1E1-467B33D636C0}" dt="2026-07-28T17:25:50.171" v="49" actId="20578"/>
        <pc:sldMkLst>
          <pc:docMk/>
          <pc:sldMk cId="0" sldId="256"/>
        </pc:sldMkLst>
        <pc:spChg chg="mod">
          <ac:chgData name="Shenvi, Christina L" userId="6617040b-80d0-4d9c-87f8-f4ff3b349be1" providerId="ADAL" clId="{3B93AFF1-2837-4EAD-B1E1-467B33D636C0}" dt="2026-07-28T17:25:50.171" v="49" actId="20578"/>
          <ac:spMkLst>
            <pc:docMk/>
            <pc:sldMk cId="0" sldId="256"/>
            <ac:spMk id="4" creationId="{00000000-0000-0000-0000-000000000000}"/>
          </ac:spMkLst>
        </pc:spChg>
      </pc:sldChg>
      <pc:sldChg chg="modNotesTx">
        <pc:chgData name="Shenvi, Christina L" userId="6617040b-80d0-4d9c-87f8-f4ff3b349be1" providerId="ADAL" clId="{3B93AFF1-2837-4EAD-B1E1-467B33D636C0}" dt="2026-07-28T17:38:40.788" v="451" actId="20577"/>
        <pc:sldMkLst>
          <pc:docMk/>
          <pc:sldMk cId="0" sldId="257"/>
        </pc:sldMkLst>
      </pc:sldChg>
      <pc:sldChg chg="modSp mod">
        <pc:chgData name="Shenvi, Christina L" userId="6617040b-80d0-4d9c-87f8-f4ff3b349be1" providerId="ADAL" clId="{3B93AFF1-2837-4EAD-B1E1-467B33D636C0}" dt="2026-07-28T17:39:58.783" v="541" actId="20577"/>
        <pc:sldMkLst>
          <pc:docMk/>
          <pc:sldMk cId="0" sldId="258"/>
        </pc:sldMkLst>
        <pc:spChg chg="mod">
          <ac:chgData name="Shenvi, Christina L" userId="6617040b-80d0-4d9c-87f8-f4ff3b349be1" providerId="ADAL" clId="{3B93AFF1-2837-4EAD-B1E1-467B33D636C0}" dt="2026-07-28T17:39:58.783" v="541" actId="20577"/>
          <ac:spMkLst>
            <pc:docMk/>
            <pc:sldMk cId="0" sldId="258"/>
            <ac:spMk id="19" creationId="{00000000-0000-0000-0000-000000000000}"/>
          </ac:spMkLst>
        </pc:spChg>
      </pc:sldChg>
      <pc:sldChg chg="addSp modSp mod modNotesTx">
        <pc:chgData name="Shenvi, Christina L" userId="6617040b-80d0-4d9c-87f8-f4ff3b349be1" providerId="ADAL" clId="{3B93AFF1-2837-4EAD-B1E1-467B33D636C0}" dt="2026-07-28T17:37:44.317" v="428" actId="1076"/>
        <pc:sldMkLst>
          <pc:docMk/>
          <pc:sldMk cId="0" sldId="259"/>
        </pc:sldMkLst>
        <pc:picChg chg="mod">
          <ac:chgData name="Shenvi, Christina L" userId="6617040b-80d0-4d9c-87f8-f4ff3b349be1" providerId="ADAL" clId="{3B93AFF1-2837-4EAD-B1E1-467B33D636C0}" dt="2026-07-28T17:26:56.556" v="124" actId="1035"/>
          <ac:picMkLst>
            <pc:docMk/>
            <pc:sldMk cId="0" sldId="259"/>
            <ac:picMk id="2" creationId="{C0012422-6018-677C-0287-B226C361687B}"/>
          </ac:picMkLst>
        </pc:picChg>
        <pc:picChg chg="mod modCrop">
          <ac:chgData name="Shenvi, Christina L" userId="6617040b-80d0-4d9c-87f8-f4ff3b349be1" providerId="ADAL" clId="{3B93AFF1-2837-4EAD-B1E1-467B33D636C0}" dt="2026-07-28T17:37:44.317" v="428" actId="1076"/>
          <ac:picMkLst>
            <pc:docMk/>
            <pc:sldMk cId="0" sldId="259"/>
            <ac:picMk id="3" creationId="{8E8AA3B2-E64A-93DB-35AC-D873DB41CBA6}"/>
          </ac:picMkLst>
        </pc:picChg>
        <pc:picChg chg="add mod modCrop">
          <ac:chgData name="Shenvi, Christina L" userId="6617040b-80d0-4d9c-87f8-f4ff3b349be1" providerId="ADAL" clId="{3B93AFF1-2837-4EAD-B1E1-467B33D636C0}" dt="2026-07-28T17:26:56.556" v="124" actId="1035"/>
          <ac:picMkLst>
            <pc:docMk/>
            <pc:sldMk cId="0" sldId="259"/>
            <ac:picMk id="16" creationId="{91E8E430-B366-1C2A-A77A-003917BDA2B3}"/>
          </ac:picMkLst>
        </pc:picChg>
        <pc:picChg chg="mod">
          <ac:chgData name="Shenvi, Christina L" userId="6617040b-80d0-4d9c-87f8-f4ff3b349be1" providerId="ADAL" clId="{3B93AFF1-2837-4EAD-B1E1-467B33D636C0}" dt="2026-07-28T17:26:56.556" v="124" actId="1035"/>
          <ac:picMkLst>
            <pc:docMk/>
            <pc:sldMk cId="0" sldId="259"/>
            <ac:picMk id="18" creationId="{8D2239B4-8F2F-CA0C-68CC-1EB31855DDBB}"/>
          </ac:picMkLst>
        </pc:picChg>
      </pc:sldChg>
      <pc:sldChg chg="modSp mod ord">
        <pc:chgData name="Shenvi, Christina L" userId="6617040b-80d0-4d9c-87f8-f4ff3b349be1" providerId="ADAL" clId="{3B93AFF1-2837-4EAD-B1E1-467B33D636C0}" dt="2026-07-28T17:28:02.305" v="127"/>
        <pc:sldMkLst>
          <pc:docMk/>
          <pc:sldMk cId="3024065953" sldId="5106"/>
        </pc:sldMkLst>
        <pc:spChg chg="mod">
          <ac:chgData name="Shenvi, Christina L" userId="6617040b-80d0-4d9c-87f8-f4ff3b349be1" providerId="ADAL" clId="{3B93AFF1-2837-4EAD-B1E1-467B33D636C0}" dt="2026-07-28T17:27:24.702" v="125" actId="122"/>
          <ac:spMkLst>
            <pc:docMk/>
            <pc:sldMk cId="3024065953" sldId="5106"/>
            <ac:spMk id="24" creationId="{FD4A6244-184C-ABD6-C712-F18EB1584619}"/>
          </ac:spMkLst>
        </pc:spChg>
      </pc:sldChg>
      <pc:sldChg chg="modSp add mod">
        <pc:chgData name="Shenvi, Christina L" userId="6617040b-80d0-4d9c-87f8-f4ff3b349be1" providerId="ADAL" clId="{3B93AFF1-2837-4EAD-B1E1-467B33D636C0}" dt="2026-07-28T17:52:31.151" v="636" actId="113"/>
        <pc:sldMkLst>
          <pc:docMk/>
          <pc:sldMk cId="3665442927" sldId="5107"/>
        </pc:sldMkLst>
        <pc:spChg chg="mod">
          <ac:chgData name="Shenvi, Christina L" userId="6617040b-80d0-4d9c-87f8-f4ff3b349be1" providerId="ADAL" clId="{3B93AFF1-2837-4EAD-B1E1-467B33D636C0}" dt="2026-07-28T17:52:31.151" v="636" actId="113"/>
          <ac:spMkLst>
            <pc:docMk/>
            <pc:sldMk cId="3665442927" sldId="5107"/>
            <ac:spMk id="4" creationId="{138DF11F-312C-9496-BACB-9E78EE5161A0}"/>
          </ac:spMkLst>
        </pc:spChg>
      </pc:sldChg>
      <pc:sldChg chg="modSp add mod">
        <pc:chgData name="Shenvi, Christina L" userId="6617040b-80d0-4d9c-87f8-f4ff3b349be1" providerId="ADAL" clId="{3B93AFF1-2837-4EAD-B1E1-467B33D636C0}" dt="2026-07-28T17:52:14.808" v="635" actId="20577"/>
        <pc:sldMkLst>
          <pc:docMk/>
          <pc:sldMk cId="2631119662" sldId="5111"/>
        </pc:sldMkLst>
        <pc:spChg chg="mod">
          <ac:chgData name="Shenvi, Christina L" userId="6617040b-80d0-4d9c-87f8-f4ff3b349be1" providerId="ADAL" clId="{3B93AFF1-2837-4EAD-B1E1-467B33D636C0}" dt="2026-07-28T17:52:14.808" v="635" actId="20577"/>
          <ac:spMkLst>
            <pc:docMk/>
            <pc:sldMk cId="2631119662" sldId="5111"/>
            <ac:spMk id="3" creationId="{F6543446-92F1-9FC4-9F5B-167FEB2779B3}"/>
          </ac:spMkLst>
        </pc:spChg>
      </pc:sldChg>
      <pc:sldChg chg="modSp add mod modAnim">
        <pc:chgData name="Shenvi, Christina L" userId="6617040b-80d0-4d9c-87f8-f4ff3b349be1" providerId="ADAL" clId="{3B93AFF1-2837-4EAD-B1E1-467B33D636C0}" dt="2026-07-28T17:51:51.234" v="611" actId="404"/>
        <pc:sldMkLst>
          <pc:docMk/>
          <pc:sldMk cId="2049397838" sldId="5112"/>
        </pc:sldMkLst>
        <pc:spChg chg="mod">
          <ac:chgData name="Shenvi, Christina L" userId="6617040b-80d0-4d9c-87f8-f4ff3b349be1" providerId="ADAL" clId="{3B93AFF1-2837-4EAD-B1E1-467B33D636C0}" dt="2026-07-28T17:51:51.234" v="611" actId="404"/>
          <ac:spMkLst>
            <pc:docMk/>
            <pc:sldMk cId="2049397838" sldId="5112"/>
            <ac:spMk id="4" creationId="{4360D7C0-502A-F7AF-7328-1ECFC6BF3FD0}"/>
          </ac:spMkLst>
        </pc:spChg>
      </pc:sldChg>
      <pc:sldChg chg="addSp delSp mod">
        <pc:chgData name="Shenvi, Christina L" userId="6617040b-80d0-4d9c-87f8-f4ff3b349be1" providerId="ADAL" clId="{3B93AFF1-2837-4EAD-B1E1-467B33D636C0}" dt="2026-07-28T17:37:52.037" v="430" actId="22"/>
        <pc:sldMkLst>
          <pc:docMk/>
          <pc:sldMk cId="3997981970" sldId="5125"/>
        </pc:sldMkLst>
        <pc:picChg chg="add">
          <ac:chgData name="Shenvi, Christina L" userId="6617040b-80d0-4d9c-87f8-f4ff3b349be1" providerId="ADAL" clId="{3B93AFF1-2837-4EAD-B1E1-467B33D636C0}" dt="2026-07-28T17:37:52.037" v="430" actId="22"/>
          <ac:picMkLst>
            <pc:docMk/>
            <pc:sldMk cId="3997981970" sldId="5125"/>
            <ac:picMk id="6" creationId="{1D72E43C-1FB2-3381-6089-AFF926F29296}"/>
          </ac:picMkLst>
        </pc:picChg>
        <pc:picChg chg="add">
          <ac:chgData name="Shenvi, Christina L" userId="6617040b-80d0-4d9c-87f8-f4ff3b349be1" providerId="ADAL" clId="{3B93AFF1-2837-4EAD-B1E1-467B33D636C0}" dt="2026-07-28T17:37:52.037" v="430" actId="22"/>
          <ac:picMkLst>
            <pc:docMk/>
            <pc:sldMk cId="3997981970" sldId="5125"/>
            <ac:picMk id="9" creationId="{DC03541C-FB3B-F1B8-8F7D-335A6D372FB3}"/>
          </ac:picMkLst>
        </pc:picChg>
        <pc:picChg chg="add">
          <ac:chgData name="Shenvi, Christina L" userId="6617040b-80d0-4d9c-87f8-f4ff3b349be1" providerId="ADAL" clId="{3B93AFF1-2837-4EAD-B1E1-467B33D636C0}" dt="2026-07-28T17:37:52.037" v="430" actId="22"/>
          <ac:picMkLst>
            <pc:docMk/>
            <pc:sldMk cId="3997981970" sldId="5125"/>
            <ac:picMk id="11" creationId="{619F983E-E079-40A4-7073-A952D8786129}"/>
          </ac:picMkLst>
        </pc:picChg>
        <pc:picChg chg="add">
          <ac:chgData name="Shenvi, Christina L" userId="6617040b-80d0-4d9c-87f8-f4ff3b349be1" providerId="ADAL" clId="{3B93AFF1-2837-4EAD-B1E1-467B33D636C0}" dt="2026-07-28T17:37:52.037" v="430" actId="22"/>
          <ac:picMkLst>
            <pc:docMk/>
            <pc:sldMk cId="3997981970" sldId="5125"/>
            <ac:picMk id="13" creationId="{693ED0DA-CBC8-B016-8890-3A86E6AD1B58}"/>
          </ac:picMkLst>
        </pc:picChg>
      </pc:sldChg>
      <pc:sldChg chg="modSp add mod">
        <pc:chgData name="Shenvi, Christina L" userId="6617040b-80d0-4d9c-87f8-f4ff3b349be1" providerId="ADAL" clId="{3B93AFF1-2837-4EAD-B1E1-467B33D636C0}" dt="2026-07-28T17:52:11.765" v="632" actId="20577"/>
        <pc:sldMkLst>
          <pc:docMk/>
          <pc:sldMk cId="2556248225" sldId="5126"/>
        </pc:sldMkLst>
        <pc:spChg chg="mod">
          <ac:chgData name="Shenvi, Christina L" userId="6617040b-80d0-4d9c-87f8-f4ff3b349be1" providerId="ADAL" clId="{3B93AFF1-2837-4EAD-B1E1-467B33D636C0}" dt="2026-07-28T17:52:11.765" v="632" actId="20577"/>
          <ac:spMkLst>
            <pc:docMk/>
            <pc:sldMk cId="2556248225" sldId="5126"/>
            <ac:spMk id="3" creationId="{A3715EE9-3279-C46D-A182-6B484BC48FA6}"/>
          </ac:spMkLst>
        </pc:spChg>
      </pc:sldChg>
      <pc:sldChg chg="addSp delSp modSp add mod">
        <pc:chgData name="Shenvi, Christina L" userId="6617040b-80d0-4d9c-87f8-f4ff3b349be1" providerId="ADAL" clId="{3B93AFF1-2837-4EAD-B1E1-467B33D636C0}" dt="2026-07-28T18:24:52.169" v="812" actId="478"/>
        <pc:sldMkLst>
          <pc:docMk/>
          <pc:sldMk cId="1332277046" sldId="5127"/>
        </pc:sldMkLst>
        <pc:spChg chg="mod">
          <ac:chgData name="Shenvi, Christina L" userId="6617040b-80d0-4d9c-87f8-f4ff3b349be1" providerId="ADAL" clId="{3B93AFF1-2837-4EAD-B1E1-467B33D636C0}" dt="2026-07-28T18:19:17.947" v="810" actId="20577"/>
          <ac:spMkLst>
            <pc:docMk/>
            <pc:sldMk cId="1332277046" sldId="5127"/>
            <ac:spMk id="4" creationId="{CD8E7E6B-35C0-9056-B784-49F288784607}"/>
          </ac:spMkLst>
        </pc:spChg>
        <pc:spChg chg="add mod">
          <ac:chgData name="Shenvi, Christina L" userId="6617040b-80d0-4d9c-87f8-f4ff3b349be1" providerId="ADAL" clId="{3B93AFF1-2837-4EAD-B1E1-467B33D636C0}" dt="2026-07-28T18:24:52.169" v="812" actId="478"/>
          <ac:spMkLst>
            <pc:docMk/>
            <pc:sldMk cId="1332277046" sldId="5127"/>
            <ac:spMk id="6" creationId="{1BE7715C-850F-CCFF-C242-8BEF974688EF}"/>
          </ac:spMkLst>
        </pc:spChg>
      </pc:sldChg>
      <pc:sldChg chg="modSp add mod modAnim">
        <pc:chgData name="Shenvi, Christina L" userId="6617040b-80d0-4d9c-87f8-f4ff3b349be1" providerId="ADAL" clId="{3B93AFF1-2837-4EAD-B1E1-467B33D636C0}" dt="2026-07-28T18:29:41.288" v="814" actId="20578"/>
        <pc:sldMkLst>
          <pc:docMk/>
          <pc:sldMk cId="1950677090" sldId="5128"/>
        </pc:sldMkLst>
        <pc:spChg chg="mod">
          <ac:chgData name="Shenvi, Christina L" userId="6617040b-80d0-4d9c-87f8-f4ff3b349be1" providerId="ADAL" clId="{3B93AFF1-2837-4EAD-B1E1-467B33D636C0}" dt="2026-07-28T18:29:41.288" v="814" actId="20578"/>
          <ac:spMkLst>
            <pc:docMk/>
            <pc:sldMk cId="1950677090" sldId="5128"/>
            <ac:spMk id="4" creationId="{F986C0C9-8B67-C006-C413-25DFBEE43DCF}"/>
          </ac:spMkLst>
        </pc:spChg>
      </pc:sldChg>
      <pc:sldChg chg="addSp delSp modSp add mod">
        <pc:chgData name="Shenvi, Christina L" userId="6617040b-80d0-4d9c-87f8-f4ff3b349be1" providerId="ADAL" clId="{3B93AFF1-2837-4EAD-B1E1-467B33D636C0}" dt="2026-07-28T18:24:55.137" v="813" actId="478"/>
        <pc:sldMkLst>
          <pc:docMk/>
          <pc:sldMk cId="346284855" sldId="5129"/>
        </pc:sldMkLst>
        <pc:spChg chg="add mod">
          <ac:chgData name="Shenvi, Christina L" userId="6617040b-80d0-4d9c-87f8-f4ff3b349be1" providerId="ADAL" clId="{3B93AFF1-2837-4EAD-B1E1-467B33D636C0}" dt="2026-07-28T18:24:55.137" v="813" actId="478"/>
          <ac:spMkLst>
            <pc:docMk/>
            <pc:sldMk cId="346284855" sldId="5129"/>
            <ac:spMk id="6" creationId="{A746FA2B-1941-D11C-8E19-3274B6AF7E3D}"/>
          </ac:spMkLst>
        </pc:spChg>
      </pc:sldChg>
    </pc:docChg>
  </pc:docChgLst>
  <pc:docChgLst>
    <pc:chgData name="lauren" userId="S::lauren_trestlecollective.com#ext#@adminliveunc.onmicrosoft.com::0775a1d0-f7be-4b1c-aace-233400c9a407" providerId="AD" clId="Web-{D1E9A18A-0AB3-410F-03B3-02BBE4FA9CDB}"/>
    <pc:docChg chg="modSld">
      <pc:chgData name="lauren" userId="S::lauren_trestlecollective.com#ext#@adminliveunc.onmicrosoft.com::0775a1d0-f7be-4b1c-aace-233400c9a407" providerId="AD" clId="Web-{D1E9A18A-0AB3-410F-03B3-02BBE4FA9CDB}" dt="2026-08-07T21:09:33.473" v="2" actId="20577"/>
      <pc:docMkLst>
        <pc:docMk/>
      </pc:docMkLst>
      <pc:sldChg chg="modSp">
        <pc:chgData name="lauren" userId="S::lauren_trestlecollective.com#ext#@adminliveunc.onmicrosoft.com::0775a1d0-f7be-4b1c-aace-233400c9a407" providerId="AD" clId="Web-{D1E9A18A-0AB3-410F-03B3-02BBE4FA9CDB}" dt="2026-08-07T21:09:33.473" v="2" actId="20577"/>
        <pc:sldMkLst>
          <pc:docMk/>
          <pc:sldMk cId="0" sldId="256"/>
        </pc:sldMkLst>
        <pc:spChg chg="mod">
          <ac:chgData name="lauren" userId="S::lauren_trestlecollective.com#ext#@adminliveunc.onmicrosoft.com::0775a1d0-f7be-4b1c-aace-233400c9a407" providerId="AD" clId="Web-{D1E9A18A-0AB3-410F-03B3-02BBE4FA9CDB}" dt="2026-08-07T21:09:33.473" v="2" actId="20577"/>
          <ac:spMkLst>
            <pc:docMk/>
            <pc:sldMk cId="0" sldId="256"/>
            <ac:spMk id="4" creationId="{00000000-0000-0000-0000-000000000000}"/>
          </ac:spMkLst>
        </pc:spChg>
      </pc:sldChg>
    </pc:docChg>
  </pc:docChgLst>
  <pc:docChgLst>
    <pc:chgData name="Shenvi, Christina L" userId="6617040b-80d0-4d9c-87f8-f4ff3b349be1" providerId="ADAL" clId="{045F0474-005F-492D-A185-335221156FA2}"/>
    <pc:docChg chg="modSld">
      <pc:chgData name="Shenvi, Christina L" userId="6617040b-80d0-4d9c-87f8-f4ff3b349be1" providerId="ADAL" clId="{045F0474-005F-492D-A185-335221156FA2}" dt="2026-07-27T22:25:19.749" v="4" actId="20577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3710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99E6A-A51D-45D0-8053-65D7625EB8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8559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It matters clinically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Grateful for partnership and leadership</a:t>
            </a:r>
          </a:p>
          <a:p>
            <a:r>
              <a:rPr lang="en-US"/>
              <a:t>Kelly O’Brian WHI</a:t>
            </a:r>
          </a:p>
          <a:p>
            <a:r>
              <a:rPr lang="en-US"/>
              <a:t>Tommy Morris AA</a:t>
            </a:r>
          </a:p>
          <a:p>
            <a:r>
              <a:rPr lang="en-US"/>
              <a:t>Jane Carmody JAHF</a:t>
            </a:r>
          </a:p>
          <a:p>
            <a:r>
              <a:rPr lang="en-US"/>
              <a:t>Introduce yourselves and a little bit about what you are doing in this space and how people can find out more about your work.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7E42B-AB42-2D16-C881-DF6CB20BC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D5476E-D6A4-F761-B0BF-65D18C704F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249604-3A8A-4027-21C3-6B49051DB1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6A5AA0-951C-1189-CE6B-FB277691BF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470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uble_Col_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1" y="758666"/>
            <a:ext cx="7299960" cy="183870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None/>
              <a:defRPr lang="en-US" sz="18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171446" lvl="0" indent="-171446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381001" y="282612"/>
            <a:ext cx="7299961" cy="409459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6E4BE8-BB29-C648-A1B2-EF990940F8D6}"/>
              </a:ext>
            </a:extLst>
          </p:cNvPr>
          <p:cNvSpPr/>
          <p:nvPr/>
        </p:nvSpPr>
        <p:spPr>
          <a:xfrm>
            <a:off x="7979344" y="0"/>
            <a:ext cx="1164656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FE6AF958-EF41-284D-8BFA-370EB10327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9" r="77177" b="30413"/>
          <a:stretch/>
        </p:blipFill>
        <p:spPr>
          <a:xfrm>
            <a:off x="7979989" y="0"/>
            <a:ext cx="1158143" cy="5143500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DCE4FC-207B-A940-B4FA-9AC8271DDC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1002" y="1226015"/>
            <a:ext cx="3474721" cy="3360053"/>
          </a:xfrm>
          <a:prstGeom prst="rect">
            <a:avLst/>
          </a:prstGeom>
        </p:spPr>
        <p:txBody>
          <a:bodyPr/>
          <a:lstStyle>
            <a:lvl1pPr>
              <a:defRPr lang="en-US" sz="1800" smtClean="0">
                <a:solidFill>
                  <a:srgbClr val="5A5A5A"/>
                </a:solidFill>
              </a:defRPr>
            </a:lvl1pPr>
            <a:lvl2pPr>
              <a:defRPr lang="en-US" sz="1600" smtClean="0">
                <a:solidFill>
                  <a:srgbClr val="5A5A5A"/>
                </a:solidFill>
              </a:defRPr>
            </a:lvl2pPr>
            <a:lvl3pPr>
              <a:defRPr lang="en-US" sz="1600" smtClean="0">
                <a:solidFill>
                  <a:srgbClr val="5A5A5A"/>
                </a:solidFill>
              </a:defRPr>
            </a:lvl3pPr>
            <a:lvl4pPr>
              <a:defRPr lang="en-US" sz="1600" smtClean="0">
                <a:solidFill>
                  <a:srgbClr val="5A5A5A"/>
                </a:solidFill>
              </a:defRPr>
            </a:lvl4pPr>
            <a:lvl5pPr>
              <a:defRPr lang="en-US" sz="1600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Third level</a:t>
            </a:r>
          </a:p>
          <a:p>
            <a:pPr lvl="3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Fifth level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6974B63-6AF7-FE45-B12A-F9DE31F797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06241" y="1226015"/>
            <a:ext cx="3474721" cy="3360053"/>
          </a:xfrm>
          <a:prstGeom prst="rect">
            <a:avLst/>
          </a:prstGeom>
        </p:spPr>
        <p:txBody>
          <a:bodyPr/>
          <a:lstStyle>
            <a:lvl1pPr>
              <a:defRPr lang="en-US" sz="1800" smtClean="0">
                <a:solidFill>
                  <a:srgbClr val="5A5A5A"/>
                </a:solidFill>
              </a:defRPr>
            </a:lvl1pPr>
            <a:lvl2pPr>
              <a:defRPr lang="en-US" sz="1600" smtClean="0">
                <a:solidFill>
                  <a:srgbClr val="5A5A5A"/>
                </a:solidFill>
              </a:defRPr>
            </a:lvl2pPr>
            <a:lvl3pPr>
              <a:defRPr lang="en-US" sz="1600" smtClean="0">
                <a:solidFill>
                  <a:srgbClr val="5A5A5A"/>
                </a:solidFill>
              </a:defRPr>
            </a:lvl3pPr>
            <a:lvl4pPr>
              <a:defRPr lang="en-US" sz="1600" smtClean="0">
                <a:solidFill>
                  <a:srgbClr val="5A5A5A"/>
                </a:solidFill>
              </a:defRPr>
            </a:lvl4pPr>
            <a:lvl5pPr>
              <a:defRPr lang="en-US" sz="1600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Third level</a:t>
            </a:r>
          </a:p>
          <a:p>
            <a:pPr lvl="3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6418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uble_Col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1" y="758666"/>
            <a:ext cx="7299960" cy="183870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None/>
              <a:defRPr lang="en-US" sz="1800" b="0" kern="1200" baseline="0" dirty="0" smtClean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  <a:cs typeface="+mn-cs"/>
              </a:defRPr>
            </a:lvl1pPr>
          </a:lstStyle>
          <a:p>
            <a:pPr marL="171446" lvl="0" indent="-171446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381001" y="282612"/>
            <a:ext cx="7299961" cy="409459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DCE4FC-207B-A940-B4FA-9AC8271DDC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1002" y="1226015"/>
            <a:ext cx="3474721" cy="3360053"/>
          </a:xfrm>
          <a:prstGeom prst="rect">
            <a:avLst/>
          </a:prstGeom>
        </p:spPr>
        <p:txBody>
          <a:bodyPr/>
          <a:lstStyle>
            <a:lvl1pPr>
              <a:defRPr lang="en-US" sz="1800" smtClean="0">
                <a:solidFill>
                  <a:srgbClr val="5A5A5A"/>
                </a:solidFill>
              </a:defRPr>
            </a:lvl1pPr>
            <a:lvl2pPr>
              <a:defRPr lang="en-US" sz="1600" smtClean="0">
                <a:solidFill>
                  <a:srgbClr val="5A5A5A"/>
                </a:solidFill>
              </a:defRPr>
            </a:lvl2pPr>
            <a:lvl3pPr>
              <a:defRPr lang="en-US" sz="1600" smtClean="0">
                <a:solidFill>
                  <a:srgbClr val="5A5A5A"/>
                </a:solidFill>
              </a:defRPr>
            </a:lvl3pPr>
            <a:lvl4pPr>
              <a:defRPr lang="en-US" sz="1600" smtClean="0">
                <a:solidFill>
                  <a:srgbClr val="5A5A5A"/>
                </a:solidFill>
              </a:defRPr>
            </a:lvl4pPr>
            <a:lvl5pPr>
              <a:defRPr lang="en-US" sz="1600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Third level</a:t>
            </a:r>
          </a:p>
          <a:p>
            <a:pPr lvl="3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6E4BE8-BB29-C648-A1B2-EF990940F8D6}"/>
              </a:ext>
            </a:extLst>
          </p:cNvPr>
          <p:cNvSpPr/>
          <p:nvPr/>
        </p:nvSpPr>
        <p:spPr>
          <a:xfrm>
            <a:off x="7979344" y="0"/>
            <a:ext cx="1164656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FE6AF958-EF41-284D-8BFA-370EB10327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9" r="77177" b="30413"/>
          <a:stretch/>
        </p:blipFill>
        <p:spPr>
          <a:xfrm>
            <a:off x="7985858" y="0"/>
            <a:ext cx="1158143" cy="5143500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6974B63-6AF7-FE45-B12A-F9DE31F797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06241" y="1226015"/>
            <a:ext cx="3474721" cy="3360053"/>
          </a:xfrm>
          <a:prstGeom prst="rect">
            <a:avLst/>
          </a:prstGeom>
        </p:spPr>
        <p:txBody>
          <a:bodyPr/>
          <a:lstStyle>
            <a:lvl1pPr>
              <a:defRPr lang="en-US" sz="1800" smtClean="0">
                <a:solidFill>
                  <a:srgbClr val="5A5A5A"/>
                </a:solidFill>
              </a:defRPr>
            </a:lvl1pPr>
            <a:lvl2pPr>
              <a:defRPr lang="en-US" sz="1600" smtClean="0">
                <a:solidFill>
                  <a:srgbClr val="5A5A5A"/>
                </a:solidFill>
              </a:defRPr>
            </a:lvl2pPr>
            <a:lvl3pPr>
              <a:defRPr lang="en-US" sz="1600" smtClean="0">
                <a:solidFill>
                  <a:srgbClr val="5A5A5A"/>
                </a:solidFill>
              </a:defRPr>
            </a:lvl3pPr>
            <a:lvl4pPr>
              <a:defRPr lang="en-US" sz="1600" smtClean="0">
                <a:solidFill>
                  <a:srgbClr val="5A5A5A"/>
                </a:solidFill>
              </a:defRPr>
            </a:lvl4pPr>
            <a:lvl5pPr>
              <a:defRPr lang="en-US" sz="1600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Third level</a:t>
            </a:r>
          </a:p>
          <a:p>
            <a:pPr lvl="3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2185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uble_Col_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1" y="758666"/>
            <a:ext cx="7299960" cy="183870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None/>
              <a:defRPr lang="en-US" sz="18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171446" lvl="0" indent="-171446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381001" y="282612"/>
            <a:ext cx="7299961" cy="409459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3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DCE4FC-207B-A940-B4FA-9AC8271DDC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1002" y="1226015"/>
            <a:ext cx="3474721" cy="3360053"/>
          </a:xfrm>
          <a:prstGeom prst="rect">
            <a:avLst/>
          </a:prstGeom>
        </p:spPr>
        <p:txBody>
          <a:bodyPr/>
          <a:lstStyle>
            <a:lvl1pPr>
              <a:defRPr lang="en-US" sz="1800" smtClean="0">
                <a:solidFill>
                  <a:srgbClr val="5A5A5A"/>
                </a:solidFill>
              </a:defRPr>
            </a:lvl1pPr>
            <a:lvl2pPr>
              <a:defRPr lang="en-US" sz="1600" smtClean="0">
                <a:solidFill>
                  <a:srgbClr val="5A5A5A"/>
                </a:solidFill>
              </a:defRPr>
            </a:lvl2pPr>
            <a:lvl3pPr>
              <a:defRPr lang="en-US" sz="1600" smtClean="0">
                <a:solidFill>
                  <a:srgbClr val="5A5A5A"/>
                </a:solidFill>
              </a:defRPr>
            </a:lvl3pPr>
            <a:lvl4pPr>
              <a:defRPr lang="en-US" sz="1600" smtClean="0">
                <a:solidFill>
                  <a:srgbClr val="5A5A5A"/>
                </a:solidFill>
              </a:defRPr>
            </a:lvl4pPr>
            <a:lvl5pPr>
              <a:defRPr lang="en-US" sz="1600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Third level</a:t>
            </a:r>
          </a:p>
          <a:p>
            <a:pPr lvl="3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6E4BE8-BB29-C648-A1B2-EF990940F8D6}"/>
              </a:ext>
            </a:extLst>
          </p:cNvPr>
          <p:cNvSpPr/>
          <p:nvPr/>
        </p:nvSpPr>
        <p:spPr>
          <a:xfrm>
            <a:off x="7979344" y="0"/>
            <a:ext cx="1164656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FE6AF958-EF41-284D-8BFA-370EB10327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9" r="77177" b="30413"/>
          <a:stretch/>
        </p:blipFill>
        <p:spPr>
          <a:xfrm>
            <a:off x="7985858" y="0"/>
            <a:ext cx="1158143" cy="5143500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6974B63-6AF7-FE45-B12A-F9DE31F797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06241" y="1226015"/>
            <a:ext cx="3474721" cy="3360053"/>
          </a:xfrm>
          <a:prstGeom prst="rect">
            <a:avLst/>
          </a:prstGeom>
        </p:spPr>
        <p:txBody>
          <a:bodyPr/>
          <a:lstStyle>
            <a:lvl1pPr>
              <a:defRPr lang="en-US" sz="1800" smtClean="0">
                <a:solidFill>
                  <a:srgbClr val="5A5A5A"/>
                </a:solidFill>
              </a:defRPr>
            </a:lvl1pPr>
            <a:lvl2pPr>
              <a:defRPr lang="en-US" sz="1600" smtClean="0">
                <a:solidFill>
                  <a:srgbClr val="5A5A5A"/>
                </a:solidFill>
              </a:defRPr>
            </a:lvl2pPr>
            <a:lvl3pPr>
              <a:defRPr lang="en-US" sz="1600" smtClean="0">
                <a:solidFill>
                  <a:srgbClr val="5A5A5A"/>
                </a:solidFill>
              </a:defRPr>
            </a:lvl3pPr>
            <a:lvl4pPr>
              <a:defRPr lang="en-US" sz="1600" smtClean="0">
                <a:solidFill>
                  <a:srgbClr val="5A5A5A"/>
                </a:solidFill>
              </a:defRPr>
            </a:lvl4pPr>
            <a:lvl5pPr>
              <a:defRPr lang="en-US" sz="1600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Third level</a:t>
            </a:r>
          </a:p>
          <a:p>
            <a:pPr lvl="3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92318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1" y="730531"/>
            <a:ext cx="8368363" cy="173255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8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78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3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D8694AF7-E1DF-9D87-054D-08FE52204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1" y="282612"/>
            <a:ext cx="8368363" cy="409459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BD78002C-9F73-1C82-932C-755D6C7739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1001" y="1114425"/>
            <a:ext cx="8368362" cy="3471643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800" dirty="0" smtClean="0">
                <a:solidFill>
                  <a:srgbClr val="5A5A5A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600" dirty="0" smtClean="0">
                <a:solidFill>
                  <a:srgbClr val="5A5A5A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600" dirty="0" smtClean="0">
                <a:solidFill>
                  <a:srgbClr val="5A5A5A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600" dirty="0" smtClean="0">
                <a:solidFill>
                  <a:srgbClr val="5A5A5A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600" dirty="0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Third level</a:t>
            </a:r>
          </a:p>
          <a:p>
            <a:pPr lvl="3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94564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MS0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0834" cy="51435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540223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1631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837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0055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reak_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4" descr="A picture containing indoor, building, plane, table&#10;&#10;Description automatically generated">
            <a:extLst>
              <a:ext uri="{FF2B5EF4-FFF2-40B4-BE49-F238E27FC236}">
                <a16:creationId xmlns:a16="http://schemas.microsoft.com/office/drawing/2014/main" id="{3CB075E7-4047-184B-897F-56A19DD243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" r="24"/>
          <a:stretch>
            <a:fillRect/>
          </a:stretch>
        </p:blipFill>
        <p:spPr>
          <a:xfrm>
            <a:off x="2" y="3"/>
            <a:ext cx="9143999" cy="5143499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9D38141-0B6D-9145-9A3D-36052B1A920C}"/>
              </a:ext>
            </a:extLst>
          </p:cNvPr>
          <p:cNvCxnSpPr/>
          <p:nvPr/>
        </p:nvCxnSpPr>
        <p:spPr>
          <a:xfrm>
            <a:off x="4114800" y="2692052"/>
            <a:ext cx="9144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2">
            <a:extLst>
              <a:ext uri="{FF2B5EF4-FFF2-40B4-BE49-F238E27FC236}">
                <a16:creationId xmlns:a16="http://schemas.microsoft.com/office/drawing/2014/main" id="{3759A979-19D1-C444-B415-AA8BC6DA89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2108179"/>
            <a:ext cx="8368363" cy="409459"/>
          </a:xfrm>
          <a:prstGeom prst="rect">
            <a:avLst/>
          </a:prstGeom>
        </p:spPr>
        <p:txBody>
          <a:bodyPr lIns="0" tIns="0" rIns="0" bIns="0" anchor="b"/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BREAK SECTION TITLE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284F9A8-89E2-D748-8335-1801A008557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87819" y="2866469"/>
            <a:ext cx="8368363" cy="173255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ctr">
              <a:buNone/>
              <a:defRPr lang="en-US" sz="1800" b="0" kern="1200" baseline="0" dirty="0" smtClean="0">
                <a:solidFill>
                  <a:schemeClr val="bg1"/>
                </a:solidFill>
                <a:latin typeface="+mn-lt"/>
                <a:ea typeface="Roboto" panose="02000000000000000000" pitchFamily="2" charset="0"/>
                <a:cs typeface="+mn-cs"/>
              </a:defRPr>
            </a:lvl1pPr>
            <a:lvl2pPr marL="457178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3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en-US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54163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reak_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4">
            <a:extLst>
              <a:ext uri="{FF2B5EF4-FFF2-40B4-BE49-F238E27FC236}">
                <a16:creationId xmlns:a16="http://schemas.microsoft.com/office/drawing/2014/main" id="{3CB075E7-4047-184B-897F-56A19DD243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1258"/>
            <a:ext cx="9143999" cy="5140989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9D38141-0B6D-9145-9A3D-36052B1A920C}"/>
              </a:ext>
            </a:extLst>
          </p:cNvPr>
          <p:cNvCxnSpPr/>
          <p:nvPr/>
        </p:nvCxnSpPr>
        <p:spPr>
          <a:xfrm>
            <a:off x="4114800" y="2692052"/>
            <a:ext cx="9144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2">
            <a:extLst>
              <a:ext uri="{FF2B5EF4-FFF2-40B4-BE49-F238E27FC236}">
                <a16:creationId xmlns:a16="http://schemas.microsoft.com/office/drawing/2014/main" id="{3759A979-19D1-C444-B415-AA8BC6DA89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2108179"/>
            <a:ext cx="8368363" cy="409459"/>
          </a:xfrm>
          <a:prstGeom prst="rect">
            <a:avLst/>
          </a:prstGeom>
        </p:spPr>
        <p:txBody>
          <a:bodyPr lIns="0" tIns="0" rIns="0" bIns="0" anchor="b"/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BREAK SECTION TITLE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284F9A8-89E2-D748-8335-1801A008557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87819" y="2866469"/>
            <a:ext cx="8368363" cy="173255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ctr">
              <a:buNone/>
              <a:defRPr lang="en-US" sz="1800" b="0" kern="1200" baseline="0" dirty="0" smtClean="0">
                <a:solidFill>
                  <a:schemeClr val="bg1"/>
                </a:solidFill>
                <a:latin typeface="+mn-lt"/>
                <a:ea typeface="Roboto" panose="02000000000000000000" pitchFamily="2" charset="0"/>
                <a:cs typeface="+mn-cs"/>
              </a:defRPr>
            </a:lvl1pPr>
            <a:lvl2pPr marL="457178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3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en-US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72765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reak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4">
            <a:extLst>
              <a:ext uri="{FF2B5EF4-FFF2-40B4-BE49-F238E27FC236}">
                <a16:creationId xmlns:a16="http://schemas.microsoft.com/office/drawing/2014/main" id="{3CB075E7-4047-184B-897F-56A19DD243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1258"/>
            <a:ext cx="9143998" cy="5140989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9D38141-0B6D-9145-9A3D-36052B1A920C}"/>
              </a:ext>
            </a:extLst>
          </p:cNvPr>
          <p:cNvCxnSpPr/>
          <p:nvPr/>
        </p:nvCxnSpPr>
        <p:spPr>
          <a:xfrm>
            <a:off x="4114800" y="2692052"/>
            <a:ext cx="9144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2">
            <a:extLst>
              <a:ext uri="{FF2B5EF4-FFF2-40B4-BE49-F238E27FC236}">
                <a16:creationId xmlns:a16="http://schemas.microsoft.com/office/drawing/2014/main" id="{3759A979-19D1-C444-B415-AA8BC6DA89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2108179"/>
            <a:ext cx="8368363" cy="409459"/>
          </a:xfrm>
          <a:prstGeom prst="rect">
            <a:avLst/>
          </a:prstGeom>
        </p:spPr>
        <p:txBody>
          <a:bodyPr lIns="0" tIns="0" rIns="0" bIns="0" anchor="b"/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BREAK SECTION TITLE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284F9A8-89E2-D748-8335-1801A008557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87819" y="2866469"/>
            <a:ext cx="8368363" cy="173255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ctr">
              <a:buNone/>
              <a:defRPr sz="1800" b="0" baseline="0">
                <a:solidFill>
                  <a:schemeClr val="bg1"/>
                </a:solidFill>
                <a:latin typeface="+mn-lt"/>
                <a:ea typeface="Roboto" panose="02000000000000000000" pitchFamily="2" charset="0"/>
              </a:defRPr>
            </a:lvl1pPr>
            <a:lvl2pPr marL="457178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3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en-US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8825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_Col_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1" y="761104"/>
            <a:ext cx="7299960" cy="183870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sz="18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171446" lvl="0" indent="-171446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381001" y="282612"/>
            <a:ext cx="7299961" cy="409459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DCE4FC-207B-A940-B4FA-9AC8271DDC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1001" y="1226015"/>
            <a:ext cx="7299960" cy="3360053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800" dirty="0" smtClean="0">
                <a:solidFill>
                  <a:srgbClr val="5A5A5A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600" dirty="0" smtClean="0">
                <a:solidFill>
                  <a:srgbClr val="5A5A5A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600" dirty="0" smtClean="0">
                <a:solidFill>
                  <a:srgbClr val="5A5A5A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600" dirty="0" smtClean="0">
                <a:solidFill>
                  <a:srgbClr val="5A5A5A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600" dirty="0">
                <a:solidFill>
                  <a:srgbClr val="5A5A5A"/>
                </a:solidFill>
              </a:defRPr>
            </a:lvl5pPr>
          </a:lstStyle>
          <a:p>
            <a:pPr lvl="0">
              <a:spcAft>
                <a:spcPts val="600"/>
              </a:spcAft>
            </a:pPr>
            <a:r>
              <a:rPr lang="en-US"/>
              <a:t>Click to edit Master text styles</a:t>
            </a:r>
          </a:p>
          <a:p>
            <a:pPr lvl="1">
              <a:spcAft>
                <a:spcPts val="600"/>
              </a:spcAft>
            </a:pPr>
            <a:r>
              <a:rPr lang="en-US"/>
              <a:t>Second level</a:t>
            </a:r>
          </a:p>
          <a:p>
            <a:pPr lvl="2">
              <a:spcAft>
                <a:spcPts val="600"/>
              </a:spcAft>
            </a:pPr>
            <a:r>
              <a:rPr lang="en-US"/>
              <a:t>Third level</a:t>
            </a:r>
          </a:p>
          <a:p>
            <a:pPr lvl="3">
              <a:spcAft>
                <a:spcPts val="600"/>
              </a:spcAft>
            </a:pPr>
            <a:r>
              <a:rPr lang="en-US"/>
              <a:t>Fourth level</a:t>
            </a:r>
          </a:p>
          <a:p>
            <a:pPr lvl="4">
              <a:spcAft>
                <a:spcPts val="600"/>
              </a:spcAft>
            </a:pPr>
            <a:r>
              <a:rPr lang="en-US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6E4BE8-BB29-C648-A1B2-EF990940F8D6}"/>
              </a:ext>
            </a:extLst>
          </p:cNvPr>
          <p:cNvSpPr/>
          <p:nvPr/>
        </p:nvSpPr>
        <p:spPr>
          <a:xfrm>
            <a:off x="7979344" y="0"/>
            <a:ext cx="1164656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FE6AF958-EF41-284D-8BFA-370EB10327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9" r="77177" b="30413"/>
          <a:stretch/>
        </p:blipFill>
        <p:spPr>
          <a:xfrm>
            <a:off x="7979989" y="0"/>
            <a:ext cx="115814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82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_Col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1" y="758666"/>
            <a:ext cx="7299960" cy="183870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None/>
              <a:defRPr lang="en-US" sz="18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171446" lvl="0" indent="-171446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381001" y="282612"/>
            <a:ext cx="7299961" cy="409459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DCE4FC-207B-A940-B4FA-9AC8271DDC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1001" y="1226015"/>
            <a:ext cx="7299960" cy="3360053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800" dirty="0" smtClean="0">
                <a:solidFill>
                  <a:srgbClr val="5A5A5A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600" dirty="0" smtClean="0">
                <a:solidFill>
                  <a:srgbClr val="5A5A5A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600" dirty="0" smtClean="0">
                <a:solidFill>
                  <a:srgbClr val="5A5A5A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600" dirty="0" smtClean="0">
                <a:solidFill>
                  <a:srgbClr val="5A5A5A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 sz="1600" dirty="0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Third level</a:t>
            </a:r>
          </a:p>
          <a:p>
            <a:pPr lvl="3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6E4BE8-BB29-C648-A1B2-EF990940F8D6}"/>
              </a:ext>
            </a:extLst>
          </p:cNvPr>
          <p:cNvSpPr/>
          <p:nvPr/>
        </p:nvSpPr>
        <p:spPr>
          <a:xfrm>
            <a:off x="7979344" y="0"/>
            <a:ext cx="1164656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FE6AF958-EF41-284D-8BFA-370EB10327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9" r="77177" b="30413"/>
          <a:stretch/>
        </p:blipFill>
        <p:spPr>
          <a:xfrm>
            <a:off x="7993413" y="0"/>
            <a:ext cx="115814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71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_Col_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1" y="758666"/>
            <a:ext cx="7299960" cy="183870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>
              <a:buNone/>
              <a:defRPr lang="en-US" sz="1800" b="0" baseline="0" dirty="0" smtClean="0">
                <a:solidFill>
                  <a:schemeClr val="bg1">
                    <a:lumMod val="65000"/>
                  </a:schemeClr>
                </a:solidFill>
                <a:ea typeface="Roboto" panose="02000000000000000000" pitchFamily="2" charset="0"/>
              </a:defRPr>
            </a:lvl1pPr>
          </a:lstStyle>
          <a:p>
            <a:pPr marL="171446" lvl="0" indent="-171446"/>
            <a:r>
              <a:rPr lang="en-US"/>
              <a:t>CLICK TO EDIT SUBTITLE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381001" y="282612"/>
            <a:ext cx="7299961" cy="409459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3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DCE4FC-207B-A940-B4FA-9AC8271DDC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1001" y="1226015"/>
            <a:ext cx="7299960" cy="3360053"/>
          </a:xfrm>
          <a:prstGeom prst="rect">
            <a:avLst/>
          </a:prstGeom>
        </p:spPr>
        <p:txBody>
          <a:bodyPr/>
          <a:lstStyle>
            <a:lvl1pPr>
              <a:defRPr lang="en-US" sz="1800" dirty="0" smtClean="0">
                <a:solidFill>
                  <a:srgbClr val="5A5A5A"/>
                </a:solidFill>
              </a:defRPr>
            </a:lvl1pPr>
            <a:lvl2pPr>
              <a:defRPr lang="en-US" sz="1600" dirty="0" smtClean="0">
                <a:solidFill>
                  <a:srgbClr val="5A5A5A"/>
                </a:solidFill>
              </a:defRPr>
            </a:lvl2pPr>
            <a:lvl3pPr>
              <a:defRPr lang="en-US" sz="1600" dirty="0" smtClean="0">
                <a:solidFill>
                  <a:srgbClr val="5A5A5A"/>
                </a:solidFill>
              </a:defRPr>
            </a:lvl3pPr>
            <a:lvl4pPr>
              <a:defRPr lang="en-US" sz="1600" dirty="0" smtClean="0">
                <a:solidFill>
                  <a:srgbClr val="5A5A5A"/>
                </a:solidFill>
              </a:defRPr>
            </a:lvl4pPr>
            <a:lvl5pPr>
              <a:defRPr lang="en-US" sz="1600" dirty="0">
                <a:solidFill>
                  <a:srgbClr val="5A5A5A"/>
                </a:solidFill>
              </a:defRPr>
            </a:lvl5pPr>
          </a:lstStyle>
          <a:p>
            <a:pPr lvl="0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Click to edit Master text styles</a:t>
            </a:r>
          </a:p>
          <a:p>
            <a:pPr lvl="1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Second level</a:t>
            </a:r>
          </a:p>
          <a:p>
            <a:pPr lvl="2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Third level</a:t>
            </a:r>
          </a:p>
          <a:p>
            <a:pPr lvl="3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Fourth level</a:t>
            </a:r>
          </a:p>
          <a:p>
            <a:pPr lvl="4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6E4BE8-BB29-C648-A1B2-EF990940F8D6}"/>
              </a:ext>
            </a:extLst>
          </p:cNvPr>
          <p:cNvSpPr/>
          <p:nvPr/>
        </p:nvSpPr>
        <p:spPr>
          <a:xfrm>
            <a:off x="7979344" y="0"/>
            <a:ext cx="1164656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FE6AF958-EF41-284D-8BFA-370EB10327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9" r="77177" b="30413"/>
          <a:stretch/>
        </p:blipFill>
        <p:spPr>
          <a:xfrm>
            <a:off x="7993413" y="0"/>
            <a:ext cx="115814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431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 txBox="1">
            <a:spLocks/>
          </p:cNvSpPr>
          <p:nvPr/>
        </p:nvSpPr>
        <p:spPr>
          <a:xfrm>
            <a:off x="22225" y="4759746"/>
            <a:ext cx="38894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03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14B9FE-21E6-4B09-A80A-6ECAFC8A0C01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103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411165" y="4827815"/>
            <a:ext cx="3607585" cy="13849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900" b="0" kern="1500">
                <a:solidFill>
                  <a:schemeClr val="bg1">
                    <a:lumMod val="75000"/>
                  </a:schemeClr>
                </a:solidFill>
              </a:rPr>
              <a:t>| © 2026 Geriatric Emergency Department Collaborative</a:t>
            </a:r>
            <a:r>
              <a:rPr lang="en-US" sz="900" b="0" kern="1500" baseline="0">
                <a:solidFill>
                  <a:schemeClr val="bg1">
                    <a:lumMod val="75000"/>
                  </a:schemeClr>
                </a:solidFill>
              </a:rPr>
              <a:t> |</a:t>
            </a:r>
            <a:endParaRPr lang="en-US" sz="900" b="0" kern="150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5A8ADC6C-BA2D-AD4D-92BA-A3C0D4D3141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70" y="4710313"/>
            <a:ext cx="1156625" cy="385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772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jpeg"/><Relationship Id="rId18" Type="http://schemas.microsoft.com/office/2007/relationships/hdphoto" Target="../media/hdphoto1.wdp"/><Relationship Id="rId3" Type="http://schemas.openxmlformats.org/officeDocument/2006/relationships/image" Target="../media/image6.jpeg"/><Relationship Id="rId21" Type="http://schemas.openxmlformats.org/officeDocument/2006/relationships/image" Target="../media/image23.png"/><Relationship Id="rId7" Type="http://schemas.openxmlformats.org/officeDocument/2006/relationships/image" Target="../media/image10.jpe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5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9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24" Type="http://schemas.openxmlformats.org/officeDocument/2006/relationships/image" Target="../media/image25.jpe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23" Type="http://schemas.microsoft.com/office/2007/relationships/hdphoto" Target="../media/hdphoto2.wdp"/><Relationship Id="rId10" Type="http://schemas.openxmlformats.org/officeDocument/2006/relationships/image" Target="../media/image13.jpeg"/><Relationship Id="rId19" Type="http://schemas.openxmlformats.org/officeDocument/2006/relationships/image" Target="../media/image21.png"/><Relationship Id="rId4" Type="http://schemas.openxmlformats.org/officeDocument/2006/relationships/image" Target="../media/image7.png"/><Relationship Id="rId9" Type="http://schemas.openxmlformats.org/officeDocument/2006/relationships/image" Target="../media/image12.jpeg"/><Relationship Id="rId14" Type="http://schemas.openxmlformats.org/officeDocument/2006/relationships/image" Target="../media/image17.jpeg"/><Relationship Id="rId22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3A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12000" y="1005840"/>
            <a:ext cx="8373600" cy="2331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spcAft>
                <a:spcPts val="400"/>
              </a:spcAft>
            </a:pPr>
            <a:r>
              <a:rPr lang="en-US" sz="3600" b="1">
                <a:solidFill>
                  <a:srgbClr val="6EC6D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BRAIN Initiative</a:t>
            </a:r>
            <a:endParaRPr lang="en-US" sz="3600"/>
          </a:p>
          <a:p>
            <a:pPr>
              <a:spcAft>
                <a:spcPts val="400"/>
              </a:spcAft>
            </a:pPr>
            <a:r>
              <a:rPr lang="en-US" sz="3600" b="1">
                <a:solidFill>
                  <a:srgbClr val="FFFFFF"/>
                </a:solidFill>
                <a:latin typeface="Cambria"/>
                <a:ea typeface="Cambria"/>
                <a:cs typeface="Cambria" pitchFamily="34" charset="-120"/>
              </a:rPr>
              <a:t>Best Practice Accelerator</a:t>
            </a:r>
            <a:r>
              <a:rPr lang="en-US" sz="36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3600" b="1">
                <a:solidFill>
                  <a:srgbClr val="FFFFFF"/>
                </a:solidFill>
                <a:latin typeface="Cambria"/>
                <a:ea typeface="Cambria"/>
                <a:cs typeface="Cambria" pitchFamily="34" charset="-120"/>
              </a:rPr>
              <a:t>Community and Healthcare System Roundtable</a:t>
            </a:r>
            <a:endParaRPr lang="en-US" sz="36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Text 3"/>
          <p:cNvSpPr/>
          <p:nvPr/>
        </p:nvSpPr>
        <p:spPr>
          <a:xfrm>
            <a:off x="685800" y="3493008"/>
            <a:ext cx="4572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>
                <a:solidFill>
                  <a:srgbClr val="A8C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July 28, 2026</a:t>
            </a:r>
            <a:endParaRPr lang="en-US" sz="1400"/>
          </a:p>
        </p:txBody>
      </p:sp>
      <p:sp>
        <p:nvSpPr>
          <p:cNvPr id="6" name="Text 4"/>
          <p:cNvSpPr/>
          <p:nvPr/>
        </p:nvSpPr>
        <p:spPr>
          <a:xfrm>
            <a:off x="685800" y="3913632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i="1">
                <a:solidFill>
                  <a:srgbClr val="6A9A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Improving care for older adults with dementia and delirium in emergency and inpatient settings.</a:t>
            </a:r>
            <a:endParaRPr lang="en-US" sz="1100"/>
          </a:p>
        </p:txBody>
      </p:sp>
      <p:sp>
        <p:nvSpPr>
          <p:cNvPr id="7" name="Text 5"/>
          <p:cNvSpPr/>
          <p:nvPr/>
        </p:nvSpPr>
        <p:spPr>
          <a:xfrm>
            <a:off x="685800" y="461772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>
                <a:solidFill>
                  <a:srgbClr val="8BBD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Geriatric Emergency Department Collaborative  |  West Health  |  Alzheimer's Association | The John A Hartford Foundation </a:t>
            </a:r>
            <a:endParaRPr lang="en-US" sz="1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B43F5-77AC-801E-D089-221F12B375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DE8A516-5A47-5B9C-BC13-D18DFB1A3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Discussion topics: ED Perspective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367A00-EB4D-CC26-585F-9FE25EB8F7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1"/>
              <a:t>ED to Bed: </a:t>
            </a:r>
            <a:r>
              <a:rPr lang="en-US"/>
              <a:t>using the delirium prediction model to flag high-risk patients for expedited inpatient placement through a centralized bed management platform.</a:t>
            </a:r>
          </a:p>
          <a:p>
            <a:r>
              <a:rPr lang="en-US"/>
              <a:t>A geriatric </a:t>
            </a:r>
            <a:r>
              <a:rPr lang="en-US" b="1"/>
              <a:t>volunteer program </a:t>
            </a:r>
            <a:r>
              <a:rPr lang="en-US"/>
              <a:t>specifically designed for college students on pre-healthcare tracks, providing reorientation and companionship to patients with delirium in the ED</a:t>
            </a:r>
          </a:p>
          <a:p>
            <a:r>
              <a:rPr lang="en-US"/>
              <a:t>The </a:t>
            </a:r>
            <a:r>
              <a:rPr lang="en-US" b="1"/>
              <a:t>embedded Geriatric APRN model</a:t>
            </a:r>
            <a:r>
              <a:rPr lang="en-US"/>
              <a:t>: how Hartford placed a geriatric advanced practice provider inside the ED as a consult service, and the downstream impact on outpatient referrals, goals of care conversations, and reduced recidivism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746FA2B-1941-D11C-8E19-3274B6AF7E3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84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077F5-A985-DB3B-AE3B-B27DFD73E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8F179BE-D20C-3BE7-F797-285EA0BC7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Discussion points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60D7C0-502A-F7AF-7328-1ECFC6BF3FD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1001" y="891723"/>
            <a:ext cx="7299960" cy="3398266"/>
          </a:xfrm>
        </p:spPr>
        <p:txBody>
          <a:bodyPr/>
          <a:lstStyle/>
          <a:p>
            <a:pPr marL="0" indent="0">
              <a:buNone/>
            </a:pPr>
            <a:r>
              <a:rPr lang="en-US" sz="1600" b="1">
                <a:solidFill>
                  <a:schemeClr val="accent1"/>
                </a:solidFill>
              </a:rPr>
              <a:t>Keys to successful change</a:t>
            </a:r>
            <a:endParaRPr lang="en-US" sz="1600"/>
          </a:p>
          <a:p>
            <a:r>
              <a:rPr lang="en-US" sz="1600"/>
              <a:t>Systematic identification of high-risk patients</a:t>
            </a:r>
          </a:p>
          <a:p>
            <a:r>
              <a:rPr lang="en-US" sz="1600"/>
              <a:t>Risk stratification (ED to BED) linked directly to centralized bed management</a:t>
            </a:r>
          </a:p>
          <a:p>
            <a:r>
              <a:rPr lang="en-US" sz="1600"/>
              <a:t>Volunteer program started small and scaled.</a:t>
            </a:r>
          </a:p>
          <a:p>
            <a:r>
              <a:rPr lang="en-US" sz="1600"/>
              <a:t>Embedded APRN able to focus on patients with highest risk/complexity </a:t>
            </a:r>
          </a:p>
          <a:p>
            <a:endParaRPr lang="en-US" sz="1600"/>
          </a:p>
          <a:p>
            <a:pPr marL="0" indent="0">
              <a:buNone/>
            </a:pPr>
            <a:r>
              <a:rPr lang="en-US" sz="1600" b="1">
                <a:solidFill>
                  <a:schemeClr val="accent1"/>
                </a:solidFill>
              </a:rPr>
              <a:t>Discussion Questions</a:t>
            </a:r>
          </a:p>
          <a:p>
            <a:r>
              <a:rPr lang="en-US" sz="1600"/>
              <a:t>What would it take or what resources would you need to make similar changes at your hospital?</a:t>
            </a:r>
          </a:p>
          <a:p>
            <a:r>
              <a:rPr lang="en-US" sz="1600"/>
              <a:t>What have you tried?</a:t>
            </a:r>
          </a:p>
          <a:p>
            <a:r>
              <a:rPr lang="en-US" sz="1600"/>
              <a:t>What barriers do you anticipate or have you faced?</a:t>
            </a:r>
          </a:p>
          <a:p>
            <a:r>
              <a:rPr lang="en-US" sz="1600"/>
              <a:t>What tools could help you overcome the barriers?</a:t>
            </a:r>
          </a:p>
          <a:p>
            <a:r>
              <a:rPr lang="en-US" sz="1600"/>
              <a:t>Questions for Hartford team?</a:t>
            </a:r>
          </a:p>
        </p:txBody>
      </p:sp>
    </p:spTree>
    <p:extLst>
      <p:ext uri="{BB962C8B-B14F-4D97-AF65-F5344CB8AC3E}">
        <p14:creationId xmlns:p14="http://schemas.microsoft.com/office/powerpoint/2010/main" val="2049397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3634A8-0F83-8ACB-52CE-A98706B2512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7A4E47-40FD-8470-AC04-9D8E21CF0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Next Steps/Call to Action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8DF11F-312C-9496-BACB-9E78EE5161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Consider how your institution could implement something similar to one of the things Hartford Health has accomplished.</a:t>
            </a:r>
          </a:p>
          <a:p>
            <a:pPr lvl="1"/>
            <a:r>
              <a:rPr lang="en-US"/>
              <a:t>What strengths can you leverage?</a:t>
            </a:r>
          </a:p>
          <a:p>
            <a:pPr lvl="1"/>
            <a:r>
              <a:rPr lang="en-US"/>
              <a:t>What team members would you need?</a:t>
            </a:r>
          </a:p>
          <a:p>
            <a:pPr lvl="1"/>
            <a:r>
              <a:rPr lang="en-US"/>
              <a:t>What support would it take?</a:t>
            </a:r>
          </a:p>
          <a:p>
            <a:pPr lvl="1"/>
            <a:r>
              <a:rPr lang="en-US"/>
              <a:t>What metrics would demonstrate value?</a:t>
            </a:r>
          </a:p>
          <a:p>
            <a:endParaRPr lang="en-US"/>
          </a:p>
          <a:p>
            <a:r>
              <a:rPr lang="en-US"/>
              <a:t>This is the first BPAC – watch for future similar events.</a:t>
            </a:r>
          </a:p>
          <a:p>
            <a:r>
              <a:rPr lang="en-US" b="1"/>
              <a:t>Stay tuned: </a:t>
            </a:r>
            <a:r>
              <a:rPr lang="en-US"/>
              <a:t>GEDC will be creating an impact kit to help facilitate knowledge translation and practical implementation of initiatives to improve care for patients at risk for delirium.</a:t>
            </a:r>
          </a:p>
        </p:txBody>
      </p:sp>
    </p:spTree>
    <p:extLst>
      <p:ext uri="{BB962C8B-B14F-4D97-AF65-F5344CB8AC3E}">
        <p14:creationId xmlns:p14="http://schemas.microsoft.com/office/powerpoint/2010/main" val="3665442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928E56C-6501-9467-6105-861F71325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>
            <a:extLst>
              <a:ext uri="{FF2B5EF4-FFF2-40B4-BE49-F238E27FC236}">
                <a16:creationId xmlns:a16="http://schemas.microsoft.com/office/drawing/2014/main" id="{0BEFEE58-9D18-72C0-8685-ED7CC61FF343}"/>
              </a:ext>
            </a:extLst>
          </p:cNvPr>
          <p:cNvSpPr/>
          <p:nvPr/>
        </p:nvSpPr>
        <p:spPr>
          <a:xfrm>
            <a:off x="685800" y="1005840"/>
            <a:ext cx="7772400" cy="194708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spcAft>
                <a:spcPts val="400"/>
              </a:spcAft>
              <a:buNone/>
            </a:pPr>
            <a:r>
              <a:rPr lang="en-US" sz="36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 Practice Accelerator</a:t>
            </a:r>
            <a:endParaRPr lang="en-US" sz="3600"/>
          </a:p>
          <a:p>
            <a:pPr marL="0" indent="0" algn="ctr">
              <a:spcAft>
                <a:spcPts val="400"/>
              </a:spcAft>
              <a:buNone/>
            </a:pPr>
            <a:r>
              <a:rPr lang="en-US" sz="3600" b="1">
                <a:solidFill>
                  <a:srgbClr val="6EC6D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 </a:t>
            </a:r>
            <a:endParaRPr lang="en-US" sz="36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72E43C-1FB2-3381-6089-AFF926F292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7195"/>
          <a:stretch>
            <a:fillRect/>
          </a:stretch>
        </p:blipFill>
        <p:spPr>
          <a:xfrm>
            <a:off x="941832" y="4211180"/>
            <a:ext cx="1616511" cy="5207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C03541C-FB3B-F1B8-8F7D-335A6D372F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5837" y="4211180"/>
            <a:ext cx="1517650" cy="5397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19F983E-E079-40A4-7073-A952D878612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7195"/>
          <a:stretch>
            <a:fillRect/>
          </a:stretch>
        </p:blipFill>
        <p:spPr>
          <a:xfrm>
            <a:off x="2955489" y="4211180"/>
            <a:ext cx="1616511" cy="5207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93ED0DA-CBC8-B016-8890-3A86E6AD1B5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2565" r="34600"/>
          <a:stretch>
            <a:fillRect/>
          </a:stretch>
        </p:blipFill>
        <p:spPr>
          <a:xfrm>
            <a:off x="6435650" y="4211180"/>
            <a:ext cx="1617976" cy="52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9819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164592"/>
            <a:ext cx="8321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>
                <a:solidFill>
                  <a:srgbClr val="1B3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References</a:t>
            </a:r>
            <a:endParaRPr lang="en-US" sz="2600"/>
          </a:p>
        </p:txBody>
      </p:sp>
      <p:sp>
        <p:nvSpPr>
          <p:cNvPr id="3" name="Shape 1"/>
          <p:cNvSpPr/>
          <p:nvPr/>
        </p:nvSpPr>
        <p:spPr>
          <a:xfrm>
            <a:off x="411480" y="658368"/>
            <a:ext cx="8321040" cy="27432"/>
          </a:xfrm>
          <a:prstGeom prst="rect">
            <a:avLst/>
          </a:prstGeom>
          <a:solidFill>
            <a:srgbClr val="6EC6D8"/>
          </a:solidFill>
          <a:ln w="12700">
            <a:solidFill>
              <a:srgbClr val="6EC6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11479" y="811033"/>
            <a:ext cx="8398565" cy="9374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900"/>
              <a:t>Al Huraizi, A. R., Al-</a:t>
            </a:r>
            <a:r>
              <a:rPr lang="en-US" sz="900" err="1"/>
              <a:t>Maqbali</a:t>
            </a:r>
            <a:r>
              <a:rPr lang="en-US" sz="900"/>
              <a:t>, J. S., Al Farsi, R. S., Al </a:t>
            </a:r>
            <a:r>
              <a:rPr lang="en-US" sz="900" err="1"/>
              <a:t>Zeedy</a:t>
            </a:r>
            <a:r>
              <a:rPr lang="en-US" sz="900"/>
              <a:t>, K., Al-Saadi, T., Al-Hamadani, N., &amp; Al Alawi, A. M. (2023). </a:t>
            </a:r>
            <a:r>
              <a:rPr lang="en-US" sz="900" i="1"/>
              <a:t>Delirium and its association with short- and long-term health outcomes in medically admitted patients: A prospective study</a:t>
            </a:r>
            <a:r>
              <a:rPr lang="en-US" sz="900"/>
              <a:t>. </a:t>
            </a:r>
            <a:r>
              <a:rPr lang="en-US" sz="900" i="1"/>
              <a:t>Journal of Clinical Medicine, 12</a:t>
            </a:r>
            <a:r>
              <a:rPr lang="en-US" sz="900"/>
              <a:t>(16), 5346. https://</a:t>
            </a:r>
            <a:r>
              <a:rPr lang="en-US" sz="900" err="1"/>
              <a:t>doi.org</a:t>
            </a:r>
            <a:r>
              <a:rPr lang="en-US" sz="900"/>
              <a:t>/10.3390/jcm12165346</a:t>
            </a:r>
          </a:p>
          <a:p>
            <a:endParaRPr lang="en-US" sz="900"/>
          </a:p>
          <a:p>
            <a:r>
              <a:rPr lang="en-US" sz="900" err="1"/>
              <a:t>Reynish</a:t>
            </a:r>
            <a:r>
              <a:rPr lang="en-US" sz="900"/>
              <a:t>, E. L., </a:t>
            </a:r>
            <a:r>
              <a:rPr lang="en-US" sz="900" err="1"/>
              <a:t>Hapca</a:t>
            </a:r>
            <a:r>
              <a:rPr lang="en-US" sz="900"/>
              <a:t>, S. M., De Souza, N., </a:t>
            </a:r>
            <a:r>
              <a:rPr lang="en-US" sz="900" err="1"/>
              <a:t>Cvoro</a:t>
            </a:r>
            <a:r>
              <a:rPr lang="en-US" sz="900"/>
              <a:t>, V., Donnan, P. T., &amp; Guthrie, B. (2017). </a:t>
            </a:r>
            <a:r>
              <a:rPr lang="en-US" sz="900" i="1"/>
              <a:t>Epidemiology and outcomes of people with dementia, delirium, and unspecified cognitive impairment in the general hospital: Prospective cohort study of 10,014 admissions</a:t>
            </a:r>
            <a:r>
              <a:rPr lang="en-US" sz="900"/>
              <a:t>. </a:t>
            </a:r>
            <a:r>
              <a:rPr lang="en-US" sz="900" b="1"/>
              <a:t>BMC Medicine, 15</a:t>
            </a:r>
            <a:r>
              <a:rPr lang="en-US" sz="900"/>
              <a:t>(1), 140. https://</a:t>
            </a:r>
            <a:r>
              <a:rPr lang="en-US" sz="900" err="1"/>
              <a:t>doi.org</a:t>
            </a:r>
            <a:r>
              <a:rPr lang="en-US" sz="900"/>
              <a:t>/10.1186/s12916-017-0899-0</a:t>
            </a:r>
          </a:p>
          <a:p>
            <a:endParaRPr lang="en-US" sz="900"/>
          </a:p>
          <a:p>
            <a:r>
              <a:rPr lang="en-US" sz="900"/>
              <a:t>Draper, B., Karmel, R., Gibson, D., </a:t>
            </a:r>
            <a:r>
              <a:rPr lang="en-US" sz="900" err="1"/>
              <a:t>Peut</a:t>
            </a:r>
            <a:r>
              <a:rPr lang="en-US" sz="900"/>
              <a:t>, A., &amp; Anderson, P. (2011). </a:t>
            </a:r>
            <a:r>
              <a:rPr lang="en-US" sz="900" i="1"/>
              <a:t>The Hospital Dementia Services Project: Age differences in hospital stays for older people with and without dementia</a:t>
            </a:r>
            <a:r>
              <a:rPr lang="en-US" sz="900"/>
              <a:t>. </a:t>
            </a:r>
            <a:r>
              <a:rPr lang="en-US" sz="900" i="1"/>
              <a:t>International Psychogeriatrics, 23</a:t>
            </a:r>
            <a:r>
              <a:rPr lang="en-US" sz="900"/>
              <a:t>(10), 1649–1658. https://</a:t>
            </a:r>
            <a:r>
              <a:rPr lang="en-US" sz="900" err="1"/>
              <a:t>doi.org</a:t>
            </a:r>
            <a:r>
              <a:rPr lang="en-US" sz="900"/>
              <a:t>/10.1017/S1041610211001694  </a:t>
            </a:r>
            <a:endParaRPr lang="en-US" sz="850">
              <a:solidFill>
                <a:srgbClr val="1A2E4A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l">
              <a:buNone/>
            </a:pPr>
            <a:endParaRPr lang="en-US" sz="850">
              <a:solidFill>
                <a:srgbClr val="1A2E4A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l">
              <a:buNone/>
            </a:pPr>
            <a:r>
              <a:rPr lang="en-US" sz="85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Inouye, S. K., Bogardus, S. T., Charpentier, P. A., Leo-Summers, L., Acampora, D., Holford, T. R., &amp; Cooney, L. M. (1999). A multicomponent intervention to prevent delirium in hospitalized older patients. New England Journal of Medicine, 340(9), 669-676.</a:t>
            </a:r>
          </a:p>
          <a:p>
            <a:pPr marL="0" indent="0" algn="l">
              <a:buNone/>
            </a:pPr>
            <a:endParaRPr lang="en-US" sz="850">
              <a:solidFill>
                <a:srgbClr val="1A2E4A"/>
              </a:solidFill>
              <a:latin typeface="Calibri" pitchFamily="34" charset="0"/>
              <a:cs typeface="Calibri" pitchFamily="34" charset="-120"/>
            </a:endParaRPr>
          </a:p>
          <a:p>
            <a:r>
              <a:rPr lang="en-US" sz="850"/>
              <a:t>Rubin, F. H., Neal, K., Fenlon, K., Hassan, S., &amp; Inouye, S. K. (2011). Sustainability and scalability of the Hospital Elder Life Program at a community hospital. Journal of the American Geriatrics Society, 59(2), 359-365.</a:t>
            </a:r>
          </a:p>
          <a:p>
            <a:endParaRPr lang="en-US" sz="850"/>
          </a:p>
          <a:p>
            <a:r>
              <a:rPr lang="en-US" sz="850"/>
              <a:t>LaMantia, M. A., Stump, T. E., Messina, F. C., Miller, D. K., &amp; Callahan, C. M. (2016). Emergency department use among older adults with dementia. Alzheimer Disease and Associated Disorders, 30(1), 35-40.</a:t>
            </a:r>
          </a:p>
          <a:p>
            <a:endParaRPr lang="en-US" sz="850"/>
          </a:p>
          <a:p>
            <a:r>
              <a:rPr lang="en-US" sz="850"/>
              <a:t>Kent, T., Lesser, A., Israni, J., et al. (2019). 30-day emergency department revisit rates among older adults with documented dementia. Journal of the American Geriatrics Society, 67(11), 2254-2259.</a:t>
            </a:r>
          </a:p>
          <a:p>
            <a:endParaRPr lang="en-US" sz="850"/>
          </a:p>
          <a:p>
            <a:r>
              <a:rPr lang="en-US" sz="850"/>
              <a:t>Kwak, M. J., Inouye, S. K., Fick, D. M., Bonner, A., Fulmer, T., Carter, E., </a:t>
            </a:r>
            <a:r>
              <a:rPr lang="en-US" sz="850" err="1"/>
              <a:t>Tabbush</a:t>
            </a:r>
            <a:r>
              <a:rPr lang="en-US" sz="850"/>
              <a:t>, V., Maya, K., Reed, N., </a:t>
            </a:r>
            <a:r>
              <a:rPr lang="en-US" sz="850" err="1"/>
              <a:t>Waszynski</a:t>
            </a:r>
            <a:r>
              <a:rPr lang="en-US" sz="850"/>
              <a:t>, C., &amp; Oh, E. S. (2024). Optimizing delirium care in the era of Age-Friendly Health System. Journal of the American Geriatrics Society, 72(1), 14-23.</a:t>
            </a:r>
          </a:p>
          <a:p>
            <a:endParaRPr lang="en-US" sz="850"/>
          </a:p>
          <a:p>
            <a:r>
              <a:rPr lang="en-US" sz="850"/>
              <a:t>Seidenfeld, J., Lee, S., Ragsdale, L., Nickel, C. H., Liu, S. W., &amp; Kennedy, M. (2024). Risk factors and risk stratification approaches for delirium screening: A Geriatric Emergency Department Guidelines 2.0 systematic review. Academic Emergency Medicine, 31, 969-984.</a:t>
            </a:r>
          </a:p>
          <a:p>
            <a:endParaRPr lang="en-US" sz="850"/>
          </a:p>
          <a:p>
            <a:r>
              <a:rPr lang="en-US" sz="850"/>
              <a:t>Joseph, J. W., Rosen, A., Kennedy, M., et al. (2025). Boarding in the emergency department: Specific harms to older adults and strategies for risk mitigation. Emergency Medicine Clinics of North America, 43, 345-359.</a:t>
            </a:r>
          </a:p>
          <a:p>
            <a:endParaRPr lang="en-US" sz="850"/>
          </a:p>
          <a:p>
            <a:endParaRPr lang="en-US" sz="850"/>
          </a:p>
          <a:p>
            <a:endParaRPr lang="en-US" sz="850"/>
          </a:p>
          <a:p>
            <a:endParaRPr lang="en-US" sz="850"/>
          </a:p>
          <a:p>
            <a:endParaRPr lang="en-US" sz="850"/>
          </a:p>
          <a:p>
            <a:pPr marL="0" indent="0" algn="l">
              <a:buNone/>
            </a:pPr>
            <a:endParaRPr lang="en-US" sz="850"/>
          </a:p>
        </p:txBody>
      </p:sp>
      <p:sp>
        <p:nvSpPr>
          <p:cNvPr id="6" name="Text 4"/>
          <p:cNvSpPr/>
          <p:nvPr/>
        </p:nvSpPr>
        <p:spPr>
          <a:xfrm>
            <a:off x="411479" y="1264207"/>
            <a:ext cx="8398565" cy="9374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endParaRPr lang="en-US" sz="850"/>
          </a:p>
        </p:txBody>
      </p:sp>
      <p:sp>
        <p:nvSpPr>
          <p:cNvPr id="7" name="Text 5"/>
          <p:cNvSpPr/>
          <p:nvPr/>
        </p:nvSpPr>
        <p:spPr>
          <a:xfrm>
            <a:off x="411479" y="1748492"/>
            <a:ext cx="8398565" cy="9374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endParaRPr lang="en-US" sz="850"/>
          </a:p>
        </p:txBody>
      </p:sp>
      <p:sp>
        <p:nvSpPr>
          <p:cNvPr id="8" name="Text 6"/>
          <p:cNvSpPr/>
          <p:nvPr/>
        </p:nvSpPr>
        <p:spPr>
          <a:xfrm>
            <a:off x="411479" y="2217221"/>
            <a:ext cx="8398565" cy="4787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endParaRPr lang="en-US" sz="850"/>
          </a:p>
        </p:txBody>
      </p:sp>
      <p:sp>
        <p:nvSpPr>
          <p:cNvPr id="9" name="Text 7"/>
          <p:cNvSpPr/>
          <p:nvPr/>
        </p:nvSpPr>
        <p:spPr>
          <a:xfrm>
            <a:off x="411479" y="2743045"/>
            <a:ext cx="8398565" cy="4515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endParaRPr lang="en-US" sz="850"/>
          </a:p>
        </p:txBody>
      </p:sp>
      <p:sp>
        <p:nvSpPr>
          <p:cNvPr id="10" name="Text 8"/>
          <p:cNvSpPr/>
          <p:nvPr/>
        </p:nvSpPr>
        <p:spPr>
          <a:xfrm>
            <a:off x="438911" y="3264756"/>
            <a:ext cx="8398565" cy="9374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endParaRPr lang="en-US" sz="850"/>
          </a:p>
        </p:txBody>
      </p:sp>
      <p:sp>
        <p:nvSpPr>
          <p:cNvPr id="11" name="Text 9"/>
          <p:cNvSpPr/>
          <p:nvPr/>
        </p:nvSpPr>
        <p:spPr>
          <a:xfrm>
            <a:off x="438911" y="3788952"/>
            <a:ext cx="8398565" cy="9374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endParaRPr lang="en-US" sz="850"/>
          </a:p>
        </p:txBody>
      </p:sp>
      <p:sp>
        <p:nvSpPr>
          <p:cNvPr id="12" name="Text 10"/>
          <p:cNvSpPr/>
          <p:nvPr/>
        </p:nvSpPr>
        <p:spPr>
          <a:xfrm>
            <a:off x="438910" y="4197600"/>
            <a:ext cx="8398565" cy="4787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endParaRPr lang="en-US" sz="85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1BA95CFD-CCE9-ED03-E561-C881292792CA}"/>
              </a:ext>
            </a:extLst>
          </p:cNvPr>
          <p:cNvSpPr txBox="1"/>
          <p:nvPr/>
        </p:nvSpPr>
        <p:spPr>
          <a:xfrm>
            <a:off x="882607" y="479560"/>
            <a:ext cx="32201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55"/>
            <a:r>
              <a:rPr lang="en-US" sz="1600" b="1" ker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Health Care System Roundtable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4B136EF-A6ED-89A3-12B9-91A7CFA0D088}"/>
              </a:ext>
            </a:extLst>
          </p:cNvPr>
          <p:cNvGrpSpPr/>
          <p:nvPr/>
        </p:nvGrpSpPr>
        <p:grpSpPr>
          <a:xfrm>
            <a:off x="560564" y="971009"/>
            <a:ext cx="3864250" cy="3829172"/>
            <a:chOff x="6249971" y="693585"/>
            <a:chExt cx="5639587" cy="5470829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988664A-BEDB-0BDB-FC87-D13957502A83}"/>
                </a:ext>
              </a:extLst>
            </p:cNvPr>
            <p:cNvSpPr/>
            <p:nvPr/>
          </p:nvSpPr>
          <p:spPr>
            <a:xfrm>
              <a:off x="6249971" y="693585"/>
              <a:ext cx="5639587" cy="547082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pic>
          <p:nvPicPr>
            <p:cNvPr id="8" name="Picture 7" descr="Microsoft Customer Story-Northwell Health shortens hospital stays with  better care team coordination thanks to Microsoft Teams">
              <a:extLst>
                <a:ext uri="{FF2B5EF4-FFF2-40B4-BE49-F238E27FC236}">
                  <a16:creationId xmlns:a16="http://schemas.microsoft.com/office/drawing/2014/main" id="{DC4D8D84-7447-1C47-96B6-6C8D44D142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89321" y="1357706"/>
              <a:ext cx="1296386" cy="7384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3">
              <a:extLst>
                <a:ext uri="{FF2B5EF4-FFF2-40B4-BE49-F238E27FC236}">
                  <a16:creationId xmlns:a16="http://schemas.microsoft.com/office/drawing/2014/main" id="{435F1E5C-7A68-7DDE-B393-76B84FF721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67087" y="1120561"/>
              <a:ext cx="1212573" cy="8242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4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A80F37B0-C2A6-A1DB-09CD-E9014EBD92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24025" y="4645603"/>
              <a:ext cx="730356" cy="8404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5">
              <a:extLst>
                <a:ext uri="{FF2B5EF4-FFF2-40B4-BE49-F238E27FC236}">
                  <a16:creationId xmlns:a16="http://schemas.microsoft.com/office/drawing/2014/main" id="{8103E7A3-E8F9-8A4B-8527-AD74874EC3A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409" b="32962"/>
            <a:stretch/>
          </p:blipFill>
          <p:spPr bwMode="auto">
            <a:xfrm>
              <a:off x="6657620" y="4198945"/>
              <a:ext cx="2364450" cy="5162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7" descr="A close-up of a logo&#10;&#10;Description automatically generated">
              <a:extLst>
                <a:ext uri="{FF2B5EF4-FFF2-40B4-BE49-F238E27FC236}">
                  <a16:creationId xmlns:a16="http://schemas.microsoft.com/office/drawing/2014/main" id="{185EA8FA-FED6-4632-DEC7-803E0BD56ED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0307" b="29621"/>
            <a:stretch/>
          </p:blipFill>
          <p:spPr bwMode="auto">
            <a:xfrm>
              <a:off x="10125979" y="3821574"/>
              <a:ext cx="1589730" cy="421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8" descr="A blue and black letter&#10;&#10;Description automatically generated">
              <a:extLst>
                <a:ext uri="{FF2B5EF4-FFF2-40B4-BE49-F238E27FC236}">
                  <a16:creationId xmlns:a16="http://schemas.microsoft.com/office/drawing/2014/main" id="{3D2882CF-5CF7-D7F6-9AD9-BB2A903CB0A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01985" y="3647641"/>
              <a:ext cx="1906941" cy="3848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10" descr="Kaiser-Permanente-Logo-1 - Impact Foundry - Training, Resources and  Sustainability Consulting for Nonprofits">
              <a:extLst>
                <a:ext uri="{FF2B5EF4-FFF2-40B4-BE49-F238E27FC236}">
                  <a16:creationId xmlns:a16="http://schemas.microsoft.com/office/drawing/2014/main" id="{13E621FC-BC90-A0FB-F02C-B65AAD2C545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300"/>
            <a:stretch/>
          </p:blipFill>
          <p:spPr bwMode="auto">
            <a:xfrm>
              <a:off x="8535127" y="2511958"/>
              <a:ext cx="1185059" cy="10234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1" descr="Text&#10;&#10;Description automatically generated with low confidence">
              <a:extLst>
                <a:ext uri="{FF2B5EF4-FFF2-40B4-BE49-F238E27FC236}">
                  <a16:creationId xmlns:a16="http://schemas.microsoft.com/office/drawing/2014/main" id="{E929961A-F361-4775-87A2-139269B175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85419" y="4705182"/>
              <a:ext cx="1133789" cy="11560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12" descr="Blue text on a black background&#10;&#10;Description automatically generated">
              <a:extLst>
                <a:ext uri="{FF2B5EF4-FFF2-40B4-BE49-F238E27FC236}">
                  <a16:creationId xmlns:a16="http://schemas.microsoft.com/office/drawing/2014/main" id="{CAE3C76E-8376-E0D9-F9D9-A5C826A743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62929" y="2128126"/>
              <a:ext cx="1844003" cy="5640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13" descr="A blue and white sign with white text&#10;&#10;Description automatically generated">
              <a:extLst>
                <a:ext uri="{FF2B5EF4-FFF2-40B4-BE49-F238E27FC236}">
                  <a16:creationId xmlns:a16="http://schemas.microsoft.com/office/drawing/2014/main" id="{6B6ECFCE-6DB7-3CD6-DBC0-FD514BB4E3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7826" y="2730415"/>
              <a:ext cx="1450240" cy="673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14" descr="A blue text on a white background&#10;&#10;Description automatically generated">
              <a:extLst>
                <a:ext uri="{FF2B5EF4-FFF2-40B4-BE49-F238E27FC236}">
                  <a16:creationId xmlns:a16="http://schemas.microsoft.com/office/drawing/2014/main" id="{A17193E2-CDC0-30DF-37FF-B1488DA9AFB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44316" y="2930266"/>
              <a:ext cx="1676519" cy="5162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15">
              <a:extLst>
                <a:ext uri="{FF2B5EF4-FFF2-40B4-BE49-F238E27FC236}">
                  <a16:creationId xmlns:a16="http://schemas.microsoft.com/office/drawing/2014/main" id="{B86877BE-92B7-02A3-2326-F25D5447B1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35127" y="878462"/>
              <a:ext cx="998726" cy="6735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39" descr="A colorful pattern on a black background&#10;&#10;Description automatically generated">
              <a:extLst>
                <a:ext uri="{FF2B5EF4-FFF2-40B4-BE49-F238E27FC236}">
                  <a16:creationId xmlns:a16="http://schemas.microsoft.com/office/drawing/2014/main" id="{20FE4FC8-4C73-71DF-B668-6142564F61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7151" y="3748367"/>
              <a:ext cx="1433949" cy="478683"/>
            </a:xfrm>
            <a:prstGeom prst="rect">
              <a:avLst/>
            </a:prstGeom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AEE38E91-579F-B8B8-39E9-8B345B7EEF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0473" y="2217422"/>
              <a:ext cx="2386828" cy="274043"/>
            </a:xfrm>
            <a:prstGeom prst="rect">
              <a:avLst/>
            </a:prstGeom>
          </p:spPr>
        </p:pic>
      </p:grpSp>
      <p:sp>
        <p:nvSpPr>
          <p:cNvPr id="2" name="Oval 1">
            <a:extLst>
              <a:ext uri="{FF2B5EF4-FFF2-40B4-BE49-F238E27FC236}">
                <a16:creationId xmlns:a16="http://schemas.microsoft.com/office/drawing/2014/main" id="{6B120BEE-2B21-781D-B301-84CFA2824AD9}"/>
              </a:ext>
            </a:extLst>
          </p:cNvPr>
          <p:cNvSpPr/>
          <p:nvPr/>
        </p:nvSpPr>
        <p:spPr>
          <a:xfrm>
            <a:off x="4719186" y="983269"/>
            <a:ext cx="3864250" cy="3829172"/>
          </a:xfrm>
          <a:prstGeom prst="ellipse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sz="1300">
              <a:solidFill>
                <a:schemeClr val="bg1"/>
              </a:solidFill>
              <a:ea typeface="Roboto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E0E28B27-97C7-891A-C8C4-833A7F0BA0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28752" y="2777142"/>
            <a:ext cx="1049023" cy="33095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orewell Health - Grand Rapids">
            <a:extLst>
              <a:ext uri="{FF2B5EF4-FFF2-40B4-BE49-F238E27FC236}">
                <a16:creationId xmlns:a16="http://schemas.microsoft.com/office/drawing/2014/main" id="{FC22A5CB-1850-F782-6104-998DDA07E9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19" b="29500"/>
          <a:stretch>
            <a:fillRect/>
          </a:stretch>
        </p:blipFill>
        <p:spPr bwMode="auto">
          <a:xfrm>
            <a:off x="5517836" y="3785835"/>
            <a:ext cx="1300052" cy="54446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Mayo Clinic Platform_Accelerate Showcase celebrates promise of health tech  innovation for improving patient care - Florida Hospital News and  Healthcare Report">
            <a:extLst>
              <a:ext uri="{FF2B5EF4-FFF2-40B4-BE49-F238E27FC236}">
                <a16:creationId xmlns:a16="http://schemas.microsoft.com/office/drawing/2014/main" id="{A3AB9A3B-25E0-3703-DDC0-8B3C5DF539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2293" y="3737127"/>
            <a:ext cx="552632" cy="60146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4B5AA9D-7AD7-7137-7862-38F16D4B86FD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2" r="5872"/>
          <a:stretch/>
        </p:blipFill>
        <p:spPr>
          <a:xfrm>
            <a:off x="5565244" y="1511882"/>
            <a:ext cx="774124" cy="774124"/>
          </a:xfrm>
          <a:prstGeom prst="rect">
            <a:avLst/>
          </a:prstGeom>
          <a:effectLst/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165508D0-B565-2A10-0BC8-467D0370CC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02484" y="1720715"/>
            <a:ext cx="950581" cy="46393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UNC Health Care is now “UNC Health”">
            <a:extLst>
              <a:ext uri="{FF2B5EF4-FFF2-40B4-BE49-F238E27FC236}">
                <a16:creationId xmlns:a16="http://schemas.microsoft.com/office/drawing/2014/main" id="{AA7FFEE6-4270-D965-7BD6-65CF0C90D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961" y="2711956"/>
            <a:ext cx="978011" cy="52143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4BCE55E5-E141-1AC8-BF46-86DF120A148A}"/>
              </a:ext>
            </a:extLst>
          </p:cNvPr>
          <p:cNvGrpSpPr/>
          <p:nvPr/>
        </p:nvGrpSpPr>
        <p:grpSpPr>
          <a:xfrm>
            <a:off x="4896025" y="2704016"/>
            <a:ext cx="1155888" cy="404085"/>
            <a:chOff x="3487235" y="2369707"/>
            <a:chExt cx="1155888" cy="404085"/>
          </a:xfrm>
          <a:effectLst/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137B7C-17A1-0484-7330-D9824667F0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/>
            <a:srcRect r="60753"/>
            <a:stretch>
              <a:fillRect/>
            </a:stretch>
          </p:blipFill>
          <p:spPr>
            <a:xfrm>
              <a:off x="3487235" y="2369707"/>
              <a:ext cx="838271" cy="40408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25FB32DD-6056-149E-10EC-9B3D05DFC8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/>
            <a:srcRect l="85129"/>
            <a:stretch>
              <a:fillRect/>
            </a:stretch>
          </p:blipFill>
          <p:spPr>
            <a:xfrm>
              <a:off x="4325506" y="2383073"/>
              <a:ext cx="317617" cy="39071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FD4A6244-184C-ABD6-C712-F18EB1584619}"/>
              </a:ext>
            </a:extLst>
          </p:cNvPr>
          <p:cNvSpPr txBox="1"/>
          <p:nvPr/>
        </p:nvSpPr>
        <p:spPr>
          <a:xfrm>
            <a:off x="5207806" y="485833"/>
            <a:ext cx="32201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5"/>
            <a:r>
              <a:rPr lang="en-US" sz="1600" b="1" kern="0">
                <a:solidFill>
                  <a:srgbClr val="7030A0"/>
                </a:solidFill>
                <a:latin typeface="Cambria" panose="02040503050406030204" pitchFamily="18" charset="0"/>
              </a:rPr>
              <a:t>BRAIN Bright Spots (BPAC) </a:t>
            </a:r>
          </a:p>
        </p:txBody>
      </p:sp>
    </p:spTree>
    <p:extLst>
      <p:ext uri="{BB962C8B-B14F-4D97-AF65-F5344CB8AC3E}">
        <p14:creationId xmlns:p14="http://schemas.microsoft.com/office/powerpoint/2010/main" val="3024065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2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8138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>
                <a:solidFill>
                  <a:srgbClr val="1B3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Clinical Reality</a:t>
            </a:r>
            <a:endParaRPr lang="en-US" sz="3000"/>
          </a:p>
        </p:txBody>
      </p:sp>
      <p:sp>
        <p:nvSpPr>
          <p:cNvPr id="3" name="Text 1"/>
          <p:cNvSpPr/>
          <p:nvPr/>
        </p:nvSpPr>
        <p:spPr>
          <a:xfrm>
            <a:off x="502920" y="841248"/>
            <a:ext cx="8138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Dementia and delirium are among the most prevalent, and most underrecognized, conditions in U.S. hospitals.</a:t>
            </a:r>
            <a:endParaRPr lang="en-US" sz="1200"/>
          </a:p>
        </p:txBody>
      </p:sp>
      <p:sp>
        <p:nvSpPr>
          <p:cNvPr id="4" name="Shape 2"/>
          <p:cNvSpPr/>
          <p:nvPr/>
        </p:nvSpPr>
        <p:spPr>
          <a:xfrm>
            <a:off x="411480" y="1298448"/>
            <a:ext cx="3931920" cy="1627632"/>
          </a:xfrm>
          <a:prstGeom prst="roundRect">
            <a:avLst>
              <a:gd name="adj" fmla="val 5618"/>
            </a:avLst>
          </a:prstGeom>
          <a:solidFill>
            <a:srgbClr val="FFFFFF"/>
          </a:solidFill>
          <a:ln/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12648" y="1408176"/>
            <a:ext cx="35295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+40-95%</a:t>
            </a:r>
            <a:endParaRPr lang="en-US" sz="4000"/>
          </a:p>
        </p:txBody>
      </p:sp>
      <p:sp>
        <p:nvSpPr>
          <p:cNvPr id="6" name="Text 4"/>
          <p:cNvSpPr/>
          <p:nvPr/>
        </p:nvSpPr>
        <p:spPr>
          <a:xfrm>
            <a:off x="612648" y="2011680"/>
            <a:ext cx="352958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>
                <a:solidFill>
                  <a:srgbClr val="1A2E4A"/>
                </a:solidFill>
                <a:latin typeface="Calibri" pitchFamily="34" charset="0"/>
                <a:cs typeface="Calibri" pitchFamily="34" charset="-120"/>
              </a:rPr>
              <a:t>Increased length of stay for patients who have dementia or develop delirium</a:t>
            </a:r>
            <a:endParaRPr lang="en-US" sz="1200"/>
          </a:p>
        </p:txBody>
      </p:sp>
      <p:sp>
        <p:nvSpPr>
          <p:cNvPr id="7" name="Text 5"/>
          <p:cNvSpPr/>
          <p:nvPr/>
        </p:nvSpPr>
        <p:spPr>
          <a:xfrm>
            <a:off x="612648" y="2706624"/>
            <a:ext cx="35295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i="1" err="1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Reynish</a:t>
            </a:r>
            <a:r>
              <a:rPr lang="en-US" sz="850" i="1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et al, 2017; Draper et al., 2011; Al Huraizi et al., 2023 </a:t>
            </a:r>
            <a:endParaRPr lang="en-US" sz="850"/>
          </a:p>
        </p:txBody>
      </p:sp>
      <p:sp>
        <p:nvSpPr>
          <p:cNvPr id="8" name="Shape 6"/>
          <p:cNvSpPr/>
          <p:nvPr/>
        </p:nvSpPr>
        <p:spPr>
          <a:xfrm>
            <a:off x="4800600" y="1298448"/>
            <a:ext cx="3931920" cy="1627632"/>
          </a:xfrm>
          <a:prstGeom prst="roundRect">
            <a:avLst>
              <a:gd name="adj" fmla="val 5618"/>
            </a:avLst>
          </a:prstGeom>
          <a:solidFill>
            <a:srgbClr val="FFFFFF"/>
          </a:solidFill>
          <a:ln/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001768" y="1408176"/>
            <a:ext cx="35295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80%</a:t>
            </a:r>
            <a:endParaRPr lang="en-US" sz="4000"/>
          </a:p>
        </p:txBody>
      </p:sp>
      <p:sp>
        <p:nvSpPr>
          <p:cNvPr id="10" name="Text 8"/>
          <p:cNvSpPr/>
          <p:nvPr/>
        </p:nvSpPr>
        <p:spPr>
          <a:xfrm>
            <a:off x="5001768" y="2011680"/>
            <a:ext cx="352958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those cases are missed when clinicians rely on clinical gestalt alone</a:t>
            </a:r>
            <a:endParaRPr lang="en-US" sz="1200"/>
          </a:p>
        </p:txBody>
      </p:sp>
      <p:sp>
        <p:nvSpPr>
          <p:cNvPr id="11" name="Text 9"/>
          <p:cNvSpPr/>
          <p:nvPr/>
        </p:nvSpPr>
        <p:spPr>
          <a:xfrm>
            <a:off x="5001768" y="2706624"/>
            <a:ext cx="35295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i="1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Seidenfeld et al., 2024, Academic Emergency Medicine</a:t>
            </a:r>
            <a:endParaRPr lang="en-US" sz="850"/>
          </a:p>
        </p:txBody>
      </p:sp>
      <p:sp>
        <p:nvSpPr>
          <p:cNvPr id="12" name="Shape 10"/>
          <p:cNvSpPr/>
          <p:nvPr/>
        </p:nvSpPr>
        <p:spPr>
          <a:xfrm>
            <a:off x="411480" y="3017520"/>
            <a:ext cx="3931920" cy="1627632"/>
          </a:xfrm>
          <a:prstGeom prst="roundRect">
            <a:avLst>
              <a:gd name="adj" fmla="val 5618"/>
            </a:avLst>
          </a:prstGeom>
          <a:solidFill>
            <a:srgbClr val="FFFFFF"/>
          </a:solidFill>
          <a:ln/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12648" y="3127248"/>
            <a:ext cx="35295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+2%</a:t>
            </a:r>
            <a:endParaRPr lang="en-US" sz="4000"/>
          </a:p>
        </p:txBody>
      </p:sp>
      <p:sp>
        <p:nvSpPr>
          <p:cNvPr id="14" name="Text 12"/>
          <p:cNvSpPr/>
          <p:nvPr/>
        </p:nvSpPr>
        <p:spPr>
          <a:xfrm>
            <a:off x="612648" y="3730752"/>
            <a:ext cx="352958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increased delirium risk for every additional hour spent boarding in the ED</a:t>
            </a:r>
            <a:endParaRPr lang="en-US" sz="1200"/>
          </a:p>
        </p:txBody>
      </p:sp>
      <p:sp>
        <p:nvSpPr>
          <p:cNvPr id="15" name="Text 13"/>
          <p:cNvSpPr/>
          <p:nvPr/>
        </p:nvSpPr>
        <p:spPr>
          <a:xfrm>
            <a:off x="612648" y="4425696"/>
            <a:ext cx="35295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i="1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Joseph et al., 2024, JAMA Network Open</a:t>
            </a:r>
            <a:endParaRPr lang="en-US" sz="850"/>
          </a:p>
        </p:txBody>
      </p:sp>
      <p:sp>
        <p:nvSpPr>
          <p:cNvPr id="16" name="Shape 14"/>
          <p:cNvSpPr/>
          <p:nvPr/>
        </p:nvSpPr>
        <p:spPr>
          <a:xfrm>
            <a:off x="4800600" y="3017520"/>
            <a:ext cx="3931920" cy="1627632"/>
          </a:xfrm>
          <a:prstGeom prst="roundRect">
            <a:avLst>
              <a:gd name="adj" fmla="val 5618"/>
            </a:avLst>
          </a:prstGeom>
          <a:solidFill>
            <a:srgbClr val="FFFFFF"/>
          </a:solidFill>
          <a:ln/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001768" y="3127248"/>
            <a:ext cx="35295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30-50%</a:t>
            </a:r>
            <a:endParaRPr lang="en-US" sz="4000"/>
          </a:p>
        </p:txBody>
      </p:sp>
      <p:sp>
        <p:nvSpPr>
          <p:cNvPr id="18" name="Text 16"/>
          <p:cNvSpPr/>
          <p:nvPr/>
        </p:nvSpPr>
        <p:spPr>
          <a:xfrm>
            <a:off x="5001768" y="3730752"/>
            <a:ext cx="352958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hospitalized older adults develop delirium. Up to 2.6 million cases per year in the U.S.</a:t>
            </a:r>
            <a:endParaRPr lang="en-US" sz="1200"/>
          </a:p>
        </p:txBody>
      </p:sp>
      <p:sp>
        <p:nvSpPr>
          <p:cNvPr id="19" name="Text 17"/>
          <p:cNvSpPr/>
          <p:nvPr/>
        </p:nvSpPr>
        <p:spPr>
          <a:xfrm>
            <a:off x="5001768" y="4425696"/>
            <a:ext cx="35295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i="1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Kwak et al., 2024, JAGS</a:t>
            </a:r>
            <a:endParaRPr lang="en-US" sz="85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8138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>
                <a:solidFill>
                  <a:srgbClr val="1B3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Business Case</a:t>
            </a:r>
            <a:endParaRPr lang="en-US" sz="3000"/>
          </a:p>
        </p:txBody>
      </p:sp>
      <p:sp>
        <p:nvSpPr>
          <p:cNvPr id="3" name="Shape 1"/>
          <p:cNvSpPr/>
          <p:nvPr/>
        </p:nvSpPr>
        <p:spPr>
          <a:xfrm>
            <a:off x="411480" y="1005840"/>
            <a:ext cx="2606040" cy="2926080"/>
          </a:xfrm>
          <a:prstGeom prst="roundRect">
            <a:avLst>
              <a:gd name="adj" fmla="val 3509"/>
            </a:avLst>
          </a:prstGeom>
          <a:solidFill>
            <a:srgbClr val="EEF6FA"/>
          </a:solidFill>
          <a:ln/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94360" y="1170432"/>
            <a:ext cx="2240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>
                <a:solidFill>
                  <a:srgbClr val="1B3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Financial</a:t>
            </a:r>
            <a:endParaRPr lang="en-US" sz="1500"/>
          </a:p>
        </p:txBody>
      </p:sp>
      <p:sp>
        <p:nvSpPr>
          <p:cNvPr id="5" name="Text 3"/>
          <p:cNvSpPr/>
          <p:nvPr/>
        </p:nvSpPr>
        <p:spPr>
          <a:xfrm>
            <a:off x="594360" y="1536192"/>
            <a:ext cx="2240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$164B</a:t>
            </a:r>
            <a:endParaRPr lang="en-US" sz="3400"/>
          </a:p>
        </p:txBody>
      </p:sp>
      <p:sp>
        <p:nvSpPr>
          <p:cNvPr id="6" name="Text 4"/>
          <p:cNvSpPr/>
          <p:nvPr/>
        </p:nvSpPr>
        <p:spPr>
          <a:xfrm>
            <a:off x="594360" y="2139696"/>
            <a:ext cx="22402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estimated annual U.S. cost of delirium</a:t>
            </a:r>
            <a:endParaRPr lang="en-US" sz="1100"/>
          </a:p>
        </p:txBody>
      </p:sp>
      <p:sp>
        <p:nvSpPr>
          <p:cNvPr id="7" name="Text 5"/>
          <p:cNvSpPr/>
          <p:nvPr/>
        </p:nvSpPr>
        <p:spPr>
          <a:xfrm>
            <a:off x="594360" y="2670048"/>
            <a:ext cx="2240280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Prevention costs approximately $327 per patient and saves $6,341 per case avoided. One community hospital generated $7.3M in annual returns after scaling a multicomponent program.</a:t>
            </a:r>
            <a:endParaRPr lang="en-US" sz="1100"/>
          </a:p>
        </p:txBody>
      </p:sp>
      <p:sp>
        <p:nvSpPr>
          <p:cNvPr id="8" name="Text 6"/>
          <p:cNvSpPr/>
          <p:nvPr/>
        </p:nvSpPr>
        <p:spPr>
          <a:xfrm>
            <a:off x="594360" y="3694176"/>
            <a:ext cx="2240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i="1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Kwak 2024; Rubin 2011; Inouye 1999</a:t>
            </a:r>
            <a:endParaRPr lang="en-US" sz="800"/>
          </a:p>
        </p:txBody>
      </p:sp>
      <p:sp>
        <p:nvSpPr>
          <p:cNvPr id="9" name="Shape 7"/>
          <p:cNvSpPr/>
          <p:nvPr/>
        </p:nvSpPr>
        <p:spPr>
          <a:xfrm>
            <a:off x="3273552" y="1005840"/>
            <a:ext cx="2606040" cy="2926080"/>
          </a:xfrm>
          <a:prstGeom prst="roundRect">
            <a:avLst>
              <a:gd name="adj" fmla="val 3509"/>
            </a:avLst>
          </a:prstGeom>
          <a:solidFill>
            <a:srgbClr val="EEF6FA"/>
          </a:solidFill>
          <a:ln/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456432" y="1170432"/>
            <a:ext cx="2240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>
                <a:solidFill>
                  <a:srgbClr val="1B3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Utilization</a:t>
            </a:r>
            <a:endParaRPr lang="en-US" sz="1500"/>
          </a:p>
        </p:txBody>
      </p:sp>
      <p:sp>
        <p:nvSpPr>
          <p:cNvPr id="11" name="Text 9"/>
          <p:cNvSpPr/>
          <p:nvPr/>
        </p:nvSpPr>
        <p:spPr>
          <a:xfrm>
            <a:off x="3456432" y="1536192"/>
            <a:ext cx="2240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2x</a:t>
            </a:r>
            <a:endParaRPr lang="en-US" sz="3400"/>
          </a:p>
        </p:txBody>
      </p:sp>
      <p:sp>
        <p:nvSpPr>
          <p:cNvPr id="12" name="Text 10"/>
          <p:cNvSpPr/>
          <p:nvPr/>
        </p:nvSpPr>
        <p:spPr>
          <a:xfrm>
            <a:off x="3456432" y="2139696"/>
            <a:ext cx="22402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 use rate for patients with dementia vs. those without</a:t>
            </a:r>
            <a:endParaRPr lang="en-US" sz="1100"/>
          </a:p>
        </p:txBody>
      </p:sp>
      <p:sp>
        <p:nvSpPr>
          <p:cNvPr id="13" name="Text 11"/>
          <p:cNvSpPr/>
          <p:nvPr/>
        </p:nvSpPr>
        <p:spPr>
          <a:xfrm>
            <a:off x="3456432" y="2670048"/>
            <a:ext cx="2240280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58% of dementia patients return to the ED within 30 days, vs. 38% without dementia. In the year before an index visit, dementia patients average 2.26 ED visits vs. 1.09.</a:t>
            </a:r>
            <a:endParaRPr lang="en-US" sz="1100"/>
          </a:p>
        </p:txBody>
      </p:sp>
      <p:sp>
        <p:nvSpPr>
          <p:cNvPr id="14" name="Text 12"/>
          <p:cNvSpPr/>
          <p:nvPr/>
        </p:nvSpPr>
        <p:spPr>
          <a:xfrm>
            <a:off x="3456432" y="3694176"/>
            <a:ext cx="2240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i="1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LaMantia 2016; Kent 2019</a:t>
            </a:r>
            <a:endParaRPr lang="en-US" sz="800"/>
          </a:p>
        </p:txBody>
      </p:sp>
      <p:sp>
        <p:nvSpPr>
          <p:cNvPr id="15" name="Shape 13"/>
          <p:cNvSpPr/>
          <p:nvPr/>
        </p:nvSpPr>
        <p:spPr>
          <a:xfrm>
            <a:off x="6126480" y="1005840"/>
            <a:ext cx="2606040" cy="2926080"/>
          </a:xfrm>
          <a:prstGeom prst="roundRect">
            <a:avLst>
              <a:gd name="adj" fmla="val 3509"/>
            </a:avLst>
          </a:prstGeom>
          <a:solidFill>
            <a:srgbClr val="EEF6FA"/>
          </a:solidFill>
          <a:ln/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309360" y="1170432"/>
            <a:ext cx="2240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>
                <a:solidFill>
                  <a:srgbClr val="1B3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Outcomes</a:t>
            </a:r>
            <a:endParaRPr lang="en-US" sz="1500"/>
          </a:p>
        </p:txBody>
      </p:sp>
      <p:sp>
        <p:nvSpPr>
          <p:cNvPr id="17" name="Text 15"/>
          <p:cNvSpPr/>
          <p:nvPr/>
        </p:nvSpPr>
        <p:spPr>
          <a:xfrm>
            <a:off x="6309360" y="1536192"/>
            <a:ext cx="2240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33%</a:t>
            </a:r>
            <a:endParaRPr lang="en-US" sz="3400"/>
          </a:p>
        </p:txBody>
      </p:sp>
      <p:sp>
        <p:nvSpPr>
          <p:cNvPr id="18" name="Text 16"/>
          <p:cNvSpPr/>
          <p:nvPr/>
        </p:nvSpPr>
        <p:spPr>
          <a:xfrm>
            <a:off x="6309360" y="2139696"/>
            <a:ext cx="22402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older adults leave the ED more functionally disabled</a:t>
            </a:r>
            <a:endParaRPr lang="en-US" sz="1100"/>
          </a:p>
        </p:txBody>
      </p:sp>
      <p:sp>
        <p:nvSpPr>
          <p:cNvPr id="19" name="Text 17"/>
          <p:cNvSpPr/>
          <p:nvPr/>
        </p:nvSpPr>
        <p:spPr>
          <a:xfrm>
            <a:off x="6309360" y="2670048"/>
            <a:ext cx="2240280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figure climbs to 50% for those over 85. Avoidable ED visits compound discharge complexity and drive downstream rehospitalization and healthcare use.</a:t>
            </a:r>
            <a:endParaRPr lang="en-US" sz="1100"/>
          </a:p>
        </p:txBody>
      </p:sp>
      <p:sp>
        <p:nvSpPr>
          <p:cNvPr id="20" name="Text 18"/>
          <p:cNvSpPr/>
          <p:nvPr/>
        </p:nvSpPr>
        <p:spPr>
          <a:xfrm>
            <a:off x="6309360" y="3694176"/>
            <a:ext cx="2240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i="1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Joseph et al., 2025, EM Clinics of North America</a:t>
            </a:r>
            <a:endParaRPr lang="en-US" sz="800"/>
          </a:p>
        </p:txBody>
      </p:sp>
      <p:sp>
        <p:nvSpPr>
          <p:cNvPr id="21" name="Shape 19"/>
          <p:cNvSpPr/>
          <p:nvPr/>
        </p:nvSpPr>
        <p:spPr>
          <a:xfrm>
            <a:off x="411480" y="4041648"/>
            <a:ext cx="8321040" cy="822960"/>
          </a:xfrm>
          <a:prstGeom prst="roundRect">
            <a:avLst>
              <a:gd name="adj" fmla="val 8889"/>
            </a:avLst>
          </a:prstGeom>
          <a:solidFill>
            <a:srgbClr val="EEF6FA"/>
          </a:solidFill>
          <a:ln w="12700">
            <a:solidFill>
              <a:srgbClr val="6EC6D8"/>
            </a:solidFill>
            <a:prstDash val="solid"/>
          </a:ln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76656" y="4270248"/>
            <a:ext cx="777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CMS</a:t>
            </a:r>
            <a:endParaRPr lang="en-US" sz="2000"/>
          </a:p>
        </p:txBody>
      </p:sp>
      <p:sp>
        <p:nvSpPr>
          <p:cNvPr id="23" name="Shape 21"/>
          <p:cNvSpPr/>
          <p:nvPr/>
        </p:nvSpPr>
        <p:spPr>
          <a:xfrm>
            <a:off x="1508760" y="4114800"/>
            <a:ext cx="18288" cy="566928"/>
          </a:xfrm>
          <a:prstGeom prst="rect">
            <a:avLst/>
          </a:prstGeom>
          <a:solidFill>
            <a:srgbClr val="6EC6D8"/>
          </a:solidFill>
          <a:ln w="12700">
            <a:solidFill>
              <a:srgbClr val="6EC6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1664208" y="4078224"/>
            <a:ext cx="68580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>
                <a:solidFill>
                  <a:srgbClr val="1A2E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new Age-Friendly Hospital Measures places delirium screening and cognitive assessment within the federal quality expectations. While this is currently an attestation measure, brain-healthy care is moving rapidly from a best practice to a regulatory and financial priority. </a:t>
            </a:r>
            <a:endParaRPr lang="en-US" sz="105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>
            <a:extLst>
              <a:ext uri="{FF2B5EF4-FFF2-40B4-BE49-F238E27FC236}">
                <a16:creationId xmlns:a16="http://schemas.microsoft.com/office/drawing/2014/main" id="{96769E02-63E3-9807-3DE8-FBC40928AB8F}"/>
              </a:ext>
            </a:extLst>
          </p:cNvPr>
          <p:cNvSpPr/>
          <p:nvPr/>
        </p:nvSpPr>
        <p:spPr>
          <a:xfrm>
            <a:off x="411480" y="1694597"/>
            <a:ext cx="8321040" cy="2077304"/>
          </a:xfrm>
          <a:prstGeom prst="roundRect">
            <a:avLst>
              <a:gd name="adj" fmla="val 8889"/>
            </a:avLst>
          </a:prstGeom>
          <a:solidFill>
            <a:srgbClr val="EEF6FA"/>
          </a:solidFill>
          <a:ln w="12700">
            <a:solidFill>
              <a:srgbClr val="6EC6D8"/>
            </a:solidFill>
            <a:prstDash val="solid"/>
          </a:ln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85800" y="292608"/>
            <a:ext cx="7772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>
                <a:solidFill>
                  <a:schemeClr val="accent1">
                    <a:lumMod val="75000"/>
                  </a:scheme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BRAIN Initiative</a:t>
            </a:r>
            <a:endParaRPr lang="en-US" sz="340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685800" y="960120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i="1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tools exist. The bright spots exist. Most hospitals just don't have a clear path to implementation.</a:t>
            </a:r>
            <a:endParaRPr lang="en-US" sz="130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Shape 4"/>
          <p:cNvSpPr/>
          <p:nvPr/>
        </p:nvSpPr>
        <p:spPr>
          <a:xfrm>
            <a:off x="685800" y="1906941"/>
            <a:ext cx="256032" cy="256032"/>
          </a:xfrm>
          <a:prstGeom prst="ellipse">
            <a:avLst/>
          </a:prstGeom>
          <a:solidFill>
            <a:srgbClr val="6EC6D8"/>
          </a:solidFill>
          <a:ln w="12700">
            <a:solidFill>
              <a:srgbClr val="6EC6D8"/>
            </a:solidFill>
            <a:prstDash val="solid"/>
          </a:ln>
        </p:spPr>
        <p:txBody>
          <a:bodyPr/>
          <a:lstStyle/>
          <a:p>
            <a:endParaRPr 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1042416" y="1842933"/>
            <a:ext cx="12344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>
                <a:solidFill>
                  <a:srgbClr val="6DC6D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Identify</a:t>
            </a:r>
            <a:endParaRPr lang="en-US" sz="1300">
              <a:solidFill>
                <a:srgbClr val="6DC6D8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2331720" y="1842933"/>
            <a:ext cx="61264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Hospitals already achieving strong outcomes in dementia and delirium care.</a:t>
            </a:r>
            <a:endParaRPr lang="en-US" sz="130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Shape 7"/>
          <p:cNvSpPr/>
          <p:nvPr/>
        </p:nvSpPr>
        <p:spPr>
          <a:xfrm>
            <a:off x="685800" y="2620173"/>
            <a:ext cx="256032" cy="256032"/>
          </a:xfrm>
          <a:prstGeom prst="ellipse">
            <a:avLst/>
          </a:prstGeom>
          <a:solidFill>
            <a:srgbClr val="6EC6D8"/>
          </a:solidFill>
          <a:ln w="12700">
            <a:solidFill>
              <a:srgbClr val="6EC6D8"/>
            </a:solidFill>
            <a:prstDash val="solid"/>
          </a:ln>
        </p:spPr>
        <p:txBody>
          <a:bodyPr/>
          <a:lstStyle/>
          <a:p>
            <a:endParaRPr 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1042416" y="2556165"/>
            <a:ext cx="12344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>
                <a:solidFill>
                  <a:srgbClr val="6DC6D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Synthesize</a:t>
            </a:r>
            <a:endParaRPr lang="en-US" sz="1300">
              <a:solidFill>
                <a:srgbClr val="6DC6D8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2331720" y="2556165"/>
            <a:ext cx="61264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evidence, models, and practices that drive real, measurable results.</a:t>
            </a:r>
            <a:endParaRPr lang="en-US" sz="130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85800" y="3333405"/>
            <a:ext cx="256032" cy="256032"/>
          </a:xfrm>
          <a:prstGeom prst="ellipse">
            <a:avLst/>
          </a:prstGeom>
          <a:solidFill>
            <a:srgbClr val="6EC6D8"/>
          </a:solidFill>
          <a:ln w="12700">
            <a:solidFill>
              <a:srgbClr val="6EC6D8"/>
            </a:solidFill>
            <a:prstDash val="solid"/>
          </a:ln>
        </p:spPr>
        <p:txBody>
          <a:bodyPr/>
          <a:lstStyle/>
          <a:p>
            <a:endParaRPr 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Text 11"/>
          <p:cNvSpPr/>
          <p:nvPr/>
        </p:nvSpPr>
        <p:spPr>
          <a:xfrm>
            <a:off x="1042416" y="3269397"/>
            <a:ext cx="12344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>
                <a:solidFill>
                  <a:srgbClr val="6DC6D8"/>
                </a:solidFill>
                <a:latin typeface="Cambria"/>
                <a:ea typeface="Cambria"/>
              </a:rPr>
              <a:t>Catalyze</a:t>
            </a:r>
            <a:endParaRPr lang="en-US" sz="1300">
              <a:solidFill>
                <a:srgbClr val="6DC6D8"/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2331720" y="3269397"/>
            <a:ext cx="61264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0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</a:rPr>
              <a:t>Create practical tools and resources that lower the activation barrier for change.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D2239B4-8F2F-CA0C-68CC-1EB31855DD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7195"/>
          <a:stretch>
            <a:fillRect/>
          </a:stretch>
        </p:blipFill>
        <p:spPr>
          <a:xfrm>
            <a:off x="941832" y="4211180"/>
            <a:ext cx="1616511" cy="520700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29D5A85D-B148-60BF-40A4-A9D8C17BC2E5}"/>
              </a:ext>
            </a:extLst>
          </p:cNvPr>
          <p:cNvGrpSpPr/>
          <p:nvPr/>
        </p:nvGrpSpPr>
        <p:grpSpPr>
          <a:xfrm>
            <a:off x="7585364" y="32005"/>
            <a:ext cx="1378190" cy="1048602"/>
            <a:chOff x="4896270" y="252435"/>
            <a:chExt cx="2133795" cy="1801017"/>
          </a:xfrm>
        </p:grpSpPr>
        <p:pic>
          <p:nvPicPr>
            <p:cNvPr id="21" name="Picture 20" descr="A logo for a company&#10;&#10;AI-generated content may be incorrect.">
              <a:extLst>
                <a:ext uri="{FF2B5EF4-FFF2-40B4-BE49-F238E27FC236}">
                  <a16:creationId xmlns:a16="http://schemas.microsoft.com/office/drawing/2014/main" id="{1F20C11E-EBAA-11A3-3AEA-C982AF6939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440" t="34172" r="69189" b="43509"/>
            <a:stretch>
              <a:fillRect/>
            </a:stretch>
          </p:blipFill>
          <p:spPr>
            <a:xfrm>
              <a:off x="4896270" y="252435"/>
              <a:ext cx="1996144" cy="1801017"/>
            </a:xfrm>
            <a:prstGeom prst="rect">
              <a:avLst/>
            </a:prstGeom>
          </p:spPr>
        </p:pic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D765D6C0-0E9B-1BF1-E996-54DCEDB871A9}"/>
                </a:ext>
              </a:extLst>
            </p:cNvPr>
            <p:cNvSpPr/>
            <p:nvPr/>
          </p:nvSpPr>
          <p:spPr>
            <a:xfrm>
              <a:off x="6508955" y="383458"/>
              <a:ext cx="383458" cy="29496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6CEC6F8B-DD3C-851A-E421-CD1DC3346A59}"/>
                </a:ext>
              </a:extLst>
            </p:cNvPr>
            <p:cNvSpPr/>
            <p:nvPr/>
          </p:nvSpPr>
          <p:spPr>
            <a:xfrm>
              <a:off x="6767052" y="762991"/>
              <a:ext cx="263013" cy="2364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48849E62-2A30-A7E9-A7E5-BF223DBF313C}"/>
                </a:ext>
              </a:extLst>
            </p:cNvPr>
            <p:cNvSpPr/>
            <p:nvPr/>
          </p:nvSpPr>
          <p:spPr>
            <a:xfrm>
              <a:off x="6678562" y="1248015"/>
              <a:ext cx="263013" cy="23642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C0012422-6018-677C-0287-B226C36168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5837" y="4211180"/>
            <a:ext cx="1517650" cy="5397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E8AA3B2-E64A-93DB-35AC-D873DB41CBA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7195"/>
          <a:stretch>
            <a:fillRect/>
          </a:stretch>
        </p:blipFill>
        <p:spPr>
          <a:xfrm>
            <a:off x="2955489" y="4211180"/>
            <a:ext cx="1616511" cy="5207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1E8E430-B366-1C2A-A77A-003917BDA2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2565" r="34600"/>
          <a:stretch>
            <a:fillRect/>
          </a:stretch>
        </p:blipFill>
        <p:spPr>
          <a:xfrm>
            <a:off x="6435650" y="4211180"/>
            <a:ext cx="1617976" cy="5207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715EE9-3279-C46D-A182-6B484BC48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Hartford Healthcare Present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5E4F15-95CC-C6DF-6ABB-A70428ED283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248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AD61A11-7C1B-200E-2B17-38D2803CC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Discussion topics: Inpatient Perspective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8E7E6B-35C0-9056-B784-49F2887846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Project </a:t>
            </a:r>
            <a:r>
              <a:rPr lang="en-US" b="1"/>
              <a:t>ADAPT</a:t>
            </a:r>
            <a:r>
              <a:rPr lang="en-US"/>
              <a:t>: Identifying delirium, with standardized order sets, education, and CQI. </a:t>
            </a:r>
          </a:p>
          <a:p>
            <a:endParaRPr lang="en-US"/>
          </a:p>
          <a:p>
            <a:r>
              <a:rPr lang="en-US"/>
              <a:t>How Hartford built </a:t>
            </a:r>
            <a:r>
              <a:rPr lang="en-US" b="1"/>
              <a:t>PREDICT</a:t>
            </a:r>
            <a:r>
              <a:rPr lang="en-US"/>
              <a:t>: an EMR-integrated prediction rule that identifies patients at risk of delirium before it develops, using risk factors pulled automatically every 15 minutes from the chart.</a:t>
            </a:r>
          </a:p>
          <a:p>
            <a:endParaRPr lang="en-US"/>
          </a:p>
          <a:p>
            <a:r>
              <a:rPr lang="en-US"/>
              <a:t>Project </a:t>
            </a:r>
            <a:r>
              <a:rPr lang="en-US" b="1"/>
              <a:t>SCREEN</a:t>
            </a:r>
            <a:r>
              <a:rPr lang="en-US"/>
              <a:t>: a "silent" clinical decision support intervention embedded in the ordering workflow that steers providers towards geriatric-appropriate medication doses, without disruptive alerts.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BE7715C-850F-CCFF-C242-8BEF974688E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277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0B9C45D-BF89-1805-2623-6552A3A9F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Discussion points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86C0C9-8B67-C006-C413-25DFBEE43D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1001" y="891723"/>
            <a:ext cx="7566588" cy="3360053"/>
          </a:xfrm>
        </p:spPr>
        <p:txBody>
          <a:bodyPr/>
          <a:lstStyle/>
          <a:p>
            <a:pPr marL="0" indent="0">
              <a:buNone/>
            </a:pPr>
            <a:r>
              <a:rPr lang="en-US" sz="1600" b="1">
                <a:solidFill>
                  <a:schemeClr val="accent1"/>
                </a:solidFill>
              </a:rPr>
              <a:t>Keys to successful change</a:t>
            </a:r>
            <a:endParaRPr lang="en-US" sz="1600"/>
          </a:p>
          <a:p>
            <a:r>
              <a:rPr lang="en-US" sz="1600"/>
              <a:t>Screening is key! – Paired with standardized order sets</a:t>
            </a:r>
          </a:p>
          <a:p>
            <a:r>
              <a:rPr lang="en-US" sz="1600"/>
              <a:t>Staff education</a:t>
            </a:r>
          </a:p>
          <a:p>
            <a:r>
              <a:rPr lang="en-US" sz="1600"/>
              <a:t>Data-driven feedback</a:t>
            </a:r>
          </a:p>
          <a:p>
            <a:r>
              <a:rPr lang="en-US" sz="1600"/>
              <a:t>EMR integration of delirium risk tool</a:t>
            </a:r>
          </a:p>
          <a:p>
            <a:r>
              <a:rPr lang="en-US" sz="1600"/>
              <a:t>“Silent” changes to guide clinicians to safer doses of medications</a:t>
            </a:r>
          </a:p>
          <a:p>
            <a:r>
              <a:rPr lang="en-US" sz="1600"/>
              <a:t>Bundle of changes in response to risk</a:t>
            </a:r>
          </a:p>
          <a:p>
            <a:endParaRPr lang="en-US" sz="1600"/>
          </a:p>
          <a:p>
            <a:pPr marL="0" indent="0">
              <a:buNone/>
            </a:pPr>
            <a:r>
              <a:rPr lang="en-US" sz="1600" b="1">
                <a:solidFill>
                  <a:schemeClr val="accent1"/>
                </a:solidFill>
              </a:rPr>
              <a:t>Discussion Questions</a:t>
            </a:r>
          </a:p>
          <a:p>
            <a:r>
              <a:rPr lang="en-US" sz="1600"/>
              <a:t>What would it take or what resources would you need to make similar changes at your hospital?</a:t>
            </a:r>
          </a:p>
          <a:p>
            <a:r>
              <a:rPr lang="en-US" sz="1600"/>
              <a:t>What have you tried?</a:t>
            </a:r>
          </a:p>
          <a:p>
            <a:r>
              <a:rPr lang="en-US" sz="1600"/>
              <a:t>What barriers do you anticipate or have you faced?</a:t>
            </a:r>
          </a:p>
          <a:p>
            <a:r>
              <a:rPr lang="en-US" sz="1600"/>
              <a:t>What tools could help you overcome the barriers?</a:t>
            </a:r>
          </a:p>
          <a:p>
            <a:r>
              <a:rPr lang="en-US" sz="1600"/>
              <a:t>Questions for Hartford team?</a:t>
            </a:r>
          </a:p>
        </p:txBody>
      </p:sp>
    </p:spTree>
    <p:extLst>
      <p:ext uri="{BB962C8B-B14F-4D97-AF65-F5344CB8AC3E}">
        <p14:creationId xmlns:p14="http://schemas.microsoft.com/office/powerpoint/2010/main" val="1950677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13845F-7A44-84CB-EB30-D12D7AC0EA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6543446-92F1-9FC4-9F5B-167FEB277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Hartford Healthcare Present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2444F1-FA98-38A5-4527-D1533AE1C77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119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eme1">
  <a:themeElements>
    <a:clrScheme name="GEDC_ColorPalatte">
      <a:dk1>
        <a:srgbClr val="222C3F"/>
      </a:dk1>
      <a:lt1>
        <a:sysClr val="window" lastClr="FFFFFF"/>
      </a:lt1>
      <a:dk2>
        <a:srgbClr val="1F497D"/>
      </a:dk2>
      <a:lt2>
        <a:srgbClr val="FFFFFF"/>
      </a:lt2>
      <a:accent1>
        <a:srgbClr val="268876"/>
      </a:accent1>
      <a:accent2>
        <a:srgbClr val="EA5B22"/>
      </a:accent2>
      <a:accent3>
        <a:srgbClr val="74B83B"/>
      </a:accent3>
      <a:accent4>
        <a:srgbClr val="14423B"/>
      </a:accent4>
      <a:accent5>
        <a:srgbClr val="7B3315"/>
      </a:accent5>
      <a:accent6>
        <a:srgbClr val="395A1E"/>
      </a:accent6>
      <a:hlink>
        <a:srgbClr val="1E61FF"/>
      </a:hlink>
      <a:folHlink>
        <a:srgbClr val="800080"/>
      </a:folHlink>
    </a:clrScheme>
    <a:fontScheme name="Roboto Basic">
      <a:majorFont>
        <a:latin typeface="Roboto"/>
        <a:ea typeface=""/>
        <a:cs typeface="Roboto"/>
      </a:majorFont>
      <a:minorFont>
        <a:latin typeface="Roboto"/>
        <a:ea typeface=""/>
        <a:cs typeface="Roboto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heme1" id="{3F9D71B9-E6E7-0F48-8D6C-42402F971193}" vid="{41011A5D-F16E-5547-BB39-A18AD16FF07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709C1FA0800C4A92D4FA49F4F61C56" ma:contentTypeVersion="14" ma:contentTypeDescription="Create a new document." ma:contentTypeScope="" ma:versionID="6f7be999bcdade4687f2229db5c57b3f">
  <xsd:schema xmlns:xsd="http://www.w3.org/2001/XMLSchema" xmlns:xs="http://www.w3.org/2001/XMLSchema" xmlns:p="http://schemas.microsoft.com/office/2006/metadata/properties" xmlns:ns2="3d78afb4-ed48-4149-bd73-e4a5ef530b07" xmlns:ns3="ddedf018-9abc-4a82-ac85-49d3c27625d5" targetNamespace="http://schemas.microsoft.com/office/2006/metadata/properties" ma:root="true" ma:fieldsID="23318af018116f6299e190cd1bde6dc3" ns2:_="" ns3:_="">
    <xsd:import namespace="3d78afb4-ed48-4149-bd73-e4a5ef530b07"/>
    <xsd:import namespace="ddedf018-9abc-4a82-ac85-49d3c27625d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78afb4-ed48-4149-bd73-e4a5ef530b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33fdc6da-32ca-4a2b-983e-32d6a4a8ae6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edf018-9abc-4a82-ac85-49d3c27625d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7722da99-a059-45fe-8e04-d0256e244153}" ma:internalName="TaxCatchAll" ma:showField="CatchAllData" ma:web="ddedf018-9abc-4a82-ac85-49d3c27625d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d78afb4-ed48-4149-bd73-e4a5ef530b07">
      <Terms xmlns="http://schemas.microsoft.com/office/infopath/2007/PartnerControls"/>
    </lcf76f155ced4ddcb4097134ff3c332f>
    <TaxCatchAll xmlns="ddedf018-9abc-4a82-ac85-49d3c27625d5" xsi:nil="true"/>
  </documentManagement>
</p:properties>
</file>

<file path=customXml/itemProps1.xml><?xml version="1.0" encoding="utf-8"?>
<ds:datastoreItem xmlns:ds="http://schemas.openxmlformats.org/officeDocument/2006/customXml" ds:itemID="{065437C8-AB16-4762-8930-91C1F284B62E}">
  <ds:schemaRefs>
    <ds:schemaRef ds:uri="3d78afb4-ed48-4149-bd73-e4a5ef530b07"/>
    <ds:schemaRef ds:uri="ddedf018-9abc-4a82-ac85-49d3c27625d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34C2AA8C-4B9E-490D-A506-397E55A95BB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A7FF725-732E-4DE3-BBDD-7997C7E1F7A9}">
  <ds:schemaRefs>
    <ds:schemaRef ds:uri="3d78afb4-ed48-4149-bd73-e4a5ef530b07"/>
    <ds:schemaRef ds:uri="ddedf018-9abc-4a82-ac85-49d3c27625d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14</Slides>
  <Notes>7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Office Theme</vt:lpstr>
      <vt:lpstr>Theme1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Hartford Healthcare Present</vt:lpstr>
      <vt:lpstr>Discussion topics: Inpatient Perspective</vt:lpstr>
      <vt:lpstr>Discussion points</vt:lpstr>
      <vt:lpstr>Hartford Healthcare Present</vt:lpstr>
      <vt:lpstr>Discussion topics: ED Perspective</vt:lpstr>
      <vt:lpstr>Discussion points</vt:lpstr>
      <vt:lpstr>Next Steps/Call to Action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Best Practice Accelerator Community for the BRAIN Initiative</dc:title>
  <dc:subject>PptxGenJS Presentation</dc:subject>
  <dc:creator>Alex Ostberg</dc:creator>
  <cp:revision>4</cp:revision>
  <dcterms:created xsi:type="dcterms:W3CDTF">2026-07-01T13:23:32Z</dcterms:created>
  <dcterms:modified xsi:type="dcterms:W3CDTF">2026-08-07T21:09:34Z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0x0101006E709C1FA0800C4A92D4FA49F4F61C56</vt:lpwstr>
  </property>
  <property fmtid="{D5CDD505-2E9C-101B-9397-08002B2CF9AE}" pid="3" name="MediaServiceImageTags">
    <vt:lpwstr/>
  </property>
</Properties>
</file>