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5" r:id="rId4"/>
    <p:sldMasterId id="2147483702" r:id="rId5"/>
    <p:sldMasterId id="2147483762" r:id="rId6"/>
    <p:sldMasterId id="2147483897" r:id="rId7"/>
    <p:sldMasterId id="2147483847" r:id="rId8"/>
  </p:sldMasterIdLst>
  <p:notesMasterIdLst>
    <p:notesMasterId r:id="rId40"/>
  </p:notesMasterIdLst>
  <p:sldIdLst>
    <p:sldId id="5039" r:id="rId9"/>
    <p:sldId id="5040" r:id="rId10"/>
    <p:sldId id="5041" r:id="rId11"/>
    <p:sldId id="5042" r:id="rId12"/>
    <p:sldId id="5043" r:id="rId13"/>
    <p:sldId id="5044" r:id="rId14"/>
    <p:sldId id="5045" r:id="rId15"/>
    <p:sldId id="5046" r:id="rId16"/>
    <p:sldId id="5047" r:id="rId17"/>
    <p:sldId id="5048" r:id="rId18"/>
    <p:sldId id="5049" r:id="rId19"/>
    <p:sldId id="5050" r:id="rId20"/>
    <p:sldId id="5051" r:id="rId21"/>
    <p:sldId id="5052" r:id="rId22"/>
    <p:sldId id="5053" r:id="rId23"/>
    <p:sldId id="5054" r:id="rId24"/>
    <p:sldId id="5055" r:id="rId25"/>
    <p:sldId id="5056" r:id="rId26"/>
    <p:sldId id="5057" r:id="rId27"/>
    <p:sldId id="5058" r:id="rId28"/>
    <p:sldId id="5059" r:id="rId29"/>
    <p:sldId id="5060" r:id="rId30"/>
    <p:sldId id="5061" r:id="rId31"/>
    <p:sldId id="5062" r:id="rId32"/>
    <p:sldId id="5065" r:id="rId33"/>
    <p:sldId id="5063" r:id="rId34"/>
    <p:sldId id="5066" r:id="rId35"/>
    <p:sldId id="5067" r:id="rId36"/>
    <p:sldId id="5068" r:id="rId37"/>
    <p:sldId id="5069" r:id="rId38"/>
    <p:sldId id="506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0B508E-D777-F6E3-5B68-8F3620EE9753}" name="Heather Wojtarowicz" initials="HW" userId="S::heather@gedcollaborative.com::68502311-73d7-4e82-9e38-e4abb98366f4" providerId="AD"/>
  <p188:author id="{5839129C-4602-EEBB-FA02-D1BF02C7AB97}" name="Wojtarowicz, Heather Mae" initials="HW" userId="S::hmwoj@ad.unc.edu::893f9098-4580-4060-b43f-8d84ddcdc154" providerId="AD"/>
  <p188:author id="{AFB8A0CC-CFF2-8CD7-7637-B3F437AECA58}" name="Donald Melady" initials="DM" userId="S::don.melady@utoronto.ca::38f988a9-5ba1-4f8c-af58-98842e12f783" providerId="AD"/>
  <p188:author id="{123C36DE-7D39-EC79-F468-7F934F628922}" name="Don Melady" initials="DM" userId="S::don@gedcollaborative.com::a527807e-1127-47fa-b233-2aa528cd67f3" providerId="AD"/>
  <p188:author id="{26B671FD-A105-4B50-E6CF-FF851CA3621B}" name="Conor Sullivan" initials="CS" userId="S::conor@gedcollaborative.com::2a9d0757-9bb8-4e87-ad40-9e8822bc0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C3F"/>
    <a:srgbClr val="2D9384"/>
    <a:srgbClr val="000000"/>
    <a:srgbClr val="DE732A"/>
    <a:srgbClr val="E59159"/>
    <a:srgbClr val="555C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B37EA-6C99-9D58-0C73-80CB9A2DA4F5}" v="68" dt="2024-10-07T15:29:27.863"/>
    <p1510:client id="{A6E8C7DB-0A92-E04A-8A6B-9E3C4C34251B}" v="61" dt="2024-10-07T15:30:15.080"/>
    <p1510:client id="{D565F992-BD99-4CE2-A330-4C1F25EEA9F4}" v="745" dt="2024-10-07T15:39:14.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6CCD2-CE59-234E-B605-6904345A89F3}"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560E0-2452-9A45-92F3-D95F1EA34D62}" type="slidenum">
              <a:rPr lang="en-US" smtClean="0"/>
              <a:t>‹#›</a:t>
            </a:fld>
            <a:endParaRPr lang="en-US"/>
          </a:p>
        </p:txBody>
      </p:sp>
    </p:spTree>
    <p:extLst>
      <p:ext uri="{BB962C8B-B14F-4D97-AF65-F5344CB8AC3E}">
        <p14:creationId xmlns:p14="http://schemas.microsoft.com/office/powerpoint/2010/main" val="312159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E6A51B-1BB3-A14B-8DC7-924124D136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156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6CAFBFCA-6304-BC03-A95B-17FED16B09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A9F330-5FE5-419A-89FC-1B0475FBA89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2771" name="Rectangle 2">
            <a:extLst>
              <a:ext uri="{FF2B5EF4-FFF2-40B4-BE49-F238E27FC236}">
                <a16:creationId xmlns:a16="http://schemas.microsoft.com/office/drawing/2014/main" id="{CFFEE851-19B6-8A44-E572-FCA20B57B9C6}"/>
              </a:ext>
            </a:extLst>
          </p:cNvPr>
          <p:cNvSpPr>
            <a:spLocks noGrp="1" noRot="1" noChangeAspect="1" noChangeArrowheads="1" noTextEdit="1"/>
          </p:cNvSpPr>
          <p:nvPr>
            <p:ph type="sldImg"/>
          </p:nvPr>
        </p:nvSpPr>
        <p:spPr>
          <a:xfrm>
            <a:off x="412750" y="696913"/>
            <a:ext cx="6189663" cy="3482975"/>
          </a:xfrm>
          <a:ln/>
        </p:spPr>
      </p:sp>
      <p:sp>
        <p:nvSpPr>
          <p:cNvPr id="32772" name="Rectangle 3">
            <a:extLst>
              <a:ext uri="{FF2B5EF4-FFF2-40B4-BE49-F238E27FC236}">
                <a16:creationId xmlns:a16="http://schemas.microsoft.com/office/drawing/2014/main" id="{868C365F-8E30-1CB3-C2E6-B0D8EBF885F6}"/>
              </a:ext>
            </a:extLst>
          </p:cNvPr>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Yet we know that designing research, obtaining funding for that research, analyzing results, and publishing those findings often takes years.  Meanwhile, 10,000 Baby Boomers began turning 65 every day in 2011.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open access study sought to quantify the growth of geriatric EM research over the last 30 years and seems to demonstrate a rapid growth in this area though an unexpected decline around the time of COVID-19.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CA3D4-2A39-FC43-9ADB-94CFA12C9E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543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71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https://gearnetwork.org/2024/09/20/elementor-7381/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044-3EA6-4167-A0FB-D05C215FD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081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At the end of the video, we’ll leave slides at the start of Shan’s segment.  And come back for Take Home and concluding slides.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163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393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635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02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413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69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200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28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on TEAMS from Don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C3B674-208E-442B-8857-0F149C8F5B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478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(Don) decided to move this up and at least point it out to the audience as a way of getting them back to the website.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818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560E0-2452-9A45-92F3-D95F1EA34D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84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AE7732E-98B8-1561-196C-471790B67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A76E737-DD13-354E-9A65-95A6D44FE88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123" name="Rectangle 2">
            <a:extLst>
              <a:ext uri="{FF2B5EF4-FFF2-40B4-BE49-F238E27FC236}">
                <a16:creationId xmlns:a16="http://schemas.microsoft.com/office/drawing/2014/main" id="{1F76A29B-EEED-E2A2-7FFB-A528C5C0949F}"/>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24DA38C5-44E5-2077-F869-1DC0BCEEC7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a:t>In the intervening years, there has been a veritable explosion in education resources for clinicians wishing to learn more about </a:t>
            </a:r>
            <a:r>
              <a:rPr lang="en-US" err="1"/>
              <a:t>GeriEM</a:t>
            </a:r>
            <a:r>
              <a:rPr lang="en-US"/>
              <a:t>.</a:t>
            </a:r>
          </a:p>
        </p:txBody>
      </p:sp>
      <p:sp>
        <p:nvSpPr>
          <p:cNvPr id="4096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2E7AD5-E394-FE4A-AC44-22885D99B1D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textbooks, online curricula popped up for physicians and nurses to obtain CME credit for various aspects of geriatric emergency care and management.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CA3D4-2A39-FC43-9ADB-94CFA12C9E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840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a new generation of learners values alternative methods for knowledge acquisition, podcasts emerged to fill a niche within this educational space.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CA3D4-2A39-FC43-9ADB-94CFA12C9E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083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AGS recognized a need to prioritize age-friendly research across specialties 20 years ago and supported the New Frontiers Research Agenda setting process.  Emergency Medicine was among the specialties included in this effort to identify the highest priority geriatric research questions germane to our specialty.  The first version of this effort was published in 2005 and an update in 2008.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CA3D4-2A39-FC43-9ADB-94CFA12C9E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312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Shortly thereafter, a wider group that included the new Geriatric EM Interest Group at SAEM and the RAND corporation expanded the research prioritization effort along with NIA funders.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CA3D4-2A39-FC43-9ADB-94CFA12C9E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26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32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318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2270859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70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390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361492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87082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400665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421494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27745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27863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99584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04642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57587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15664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166377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125239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71079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19337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3673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92364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137278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74023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227328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15473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05327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56352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76443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Half_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46511"/>
            <a:ext cx="12191999" cy="313141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6258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930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99479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71683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114701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96158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58765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54360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70869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68997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67657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1447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25330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00393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273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51709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3860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360242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49697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65604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659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Backer_BlueBand_Screens-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Backer_LightGrey_Screens-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2611382"/>
            <a:ext cx="10363200" cy="1470025"/>
          </a:xfrm>
        </p:spPr>
        <p:txBody>
          <a:bodyPr anchor="b">
            <a:noAutofit/>
          </a:bodyPr>
          <a:lstStyle>
            <a:lvl1pPr algn="l">
              <a:defRPr sz="4267" b="1">
                <a:solidFill>
                  <a:schemeClr val="bg1"/>
                </a:solidFill>
              </a:defRPr>
            </a:lvl1pPr>
          </a:lstStyle>
          <a:p>
            <a:r>
              <a:rPr lang="en-CA"/>
              <a:t>CLICK TO EDIT MASTER TITLE STYLE</a:t>
            </a:r>
            <a:endParaRPr lang="en-US"/>
          </a:p>
        </p:txBody>
      </p:sp>
      <p:sp>
        <p:nvSpPr>
          <p:cNvPr id="3" name="Subtitle 2"/>
          <p:cNvSpPr>
            <a:spLocks noGrp="1"/>
          </p:cNvSpPr>
          <p:nvPr>
            <p:ph type="subTitle" idx="1"/>
          </p:nvPr>
        </p:nvSpPr>
        <p:spPr>
          <a:xfrm>
            <a:off x="609600" y="4089388"/>
            <a:ext cx="8534400" cy="1752600"/>
          </a:xfrm>
        </p:spPr>
        <p:txBody>
          <a:bodyPr>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pic>
        <p:nvPicPr>
          <p:cNvPr id="7" name="Picture 6" descr="GEDC_Logo_LongForm.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2751" y="708230"/>
            <a:ext cx="6009795" cy="1029127"/>
          </a:xfrm>
          <a:prstGeom prst="rect">
            <a:avLst/>
          </a:prstGeom>
        </p:spPr>
      </p:pic>
    </p:spTree>
    <p:extLst>
      <p:ext uri="{BB962C8B-B14F-4D97-AF65-F5344CB8AC3E}">
        <p14:creationId xmlns:p14="http://schemas.microsoft.com/office/powerpoint/2010/main" val="16626588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Backer_BlueBand_Screens-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58861" y="3489421"/>
            <a:ext cx="10363200" cy="1362076"/>
          </a:xfrm>
        </p:spPr>
        <p:txBody>
          <a:bodyPr anchor="t">
            <a:noAutofit/>
          </a:bodyPr>
          <a:lstStyle>
            <a:lvl1pPr algn="l">
              <a:defRPr sz="4800" b="1" cap="all"/>
            </a:lvl1pPr>
          </a:lstStyle>
          <a:p>
            <a:r>
              <a:rPr lang="en-CA"/>
              <a:t>Click to edit Master title style</a:t>
            </a:r>
            <a:endParaRPr lang="en-US"/>
          </a:p>
        </p:txBody>
      </p:sp>
      <p:sp>
        <p:nvSpPr>
          <p:cNvPr id="3" name="Text Placeholder 2"/>
          <p:cNvSpPr>
            <a:spLocks noGrp="1"/>
          </p:cNvSpPr>
          <p:nvPr>
            <p:ph type="body" idx="1"/>
          </p:nvPr>
        </p:nvSpPr>
        <p:spPr>
          <a:xfrm>
            <a:off x="658861" y="2352532"/>
            <a:ext cx="10363200" cy="113265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CA"/>
              <a:t>Click to edit Master text styles</a:t>
            </a:r>
          </a:p>
        </p:txBody>
      </p:sp>
      <p:pic>
        <p:nvPicPr>
          <p:cNvPr id="9" name="Picture 8" descr="Backer_Blue_Screens-01.png"/>
          <p:cNvPicPr>
            <a:picLocks noChangeAspect="1"/>
          </p:cNvPicPr>
          <p:nvPr userDrawn="1"/>
        </p:nvPicPr>
        <p:blipFill rotWithShape="1">
          <a:blip r:embed="rId3" cstate="email">
            <a:extLst>
              <a:ext uri="{28A0092B-C50C-407E-A947-70E740481C1C}">
                <a14:useLocalDpi xmlns:a14="http://schemas.microsoft.com/office/drawing/2010/main"/>
              </a:ext>
            </a:extLst>
          </a:blip>
          <a:srcRect t="86105"/>
          <a:stretch/>
        </p:blipFill>
        <p:spPr>
          <a:xfrm>
            <a:off x="0" y="5905115"/>
            <a:ext cx="12192000" cy="952885"/>
          </a:xfrm>
          <a:prstGeom prst="rect">
            <a:avLst/>
          </a:prstGeom>
        </p:spPr>
      </p:pic>
      <p:pic>
        <p:nvPicPr>
          <p:cNvPr id="10" name="Picture 9" descr="GEDC_Logo_LongForm.eps"/>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2751" y="708230"/>
            <a:ext cx="6009795" cy="1029127"/>
          </a:xfrm>
          <a:prstGeom prst="rect">
            <a:avLst/>
          </a:prstGeom>
        </p:spPr>
      </p:pic>
    </p:spTree>
    <p:extLst>
      <p:ext uri="{BB962C8B-B14F-4D97-AF65-F5344CB8AC3E}">
        <p14:creationId xmlns:p14="http://schemas.microsoft.com/office/powerpoint/2010/main" val="2123841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18691" y="6370402"/>
            <a:ext cx="7363229"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3898989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333500"/>
            <a:ext cx="5384800" cy="4633191"/>
          </a:xfrm>
        </p:spPr>
        <p:txBody>
          <a:bodyPr>
            <a:normAutofit/>
          </a:bodyPr>
          <a:lstStyle>
            <a:lvl1pPr marL="609585" indent="-609585">
              <a:buFont typeface="Arial"/>
              <a:buChar char="•"/>
              <a:defRPr sz="2667"/>
            </a:lvl1pPr>
            <a:lvl2pPr marL="1066773" indent="-457189">
              <a:buFont typeface="Arial"/>
              <a:buChar char="•"/>
              <a:defRPr sz="2667"/>
            </a:lvl2pPr>
            <a:lvl3pPr marL="1676358" indent="-457189">
              <a:buFont typeface="Arial"/>
              <a:buChar char="•"/>
              <a:defRPr sz="2400"/>
            </a:lvl3pPr>
            <a:lvl4pPr marL="2209745" indent="-380990">
              <a:buFont typeface="Arial"/>
              <a:buChar char="•"/>
              <a:defRPr sz="2133"/>
            </a:lvl4pPr>
            <a:lvl5pPr marL="2819330" indent="-380990">
              <a:buFont typeface="Arial"/>
              <a:buChar char="•"/>
              <a:defRPr sz="1867"/>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11"/>
          </p:nvPr>
        </p:nvSpPr>
        <p:spPr>
          <a:xfrm>
            <a:off x="2817707" y="6363386"/>
            <a:ext cx="7166187"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
        <p:nvSpPr>
          <p:cNvPr id="8" name="Content Placeholder 2"/>
          <p:cNvSpPr>
            <a:spLocks noGrp="1"/>
          </p:cNvSpPr>
          <p:nvPr>
            <p:ph sz="half" idx="13"/>
          </p:nvPr>
        </p:nvSpPr>
        <p:spPr>
          <a:xfrm>
            <a:off x="6197600" y="1336964"/>
            <a:ext cx="5384800" cy="4629727"/>
          </a:xfrm>
        </p:spPr>
        <p:txBody>
          <a:bodyPr>
            <a:normAutofit/>
          </a:bodyPr>
          <a:lstStyle>
            <a:lvl1pPr marL="609585" indent="-609585">
              <a:buFont typeface="Arial"/>
              <a:buChar char="•"/>
              <a:defRPr sz="2667"/>
            </a:lvl1pPr>
            <a:lvl2pPr marL="1066773" indent="-457189">
              <a:buFont typeface="Arial"/>
              <a:buChar char="•"/>
              <a:defRPr sz="2667"/>
            </a:lvl2pPr>
            <a:lvl3pPr marL="1676358" indent="-457189">
              <a:buFont typeface="Arial"/>
              <a:buChar char="•"/>
              <a:defRPr sz="2400"/>
            </a:lvl3pPr>
            <a:lvl4pPr marL="2209745" indent="-380990">
              <a:buFont typeface="Arial"/>
              <a:buChar char="•"/>
              <a:defRPr sz="2133"/>
            </a:lvl4pPr>
            <a:lvl5pPr marL="2819330" indent="-380990">
              <a:buFont typeface="Arial"/>
              <a:buChar char="•"/>
              <a:defRPr sz="1867"/>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6702063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hasCustomPrompt="1"/>
          </p:nvPr>
        </p:nvSpPr>
        <p:spPr>
          <a:xfrm>
            <a:off x="609600" y="1483977"/>
            <a:ext cx="5386917" cy="690900"/>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EDIT MASTER TEXT STYLES</a:t>
            </a:r>
          </a:p>
        </p:txBody>
      </p:sp>
      <p:sp>
        <p:nvSpPr>
          <p:cNvPr id="4" name="Content Placeholder 3"/>
          <p:cNvSpPr>
            <a:spLocks noGrp="1"/>
          </p:cNvSpPr>
          <p:nvPr>
            <p:ph sz="half" idx="2"/>
          </p:nvPr>
        </p:nvSpPr>
        <p:spPr>
          <a:xfrm>
            <a:off x="609600" y="2229044"/>
            <a:ext cx="5386917" cy="3713017"/>
          </a:xfrm>
        </p:spPr>
        <p:txBody>
          <a:bodyPr>
            <a:normAutofit/>
          </a:bodyPr>
          <a:lstStyle>
            <a:lvl1pPr>
              <a:defRPr sz="2667"/>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hasCustomPrompt="1"/>
          </p:nvPr>
        </p:nvSpPr>
        <p:spPr>
          <a:xfrm>
            <a:off x="6193370" y="1483977"/>
            <a:ext cx="5389033" cy="690900"/>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EDIT MASTER TEXT STYLES</a:t>
            </a:r>
          </a:p>
        </p:txBody>
      </p:sp>
      <p:sp>
        <p:nvSpPr>
          <p:cNvPr id="8" name="Footer Placeholder 7"/>
          <p:cNvSpPr>
            <a:spLocks noGrp="1"/>
          </p:cNvSpPr>
          <p:nvPr>
            <p:ph type="ftr" sz="quarter" idx="11"/>
          </p:nvPr>
        </p:nvSpPr>
        <p:spPr>
          <a:xfrm>
            <a:off x="2906376" y="6351930"/>
            <a:ext cx="6847225" cy="365125"/>
          </a:xfrm>
          <a:prstGeom prst="rect">
            <a:avLst/>
          </a:prstGeom>
        </p:spPr>
        <p:txBody>
          <a:bodyPr/>
          <a:lstStyle/>
          <a:p>
            <a:r>
              <a:rPr lang="en-US"/>
              <a:t>© 2019 The Geriatric Emergency Department Collaborative</a:t>
            </a:r>
          </a:p>
        </p:txBody>
      </p:sp>
      <p:sp>
        <p:nvSpPr>
          <p:cNvPr id="9" name="Slide Number Placeholder 8"/>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
        <p:nvSpPr>
          <p:cNvPr id="10" name="Content Placeholder 3"/>
          <p:cNvSpPr>
            <a:spLocks noGrp="1"/>
          </p:cNvSpPr>
          <p:nvPr>
            <p:ph sz="half" idx="13"/>
          </p:nvPr>
        </p:nvSpPr>
        <p:spPr>
          <a:xfrm>
            <a:off x="6199718" y="2229042"/>
            <a:ext cx="5386917" cy="3713017"/>
          </a:xfrm>
        </p:spPr>
        <p:txBody>
          <a:bodyPr>
            <a:normAutofit/>
          </a:bodyPr>
          <a:lstStyle>
            <a:lvl1pPr>
              <a:defRPr sz="2667"/>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0305434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a:t>CLICK TO EDIT MASTER TITLE STYLE</a:t>
            </a:r>
            <a:endParaRPr lang="en-US"/>
          </a:p>
        </p:txBody>
      </p:sp>
      <p:sp>
        <p:nvSpPr>
          <p:cNvPr id="4" name="Footer Placeholder 3"/>
          <p:cNvSpPr>
            <a:spLocks noGrp="1"/>
          </p:cNvSpPr>
          <p:nvPr>
            <p:ph type="ftr" sz="quarter" idx="11"/>
          </p:nvPr>
        </p:nvSpPr>
        <p:spPr>
          <a:xfrm>
            <a:off x="2906376" y="6351930"/>
            <a:ext cx="6440825" cy="365125"/>
          </a:xfrm>
          <a:prstGeom prst="rect">
            <a:avLst/>
          </a:prstGeom>
        </p:spPr>
        <p:txBody>
          <a:bodyPr/>
          <a:lstStyle/>
          <a:p>
            <a:r>
              <a:rPr lang="en-US"/>
              <a:t>© 2019 The Geriatric Emergency Department Collaborative</a:t>
            </a:r>
          </a:p>
        </p:txBody>
      </p:sp>
      <p:sp>
        <p:nvSpPr>
          <p:cNvPr id="5" name="Slide Number Placeholder 4"/>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33305010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906375" y="6351930"/>
            <a:ext cx="7361999" cy="365125"/>
          </a:xfrm>
          <a:prstGeom prst="rect">
            <a:avLst/>
          </a:prstGeom>
        </p:spPr>
        <p:txBody>
          <a:bodyPr/>
          <a:lstStyle/>
          <a:p>
            <a:r>
              <a:rPr lang="en-US"/>
              <a:t>© 2019 The Geriatric Emergency Department Collaborative</a:t>
            </a:r>
          </a:p>
        </p:txBody>
      </p:sp>
      <p:sp>
        <p:nvSpPr>
          <p:cNvPr id="4" name="Slide Number Placeholder 3"/>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167950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78804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420827"/>
            <a:ext cx="4011084" cy="1162051"/>
          </a:xfrm>
        </p:spPr>
        <p:txBody>
          <a:bodyPr anchor="b"/>
          <a:lstStyle>
            <a:lvl1pPr algn="l">
              <a:defRPr sz="2667" b="1"/>
            </a:lvl1pPr>
          </a:lstStyle>
          <a:p>
            <a:r>
              <a:rPr lang="en-CA"/>
              <a:t>CLICK TO EDIT MASTER TITLE STYLE</a:t>
            </a:r>
            <a:endParaRPr lang="en-US"/>
          </a:p>
        </p:txBody>
      </p:sp>
      <p:sp>
        <p:nvSpPr>
          <p:cNvPr id="3" name="Content Placeholder 2"/>
          <p:cNvSpPr>
            <a:spLocks noGrp="1"/>
          </p:cNvSpPr>
          <p:nvPr>
            <p:ph idx="1"/>
          </p:nvPr>
        </p:nvSpPr>
        <p:spPr>
          <a:xfrm>
            <a:off x="4766733" y="420827"/>
            <a:ext cx="6815667" cy="5453500"/>
          </a:xfrm>
        </p:spPr>
        <p:txBody>
          <a:bodyPr/>
          <a:lstStyle>
            <a:lvl1pPr>
              <a:defRPr sz="3733"/>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3" y="1687177"/>
            <a:ext cx="4011084" cy="41871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CA"/>
              <a:t>Click to edit Master text styles</a:t>
            </a:r>
          </a:p>
        </p:txBody>
      </p:sp>
      <p:sp>
        <p:nvSpPr>
          <p:cNvPr id="6" name="Footer Placeholder 5"/>
          <p:cNvSpPr>
            <a:spLocks noGrp="1"/>
          </p:cNvSpPr>
          <p:nvPr>
            <p:ph type="ftr" sz="quarter" idx="11"/>
          </p:nvPr>
        </p:nvSpPr>
        <p:spPr>
          <a:xfrm>
            <a:off x="2906375" y="6351930"/>
            <a:ext cx="7483919"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12063244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solidFill>
                  <a:schemeClr val="bg1">
                    <a:lumMod val="8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CA"/>
              <a:t>Click to edit Master text styles</a:t>
            </a:r>
          </a:p>
        </p:txBody>
      </p:sp>
      <p:sp>
        <p:nvSpPr>
          <p:cNvPr id="6" name="Footer Placeholder 5"/>
          <p:cNvSpPr>
            <a:spLocks noGrp="1"/>
          </p:cNvSpPr>
          <p:nvPr>
            <p:ph type="ftr" sz="quarter" idx="11"/>
          </p:nvPr>
        </p:nvSpPr>
        <p:spPr>
          <a:xfrm>
            <a:off x="2906375" y="6351930"/>
            <a:ext cx="7524559"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6979133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06375" y="6351930"/>
            <a:ext cx="7443279"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0673661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06375" y="6351930"/>
            <a:ext cx="3885431"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19424911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26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54255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65252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18064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3463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413047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29346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424875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63744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75180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94452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90822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112724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40858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06951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196605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100064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28002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34578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184111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55611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6278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30029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8121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Tree>
    <p:extLst>
      <p:ext uri="{BB962C8B-B14F-4D97-AF65-F5344CB8AC3E}">
        <p14:creationId xmlns:p14="http://schemas.microsoft.com/office/powerpoint/2010/main" val="71662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67686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Half_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46511"/>
            <a:ext cx="12191999" cy="313141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52665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410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21617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63707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41263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0225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94780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PMS02">
    <p:spTree>
      <p:nvGrpSpPr>
        <p:cNvPr id="1" name=""/>
        <p:cNvGrpSpPr/>
        <p:nvPr/>
      </p:nvGrpSpPr>
      <p:grpSpPr>
        <a:xfrm>
          <a:off x="0" y="0"/>
          <a:ext cx="0" cy="0"/>
          <a:chOff x="0" y="0"/>
          <a:chExt cx="0" cy="0"/>
        </a:xfrm>
      </p:grpSpPr>
      <p:sp>
        <p:nvSpPr>
          <p:cNvPr id="2" name="Picture Placeholder 18"/>
          <p:cNvSpPr>
            <a:spLocks noGrp="1"/>
          </p:cNvSpPr>
          <p:nvPr>
            <p:ph type="pic" sz="quarter" idx="11"/>
          </p:nvPr>
        </p:nvSpPr>
        <p:spPr>
          <a:xfrm>
            <a:off x="539014" y="911189"/>
            <a:ext cx="3080084" cy="361910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41303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92793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11718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Half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00755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54212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8742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292691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02106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2315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8"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83395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935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18404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7"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1"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89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04686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Bios_Template_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135409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513200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8942939"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815831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0711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722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43376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5453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101780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91055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estamonials">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1422400" y="1498061"/>
            <a:ext cx="2946939"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415287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68303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296381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1416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163185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93297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97454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PMS02">
    <p:spTree>
      <p:nvGrpSpPr>
        <p:cNvPr id="1" name=""/>
        <p:cNvGrpSpPr/>
        <p:nvPr/>
      </p:nvGrpSpPr>
      <p:grpSpPr>
        <a:xfrm>
          <a:off x="0" y="0"/>
          <a:ext cx="0" cy="0"/>
          <a:chOff x="0" y="0"/>
          <a:chExt cx="0" cy="0"/>
        </a:xfrm>
      </p:grpSpPr>
      <p:sp>
        <p:nvSpPr>
          <p:cNvPr id="2" name="Picture Placeholder 18"/>
          <p:cNvSpPr>
            <a:spLocks noGrp="1"/>
          </p:cNvSpPr>
          <p:nvPr>
            <p:ph type="pic" sz="quarter" idx="11"/>
          </p:nvPr>
        </p:nvSpPr>
        <p:spPr>
          <a:xfrm>
            <a:off x="539014" y="911189"/>
            <a:ext cx="3080084" cy="361910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14713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0388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09621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72766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60857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8"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88709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65680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7"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1"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89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55629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19423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72594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59046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52626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MS094">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a:defRPr lang="en-US" sz="2400" b="0" baseline="0" dirty="0" smtClean="0">
                <a:solidFill>
                  <a:schemeClr val="bg1">
                    <a:lumMod val="65000"/>
                  </a:schemeClr>
                </a:solidFill>
                <a:ea typeface="Roboto" panose="02000000000000000000" pitchFamily="2" charset="0"/>
              </a:defRPr>
            </a:lvl1pPr>
          </a:lstStyle>
          <a:p>
            <a:pPr marL="0" lvl="0" indent="0" algn="ctr">
              <a:buNone/>
            </a:pPr>
            <a:r>
              <a:rPr lang="en-US"/>
              <a:t>CLICK TO EDIT SUBTITLE</a:t>
            </a:r>
          </a:p>
        </p:txBody>
      </p:sp>
      <p:sp>
        <p:nvSpPr>
          <p:cNvPr id="6"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9" name="Picture Placeholder 8"/>
          <p:cNvSpPr>
            <a:spLocks noGrp="1"/>
          </p:cNvSpPr>
          <p:nvPr>
            <p:ph type="pic" sz="quarter" idx="12" hasCustomPrompt="1"/>
          </p:nvPr>
        </p:nvSpPr>
        <p:spPr>
          <a:xfrm>
            <a:off x="1063048" y="2165351"/>
            <a:ext cx="4648201" cy="2882901"/>
          </a:xfrm>
          <a:custGeom>
            <a:avLst/>
            <a:gdLst>
              <a:gd name="connsiteX0" fmla="*/ 0 w 3486151"/>
              <a:gd name="connsiteY0" fmla="*/ 0 h 2162176"/>
              <a:gd name="connsiteX1" fmla="*/ 3486151 w 3486151"/>
              <a:gd name="connsiteY1" fmla="*/ 0 h 2162176"/>
              <a:gd name="connsiteX2" fmla="*/ 3486151 w 3486151"/>
              <a:gd name="connsiteY2" fmla="*/ 2162176 h 2162176"/>
              <a:gd name="connsiteX3" fmla="*/ 0 w 3486151"/>
              <a:gd name="connsiteY3" fmla="*/ 2162176 h 2162176"/>
            </a:gdLst>
            <a:ahLst/>
            <a:cxnLst>
              <a:cxn ang="0">
                <a:pos x="connsiteX0" y="connsiteY0"/>
              </a:cxn>
              <a:cxn ang="0">
                <a:pos x="connsiteX1" y="connsiteY1"/>
              </a:cxn>
              <a:cxn ang="0">
                <a:pos x="connsiteX2" y="connsiteY2"/>
              </a:cxn>
              <a:cxn ang="0">
                <a:pos x="connsiteX3" y="connsiteY3"/>
              </a:cxn>
            </a:cxnLst>
            <a:rect l="l" t="t" r="r" b="b"/>
            <a:pathLst>
              <a:path w="3486151" h="2162176">
                <a:moveTo>
                  <a:pt x="0" y="0"/>
                </a:moveTo>
                <a:lnTo>
                  <a:pt x="3486151" y="0"/>
                </a:lnTo>
                <a:lnTo>
                  <a:pt x="3486151" y="2162176"/>
                </a:lnTo>
                <a:lnTo>
                  <a:pt x="0" y="2162176"/>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9814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1B83-044A-DA4E-884C-13861DD272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C72FC1-5D9F-4D4D-A305-A2AA6C3476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E2FC6-EAAF-334D-A84E-BCB587E57865}"/>
              </a:ext>
            </a:extLst>
          </p:cNvPr>
          <p:cNvSpPr>
            <a:spLocks noGrp="1"/>
          </p:cNvSpPr>
          <p:nvPr>
            <p:ph type="dt" sz="half" idx="10"/>
          </p:nvPr>
        </p:nvSpPr>
        <p:spPr/>
        <p:txBody>
          <a:bodyPr/>
          <a:lstStyle/>
          <a:p>
            <a:fld id="{89AE2A85-7464-594D-88F0-FCADAF1ED63A}" type="datetimeFigureOut">
              <a:rPr lang="en-US" smtClean="0"/>
              <a:t>10/9/2024</a:t>
            </a:fld>
            <a:endParaRPr lang="en-US"/>
          </a:p>
        </p:txBody>
      </p:sp>
      <p:sp>
        <p:nvSpPr>
          <p:cNvPr id="5" name="Footer Placeholder 4">
            <a:extLst>
              <a:ext uri="{FF2B5EF4-FFF2-40B4-BE49-F238E27FC236}">
                <a16:creationId xmlns:a16="http://schemas.microsoft.com/office/drawing/2014/main" id="{5D05F6BC-CE6C-1742-8C24-6F7D24C94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54F4E-3143-654C-B590-88296CBD9672}"/>
              </a:ext>
            </a:extLst>
          </p:cNvPr>
          <p:cNvSpPr>
            <a:spLocks noGrp="1"/>
          </p:cNvSpPr>
          <p:nvPr>
            <p:ph type="sldNum" sz="quarter" idx="12"/>
          </p:nvPr>
        </p:nvSpPr>
        <p:spPr/>
        <p:txBody>
          <a:bodyPr/>
          <a:lstStyle/>
          <a:p>
            <a:fld id="{84B58EA6-E11F-7941-AB2B-F8039CCF679E}" type="slidenum">
              <a:rPr lang="en-US" smtClean="0"/>
              <a:t>‹#›</a:t>
            </a:fld>
            <a:endParaRPr lang="en-US"/>
          </a:p>
        </p:txBody>
      </p:sp>
    </p:spTree>
    <p:extLst>
      <p:ext uri="{BB962C8B-B14F-4D97-AF65-F5344CB8AC3E}">
        <p14:creationId xmlns:p14="http://schemas.microsoft.com/office/powerpoint/2010/main" val="486911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hart Placeholder 2"/>
          <p:cNvSpPr>
            <a:spLocks noGrp="1"/>
          </p:cNvSpPr>
          <p:nvPr>
            <p:ph type="chart" idx="1"/>
          </p:nvPr>
        </p:nvSpPr>
        <p:spPr>
          <a:xfrm>
            <a:off x="609600" y="1981200"/>
            <a:ext cx="10972800" cy="4114800"/>
          </a:xfrm>
        </p:spPr>
        <p:txBody>
          <a:bodyPr/>
          <a:lstStyle/>
          <a:p>
            <a:pPr lvl="0"/>
            <a:endParaRPr lang="en-US" noProof="0"/>
          </a:p>
        </p:txBody>
      </p:sp>
      <p:sp>
        <p:nvSpPr>
          <p:cNvPr id="4" name="Rectangle 4">
            <a:extLst>
              <a:ext uri="{FF2B5EF4-FFF2-40B4-BE49-F238E27FC236}">
                <a16:creationId xmlns:a16="http://schemas.microsoft.com/office/drawing/2014/main" id="{6BE7ED55-B090-49FF-BA91-7AB7734305AB}"/>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5" name="Rectangle 5">
            <a:extLst>
              <a:ext uri="{FF2B5EF4-FFF2-40B4-BE49-F238E27FC236}">
                <a16:creationId xmlns:a16="http://schemas.microsoft.com/office/drawing/2014/main" id="{2062E605-2439-4D02-8667-9934C48950DA}"/>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6" name="Rectangle 6">
            <a:extLst>
              <a:ext uri="{FF2B5EF4-FFF2-40B4-BE49-F238E27FC236}">
                <a16:creationId xmlns:a16="http://schemas.microsoft.com/office/drawing/2014/main" id="{4F11C9FF-9B30-4E45-B57C-9E68D92CA51C}"/>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438E9B-13E0-461F-868A-DAC4A3DB754F}" type="slidenum">
              <a:rPr lang="en-US" altLang="en-US" smtClean="0">
                <a:solidFill>
                  <a:srgbClr val="003366"/>
                </a:solidFill>
                <a:ea typeface="ＭＳ Ｐゴシック" panose="020B0600070205080204" pitchFamily="34" charset="-128"/>
              </a:rPr>
              <a:pPr fontAlgn="base">
                <a:spcBef>
                  <a:spcPct val="0"/>
                </a:spcBef>
                <a:spcAft>
                  <a:spcPct val="0"/>
                </a:spcAft>
                <a:defRPr/>
              </a:pPr>
              <a:t>‹#›</a:t>
            </a:fld>
            <a:endParaRPr lang="en-US" altLang="en-US">
              <a:solidFill>
                <a:srgbClr val="003366"/>
              </a:solidFill>
              <a:ea typeface="ＭＳ Ｐゴシック" panose="020B0600070205080204" pitchFamily="34" charset="-128"/>
            </a:endParaRPr>
          </a:p>
        </p:txBody>
      </p:sp>
    </p:spTree>
    <p:extLst>
      <p:ext uri="{BB962C8B-B14F-4D97-AF65-F5344CB8AC3E}">
        <p14:creationId xmlns:p14="http://schemas.microsoft.com/office/powerpoint/2010/main" val="2947090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25912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1ACFEB-AA79-45D2-9CA7-BAE6C611D016}"/>
              </a:ext>
            </a:extLst>
          </p:cNvPr>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4" name="Rectangle 5">
            <a:extLst>
              <a:ext uri="{FF2B5EF4-FFF2-40B4-BE49-F238E27FC236}">
                <a16:creationId xmlns:a16="http://schemas.microsoft.com/office/drawing/2014/main" id="{97AD2919-6071-4FD4-BA5C-8AD2CEA0AA57}"/>
              </a:ext>
            </a:extLst>
          </p:cNvPr>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3366"/>
              </a:solidFill>
            </a:endParaRPr>
          </a:p>
        </p:txBody>
      </p:sp>
      <p:sp>
        <p:nvSpPr>
          <p:cNvPr id="5" name="Rectangle 6">
            <a:extLst>
              <a:ext uri="{FF2B5EF4-FFF2-40B4-BE49-F238E27FC236}">
                <a16:creationId xmlns:a16="http://schemas.microsoft.com/office/drawing/2014/main" id="{52A1AA78-0110-4536-8F65-CFBB3E32C93A}"/>
              </a:ext>
            </a:extLst>
          </p:cNvPr>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13BE763-1D72-4D4B-B15C-B475E53721F8}" type="slidenum">
              <a:rPr lang="en-US" altLang="en-US" smtClean="0">
                <a:solidFill>
                  <a:srgbClr val="003366"/>
                </a:solidFill>
                <a:ea typeface="ＭＳ Ｐゴシック" panose="020B0600070205080204" pitchFamily="34" charset="-128"/>
              </a:rPr>
              <a:pPr fontAlgn="base">
                <a:spcBef>
                  <a:spcPct val="0"/>
                </a:spcBef>
                <a:spcAft>
                  <a:spcPct val="0"/>
                </a:spcAft>
                <a:defRPr/>
              </a:pPr>
              <a:t>‹#›</a:t>
            </a:fld>
            <a:endParaRPr lang="en-US" altLang="en-US">
              <a:solidFill>
                <a:srgbClr val="003366"/>
              </a:solidFill>
              <a:ea typeface="ＭＳ Ｐゴシック" panose="020B0600070205080204" pitchFamily="34" charset="-128"/>
            </a:endParaRPr>
          </a:p>
        </p:txBody>
      </p:sp>
    </p:spTree>
    <p:extLst>
      <p:ext uri="{BB962C8B-B14F-4D97-AF65-F5344CB8AC3E}">
        <p14:creationId xmlns:p14="http://schemas.microsoft.com/office/powerpoint/2010/main" val="1357897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49489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Backer_BlueBand_Screens-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Backer_LightGrey_Screens-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2611382"/>
            <a:ext cx="10363200" cy="1470025"/>
          </a:xfrm>
        </p:spPr>
        <p:txBody>
          <a:bodyPr anchor="b">
            <a:noAutofit/>
          </a:bodyPr>
          <a:lstStyle>
            <a:lvl1pPr algn="l">
              <a:defRPr sz="4267" b="1">
                <a:solidFill>
                  <a:schemeClr val="bg1"/>
                </a:solidFill>
              </a:defRPr>
            </a:lvl1pPr>
          </a:lstStyle>
          <a:p>
            <a:r>
              <a:rPr lang="en-CA"/>
              <a:t>CLICK TO EDIT MASTER TITLE STYLE</a:t>
            </a:r>
            <a:endParaRPr lang="en-US"/>
          </a:p>
        </p:txBody>
      </p:sp>
      <p:sp>
        <p:nvSpPr>
          <p:cNvPr id="3" name="Subtitle 2"/>
          <p:cNvSpPr>
            <a:spLocks noGrp="1"/>
          </p:cNvSpPr>
          <p:nvPr>
            <p:ph type="subTitle" idx="1"/>
          </p:nvPr>
        </p:nvSpPr>
        <p:spPr>
          <a:xfrm>
            <a:off x="609600" y="4089388"/>
            <a:ext cx="8534400" cy="1752600"/>
          </a:xfrm>
        </p:spPr>
        <p:txBody>
          <a:bodyPr>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pic>
        <p:nvPicPr>
          <p:cNvPr id="7" name="Picture 6" descr="GEDC_Logo_LongFor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2751" y="708230"/>
            <a:ext cx="6009795" cy="1029127"/>
          </a:xfrm>
          <a:prstGeom prst="rect">
            <a:avLst/>
          </a:prstGeom>
        </p:spPr>
      </p:pic>
    </p:spTree>
    <p:extLst>
      <p:ext uri="{BB962C8B-B14F-4D97-AF65-F5344CB8AC3E}">
        <p14:creationId xmlns:p14="http://schemas.microsoft.com/office/powerpoint/2010/main" val="3865395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Backer_BlueBand_Screens-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58861" y="3489421"/>
            <a:ext cx="10363200" cy="1362076"/>
          </a:xfrm>
        </p:spPr>
        <p:txBody>
          <a:bodyPr anchor="t">
            <a:noAutofit/>
          </a:bodyPr>
          <a:lstStyle>
            <a:lvl1pPr algn="l">
              <a:defRPr sz="4800" b="1" cap="all"/>
            </a:lvl1pPr>
          </a:lstStyle>
          <a:p>
            <a:r>
              <a:rPr lang="en-CA"/>
              <a:t>Click to edit Master title style</a:t>
            </a:r>
            <a:endParaRPr lang="en-US"/>
          </a:p>
        </p:txBody>
      </p:sp>
      <p:sp>
        <p:nvSpPr>
          <p:cNvPr id="3" name="Text Placeholder 2"/>
          <p:cNvSpPr>
            <a:spLocks noGrp="1"/>
          </p:cNvSpPr>
          <p:nvPr>
            <p:ph type="body" idx="1"/>
          </p:nvPr>
        </p:nvSpPr>
        <p:spPr>
          <a:xfrm>
            <a:off x="658861" y="2352532"/>
            <a:ext cx="10363200" cy="113265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CA"/>
              <a:t>Click to edit Master text styles</a:t>
            </a:r>
          </a:p>
        </p:txBody>
      </p:sp>
      <p:pic>
        <p:nvPicPr>
          <p:cNvPr id="9" name="Picture 8" descr="Backer_Blue_Screens-01.png"/>
          <p:cNvPicPr>
            <a:picLocks noChangeAspect="1"/>
          </p:cNvPicPr>
          <p:nvPr userDrawn="1"/>
        </p:nvPicPr>
        <p:blipFill rotWithShape="1">
          <a:blip r:embed="rId3">
            <a:extLst>
              <a:ext uri="{28A0092B-C50C-407E-A947-70E740481C1C}">
                <a14:useLocalDpi xmlns:a14="http://schemas.microsoft.com/office/drawing/2010/main" val="0"/>
              </a:ext>
            </a:extLst>
          </a:blip>
          <a:srcRect t="86105"/>
          <a:stretch/>
        </p:blipFill>
        <p:spPr>
          <a:xfrm>
            <a:off x="0" y="5905115"/>
            <a:ext cx="12192000" cy="952885"/>
          </a:xfrm>
          <a:prstGeom prst="rect">
            <a:avLst/>
          </a:prstGeom>
        </p:spPr>
      </p:pic>
      <p:pic>
        <p:nvPicPr>
          <p:cNvPr id="10" name="Picture 9" descr="GEDC_Logo_LongFor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2751" y="708230"/>
            <a:ext cx="6009795" cy="1029127"/>
          </a:xfrm>
          <a:prstGeom prst="rect">
            <a:avLst/>
          </a:prstGeom>
        </p:spPr>
      </p:pic>
    </p:spTree>
    <p:extLst>
      <p:ext uri="{BB962C8B-B14F-4D97-AF65-F5344CB8AC3E}">
        <p14:creationId xmlns:p14="http://schemas.microsoft.com/office/powerpoint/2010/main" val="3626008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18691" y="6370402"/>
            <a:ext cx="7363229"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623193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333500"/>
            <a:ext cx="5384800" cy="4633191"/>
          </a:xfrm>
        </p:spPr>
        <p:txBody>
          <a:bodyPr>
            <a:normAutofit/>
          </a:bodyPr>
          <a:lstStyle>
            <a:lvl1pPr marL="609585" indent="-609585">
              <a:buFont typeface="Arial"/>
              <a:buChar char="•"/>
              <a:defRPr sz="2667"/>
            </a:lvl1pPr>
            <a:lvl2pPr marL="1066773" indent="-457189">
              <a:buFont typeface="Arial"/>
              <a:buChar char="•"/>
              <a:defRPr sz="2667"/>
            </a:lvl2pPr>
            <a:lvl3pPr marL="1676358" indent="-457189">
              <a:buFont typeface="Arial"/>
              <a:buChar char="•"/>
              <a:defRPr sz="2400"/>
            </a:lvl3pPr>
            <a:lvl4pPr marL="2209745" indent="-380990">
              <a:buFont typeface="Arial"/>
              <a:buChar char="•"/>
              <a:defRPr sz="2133"/>
            </a:lvl4pPr>
            <a:lvl5pPr marL="2819330" indent="-380990">
              <a:buFont typeface="Arial"/>
              <a:buChar char="•"/>
              <a:defRPr sz="1867"/>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11"/>
          </p:nvPr>
        </p:nvSpPr>
        <p:spPr>
          <a:xfrm>
            <a:off x="2817707" y="6363386"/>
            <a:ext cx="7166187"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
        <p:nvSpPr>
          <p:cNvPr id="8" name="Content Placeholder 2"/>
          <p:cNvSpPr>
            <a:spLocks noGrp="1"/>
          </p:cNvSpPr>
          <p:nvPr>
            <p:ph sz="half" idx="13"/>
          </p:nvPr>
        </p:nvSpPr>
        <p:spPr>
          <a:xfrm>
            <a:off x="6197600" y="1336964"/>
            <a:ext cx="5384800" cy="4629727"/>
          </a:xfrm>
        </p:spPr>
        <p:txBody>
          <a:bodyPr>
            <a:normAutofit/>
          </a:bodyPr>
          <a:lstStyle>
            <a:lvl1pPr marL="609585" indent="-609585">
              <a:buFont typeface="Arial"/>
              <a:buChar char="•"/>
              <a:defRPr sz="2667"/>
            </a:lvl1pPr>
            <a:lvl2pPr marL="1066773" indent="-457189">
              <a:buFont typeface="Arial"/>
              <a:buChar char="•"/>
              <a:defRPr sz="2667"/>
            </a:lvl2pPr>
            <a:lvl3pPr marL="1676358" indent="-457189">
              <a:buFont typeface="Arial"/>
              <a:buChar char="•"/>
              <a:defRPr sz="2400"/>
            </a:lvl3pPr>
            <a:lvl4pPr marL="2209745" indent="-380990">
              <a:buFont typeface="Arial"/>
              <a:buChar char="•"/>
              <a:defRPr sz="2133"/>
            </a:lvl4pPr>
            <a:lvl5pPr marL="2819330" indent="-380990">
              <a:buFont typeface="Arial"/>
              <a:buChar char="•"/>
              <a:defRPr sz="1867"/>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06113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hasCustomPrompt="1"/>
          </p:nvPr>
        </p:nvSpPr>
        <p:spPr>
          <a:xfrm>
            <a:off x="609600" y="1483977"/>
            <a:ext cx="5386917" cy="690900"/>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EDIT MASTER TEXT STYLES</a:t>
            </a:r>
          </a:p>
        </p:txBody>
      </p:sp>
      <p:sp>
        <p:nvSpPr>
          <p:cNvPr id="4" name="Content Placeholder 3"/>
          <p:cNvSpPr>
            <a:spLocks noGrp="1"/>
          </p:cNvSpPr>
          <p:nvPr>
            <p:ph sz="half" idx="2"/>
          </p:nvPr>
        </p:nvSpPr>
        <p:spPr>
          <a:xfrm>
            <a:off x="609600" y="2229044"/>
            <a:ext cx="5386917" cy="3713017"/>
          </a:xfrm>
        </p:spPr>
        <p:txBody>
          <a:bodyPr>
            <a:normAutofit/>
          </a:bodyPr>
          <a:lstStyle>
            <a:lvl1pPr>
              <a:defRPr sz="2667"/>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hasCustomPrompt="1"/>
          </p:nvPr>
        </p:nvSpPr>
        <p:spPr>
          <a:xfrm>
            <a:off x="6193370" y="1483977"/>
            <a:ext cx="5389033" cy="690900"/>
          </a:xfrm>
        </p:spPr>
        <p:txBody>
          <a:bodyPr anchor="b">
            <a:normAutofit/>
          </a:bodyPr>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CA"/>
              <a:t>CLICK TO EDIT MASTER TEXT STYLES</a:t>
            </a:r>
          </a:p>
        </p:txBody>
      </p:sp>
      <p:sp>
        <p:nvSpPr>
          <p:cNvPr id="8" name="Footer Placeholder 7"/>
          <p:cNvSpPr>
            <a:spLocks noGrp="1"/>
          </p:cNvSpPr>
          <p:nvPr>
            <p:ph type="ftr" sz="quarter" idx="11"/>
          </p:nvPr>
        </p:nvSpPr>
        <p:spPr>
          <a:xfrm>
            <a:off x="2906376" y="6351930"/>
            <a:ext cx="6847225" cy="365125"/>
          </a:xfrm>
          <a:prstGeom prst="rect">
            <a:avLst/>
          </a:prstGeom>
        </p:spPr>
        <p:txBody>
          <a:bodyPr/>
          <a:lstStyle/>
          <a:p>
            <a:r>
              <a:rPr lang="en-US"/>
              <a:t>© 2019 The Geriatric Emergency Department Collaborative</a:t>
            </a:r>
          </a:p>
        </p:txBody>
      </p:sp>
      <p:sp>
        <p:nvSpPr>
          <p:cNvPr id="9" name="Slide Number Placeholder 8"/>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
        <p:nvSpPr>
          <p:cNvPr id="10" name="Content Placeholder 3"/>
          <p:cNvSpPr>
            <a:spLocks noGrp="1"/>
          </p:cNvSpPr>
          <p:nvPr>
            <p:ph sz="half" idx="13"/>
          </p:nvPr>
        </p:nvSpPr>
        <p:spPr>
          <a:xfrm>
            <a:off x="6199718" y="2229042"/>
            <a:ext cx="5386917" cy="3713017"/>
          </a:xfrm>
        </p:spPr>
        <p:txBody>
          <a:bodyPr>
            <a:normAutofit/>
          </a:bodyPr>
          <a:lstStyle>
            <a:lvl1pPr>
              <a:defRPr sz="2667"/>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93747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CA"/>
              <a:t>CLICK TO EDIT MASTER TITLE STYLE</a:t>
            </a:r>
            <a:endParaRPr lang="en-US"/>
          </a:p>
        </p:txBody>
      </p:sp>
      <p:sp>
        <p:nvSpPr>
          <p:cNvPr id="4" name="Footer Placeholder 3"/>
          <p:cNvSpPr>
            <a:spLocks noGrp="1"/>
          </p:cNvSpPr>
          <p:nvPr>
            <p:ph type="ftr" sz="quarter" idx="11"/>
          </p:nvPr>
        </p:nvSpPr>
        <p:spPr>
          <a:xfrm>
            <a:off x="2906376" y="6351930"/>
            <a:ext cx="6440825" cy="365125"/>
          </a:xfrm>
          <a:prstGeom prst="rect">
            <a:avLst/>
          </a:prstGeom>
        </p:spPr>
        <p:txBody>
          <a:bodyPr/>
          <a:lstStyle/>
          <a:p>
            <a:r>
              <a:rPr lang="en-US"/>
              <a:t>© 2019 The Geriatric Emergency Department Collaborative</a:t>
            </a:r>
          </a:p>
        </p:txBody>
      </p:sp>
      <p:sp>
        <p:nvSpPr>
          <p:cNvPr id="5" name="Slide Number Placeholder 4"/>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6884144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2906375" y="6351930"/>
            <a:ext cx="7361999" cy="365125"/>
          </a:xfrm>
          <a:prstGeom prst="rect">
            <a:avLst/>
          </a:prstGeom>
        </p:spPr>
        <p:txBody>
          <a:bodyPr/>
          <a:lstStyle/>
          <a:p>
            <a:r>
              <a:rPr lang="en-US"/>
              <a:t>© 2019 The Geriatric Emergency Department Collaborative</a:t>
            </a:r>
          </a:p>
        </p:txBody>
      </p:sp>
      <p:sp>
        <p:nvSpPr>
          <p:cNvPr id="4" name="Slide Number Placeholder 3"/>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30382255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420827"/>
            <a:ext cx="4011084" cy="1162051"/>
          </a:xfrm>
        </p:spPr>
        <p:txBody>
          <a:bodyPr anchor="b"/>
          <a:lstStyle>
            <a:lvl1pPr algn="l">
              <a:defRPr sz="2667" b="1"/>
            </a:lvl1pPr>
          </a:lstStyle>
          <a:p>
            <a:r>
              <a:rPr lang="en-CA"/>
              <a:t>CLICK TO EDIT MASTER TITLE STYLE</a:t>
            </a:r>
            <a:endParaRPr lang="en-US"/>
          </a:p>
        </p:txBody>
      </p:sp>
      <p:sp>
        <p:nvSpPr>
          <p:cNvPr id="3" name="Content Placeholder 2"/>
          <p:cNvSpPr>
            <a:spLocks noGrp="1"/>
          </p:cNvSpPr>
          <p:nvPr>
            <p:ph idx="1"/>
          </p:nvPr>
        </p:nvSpPr>
        <p:spPr>
          <a:xfrm>
            <a:off x="4766733" y="420827"/>
            <a:ext cx="6815667" cy="5453500"/>
          </a:xfrm>
        </p:spPr>
        <p:txBody>
          <a:bodyPr/>
          <a:lstStyle>
            <a:lvl1pPr>
              <a:defRPr sz="3733"/>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3" y="1687177"/>
            <a:ext cx="4011084" cy="41871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CA"/>
              <a:t>Click to edit Master text styles</a:t>
            </a:r>
          </a:p>
        </p:txBody>
      </p:sp>
      <p:sp>
        <p:nvSpPr>
          <p:cNvPr id="6" name="Footer Placeholder 5"/>
          <p:cNvSpPr>
            <a:spLocks noGrp="1"/>
          </p:cNvSpPr>
          <p:nvPr>
            <p:ph type="ftr" sz="quarter" idx="11"/>
          </p:nvPr>
        </p:nvSpPr>
        <p:spPr>
          <a:xfrm>
            <a:off x="2906375" y="6351930"/>
            <a:ext cx="7483919"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334858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242942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solidFill>
                  <a:schemeClr val="bg1">
                    <a:lumMod val="8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CA"/>
              <a:t>Click to edit Master text styles</a:t>
            </a:r>
          </a:p>
        </p:txBody>
      </p:sp>
      <p:sp>
        <p:nvSpPr>
          <p:cNvPr id="6" name="Footer Placeholder 5"/>
          <p:cNvSpPr>
            <a:spLocks noGrp="1"/>
          </p:cNvSpPr>
          <p:nvPr>
            <p:ph type="ftr" sz="quarter" idx="11"/>
          </p:nvPr>
        </p:nvSpPr>
        <p:spPr>
          <a:xfrm>
            <a:off x="2906375" y="6351930"/>
            <a:ext cx="7524559" cy="365125"/>
          </a:xfrm>
          <a:prstGeom prst="rect">
            <a:avLst/>
          </a:prstGeom>
        </p:spPr>
        <p:txBody>
          <a:bodyPr/>
          <a:lstStyle/>
          <a:p>
            <a:r>
              <a:rPr lang="en-US"/>
              <a:t>© 2019 The Geriatric Emergency Department Collaborative</a:t>
            </a:r>
          </a:p>
        </p:txBody>
      </p:sp>
      <p:sp>
        <p:nvSpPr>
          <p:cNvPr id="7" name="Slide Number Placeholder 6"/>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761651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06375" y="6351930"/>
            <a:ext cx="7443279"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897910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Footer Placeholder 4"/>
          <p:cNvSpPr>
            <a:spLocks noGrp="1"/>
          </p:cNvSpPr>
          <p:nvPr>
            <p:ph type="ftr" sz="quarter" idx="11"/>
          </p:nvPr>
        </p:nvSpPr>
        <p:spPr>
          <a:xfrm>
            <a:off x="2906375" y="6351930"/>
            <a:ext cx="3885431" cy="365125"/>
          </a:xfrm>
          <a:prstGeom prst="rect">
            <a:avLst/>
          </a:prstGeom>
        </p:spPr>
        <p:txBody>
          <a:bodyPr/>
          <a:lstStyle/>
          <a:p>
            <a:r>
              <a:rPr lang="en-US"/>
              <a:t>© 2019 The Geriatric Emergency Department Collaborative</a:t>
            </a:r>
          </a:p>
        </p:txBody>
      </p:sp>
      <p:sp>
        <p:nvSpPr>
          <p:cNvPr id="6" name="Slide Number Placeholder 5"/>
          <p:cNvSpPr>
            <a:spLocks noGrp="1"/>
          </p:cNvSpPr>
          <p:nvPr>
            <p:ph type="sldNum" sz="quarter" idx="12"/>
          </p:nvPr>
        </p:nvSpPr>
        <p:spPr>
          <a:xfrm>
            <a:off x="10566400" y="6370402"/>
            <a:ext cx="1016000" cy="365125"/>
          </a:xfrm>
          <a:prstGeom prst="rect">
            <a:avLst/>
          </a:prstGeom>
        </p:spPr>
        <p:txBody>
          <a:bodyPr/>
          <a:lstStyle/>
          <a:p>
            <a:fld id="{2E645A1F-80D2-B743-8C4D-03655ECD01DB}" type="slidenum">
              <a:rPr lang="en-US" smtClean="0"/>
              <a:t>‹#›</a:t>
            </a:fld>
            <a:endParaRPr lang="en-US"/>
          </a:p>
        </p:txBody>
      </p:sp>
    </p:spTree>
    <p:extLst>
      <p:ext uri="{BB962C8B-B14F-4D97-AF65-F5344CB8AC3E}">
        <p14:creationId xmlns:p14="http://schemas.microsoft.com/office/powerpoint/2010/main" val="201081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378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reak_Teal">
    <p:spTree>
      <p:nvGrpSpPr>
        <p:cNvPr id="1" name=""/>
        <p:cNvGrpSpPr/>
        <p:nvPr/>
      </p:nvGrpSpPr>
      <p:grpSpPr>
        <a:xfrm>
          <a:off x="0" y="0"/>
          <a:ext cx="0" cy="0"/>
          <a:chOff x="0" y="0"/>
          <a:chExt cx="0" cy="0"/>
        </a:xfrm>
      </p:grpSpPr>
      <p:pic>
        <p:nvPicPr>
          <p:cNvPr id="2" name="Picture Placeholder 14" descr="A picture containing indoor, building, plane, table&#10;&#10;Description automatically generated">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l="24" r="24"/>
          <a:stretch>
            <a:fillRect/>
          </a:stretch>
        </p:blipFill>
        <p:spPr>
          <a:xfrm>
            <a:off x="2" y="3"/>
            <a:ext cx="12191999" cy="6857999"/>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squar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377788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reak_Orange">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9"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lang="en-US" sz="2400" b="0" kern="1200" baseline="0" dirty="0" smtClean="0">
                <a:solidFill>
                  <a:schemeClr val="bg1"/>
                </a:solidFill>
                <a:latin typeface="+mn-lt"/>
                <a:ea typeface="Roboto" panose="02000000000000000000" pitchFamily="2" charset="0"/>
                <a:cs typeface="+mn-cs"/>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37135551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reak_Green">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3CB075E7-4047-184B-897F-56A19DD243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677"/>
            <a:ext cx="12191997" cy="6854652"/>
          </a:xfrm>
          <a:prstGeom prst="rect">
            <a:avLst/>
          </a:prstGeom>
        </p:spPr>
      </p:pic>
      <p:cxnSp>
        <p:nvCxnSpPr>
          <p:cNvPr id="5" name="Straight Connector 4">
            <a:extLst>
              <a:ext uri="{FF2B5EF4-FFF2-40B4-BE49-F238E27FC236}">
                <a16:creationId xmlns:a16="http://schemas.microsoft.com/office/drawing/2014/main" id="{09D38141-0B6D-9145-9A3D-36052B1A920C}"/>
              </a:ext>
            </a:extLst>
          </p:cNvPr>
          <p:cNvCxnSpPr/>
          <p:nvPr userDrawn="1"/>
        </p:nvCxnSpPr>
        <p:spPr>
          <a:xfrm>
            <a:off x="5486400" y="3589403"/>
            <a:ext cx="1219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3759A979-19D1-C444-B415-AA8BC6DA8964}"/>
              </a:ext>
            </a:extLst>
          </p:cNvPr>
          <p:cNvSpPr>
            <a:spLocks noGrp="1"/>
          </p:cNvSpPr>
          <p:nvPr>
            <p:ph type="title" hasCustomPrompt="1"/>
          </p:nvPr>
        </p:nvSpPr>
        <p:spPr>
          <a:xfrm>
            <a:off x="508001" y="2810905"/>
            <a:ext cx="11157817" cy="545945"/>
          </a:xfrm>
          <a:prstGeom prst="rect">
            <a:avLst/>
          </a:prstGeom>
        </p:spPr>
        <p:txBody>
          <a:bodyPr lIns="0" tIns="0" rIns="0" bIns="0" anchor="b"/>
          <a:lstStyle>
            <a:lvl1pPr algn="ctr">
              <a:defRPr sz="4800" b="1">
                <a:solidFill>
                  <a:schemeClr val="bg1"/>
                </a:solidFill>
              </a:defRPr>
            </a:lvl1pPr>
          </a:lstStyle>
          <a:p>
            <a:r>
              <a:rPr lang="en-US"/>
              <a:t>CLICK TO EDIT BREAK SECTION TITLE</a:t>
            </a:r>
          </a:p>
        </p:txBody>
      </p:sp>
      <p:sp>
        <p:nvSpPr>
          <p:cNvPr id="9" name="Text Placeholder 3">
            <a:extLst>
              <a:ext uri="{FF2B5EF4-FFF2-40B4-BE49-F238E27FC236}">
                <a16:creationId xmlns:a16="http://schemas.microsoft.com/office/drawing/2014/main" id="{E284F9A8-89E2-D748-8335-1801A0085573}"/>
              </a:ext>
            </a:extLst>
          </p:cNvPr>
          <p:cNvSpPr>
            <a:spLocks noGrp="1"/>
          </p:cNvSpPr>
          <p:nvPr>
            <p:ph type="body" sz="half" idx="2" hasCustomPrompt="1"/>
          </p:nvPr>
        </p:nvSpPr>
        <p:spPr>
          <a:xfrm>
            <a:off x="517092" y="3821958"/>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Tree>
    <p:extLst>
      <p:ext uri="{BB962C8B-B14F-4D97-AF65-F5344CB8AC3E}">
        <p14:creationId xmlns:p14="http://schemas.microsoft.com/office/powerpoint/2010/main" val="2974853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ng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4805"/>
            <a:ext cx="9733280" cy="245160"/>
          </a:xfrm>
          <a:prstGeom prst="rect">
            <a:avLst/>
          </a:prstGeom>
        </p:spPr>
        <p:txBody>
          <a:bodyPr wrap="none" lIns="0" tIns="0" rIns="0" bIns="0" anchor="t">
            <a:noAutofit/>
          </a:bodyPr>
          <a:lstStyle>
            <a:lvl1pPr marL="0" indent="0">
              <a:buFont typeface="Arial" panose="020B0604020202020204" pitchFamily="34" charse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lnSpc>
                <a:spcPts val="3200"/>
              </a:lnSpc>
              <a:spcBef>
                <a:spcPts val="800"/>
              </a:spcBef>
              <a:spcAft>
                <a:spcPts val="1600"/>
              </a:spcAft>
              <a:defRPr lang="en-US" sz="2400" dirty="0" smtClean="0">
                <a:solidFill>
                  <a:srgbClr val="5A5A5A"/>
                </a:solidFill>
              </a:defRPr>
            </a:lvl1pPr>
            <a:lvl2pPr>
              <a:lnSpc>
                <a:spcPts val="3200"/>
              </a:lnSpc>
              <a:spcBef>
                <a:spcPts val="800"/>
              </a:spcBef>
              <a:spcAft>
                <a:spcPts val="1600"/>
              </a:spcAft>
              <a:defRPr lang="en-US" sz="2133" dirty="0" smtClean="0">
                <a:solidFill>
                  <a:srgbClr val="5A5A5A"/>
                </a:solidFill>
              </a:defRPr>
            </a:lvl2pPr>
            <a:lvl3pPr>
              <a:lnSpc>
                <a:spcPts val="3200"/>
              </a:lnSpc>
              <a:spcBef>
                <a:spcPts val="800"/>
              </a:spcBef>
              <a:spcAft>
                <a:spcPts val="1600"/>
              </a:spcAft>
              <a:defRPr lang="en-US" sz="2133" dirty="0" smtClean="0">
                <a:solidFill>
                  <a:srgbClr val="5A5A5A"/>
                </a:solidFill>
              </a:defRPr>
            </a:lvl3pPr>
            <a:lvl4pPr>
              <a:lnSpc>
                <a:spcPts val="3200"/>
              </a:lnSpc>
              <a:spcBef>
                <a:spcPts val="800"/>
              </a:spcBef>
              <a:spcAft>
                <a:spcPts val="1600"/>
              </a:spcAft>
              <a:defRPr lang="en-US" sz="2133" dirty="0" smtClean="0">
                <a:solidFill>
                  <a:srgbClr val="5A5A5A"/>
                </a:solidFill>
              </a:defRPr>
            </a:lvl4pPr>
            <a:lvl5pPr>
              <a:lnSpc>
                <a:spcPts val="3200"/>
              </a:lnSpc>
              <a:spcBef>
                <a:spcPts val="800"/>
              </a:spcBef>
              <a:spcAft>
                <a:spcPts val="1600"/>
              </a:spcAft>
              <a:defRPr lang="en-US" sz="2133" dirty="0">
                <a:solidFill>
                  <a:srgbClr val="5A5A5A"/>
                </a:solidFill>
              </a:defRPr>
            </a:lvl5pPr>
          </a:lstStyle>
          <a:p>
            <a:pPr lvl="0">
              <a:spcAft>
                <a:spcPts val="800"/>
              </a:spcAft>
            </a:pPr>
            <a:r>
              <a:rPr lang="en-US"/>
              <a:t>Click to edit Master text styles</a:t>
            </a:r>
          </a:p>
          <a:p>
            <a:pPr lvl="1">
              <a:spcAft>
                <a:spcPts val="800"/>
              </a:spcAft>
            </a:pPr>
            <a:r>
              <a:rPr lang="en-US"/>
              <a:t>Second level</a:t>
            </a:r>
          </a:p>
          <a:p>
            <a:pPr lvl="2">
              <a:spcAft>
                <a:spcPts val="800"/>
              </a:spcAft>
            </a:pPr>
            <a:r>
              <a:rPr lang="en-US"/>
              <a:t>Third level</a:t>
            </a:r>
          </a:p>
          <a:p>
            <a:pPr lvl="3">
              <a:spcAft>
                <a:spcPts val="800"/>
              </a:spcAft>
            </a:pPr>
            <a:r>
              <a:rPr lang="en-US"/>
              <a:t>Fourth level</a:t>
            </a:r>
          </a:p>
          <a:p>
            <a:pPr lvl="4">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Tree>
    <p:extLst>
      <p:ext uri="{BB962C8B-B14F-4D97-AF65-F5344CB8AC3E}">
        <p14:creationId xmlns:p14="http://schemas.microsoft.com/office/powerpoint/2010/main" val="1832444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34706444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1381003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ing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125557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1720415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4077605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oub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userDrawn="1"/>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4126941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id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Font typeface="Arial" panose="020B0604020202020204" pitchFamily="34" charset="0"/>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7581828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Mid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tx1"/>
                </a:solidFill>
              </a:defRPr>
            </a:lvl1pPr>
          </a:lstStyle>
          <a:p>
            <a:r>
              <a:rPr lang="en-US"/>
              <a:t>Click to edit Master title style</a:t>
            </a:r>
          </a:p>
        </p:txBody>
      </p:sp>
    </p:spTree>
    <p:extLst>
      <p:ext uri="{BB962C8B-B14F-4D97-AF65-F5344CB8AC3E}">
        <p14:creationId xmlns:p14="http://schemas.microsoft.com/office/powerpoint/2010/main" val="27414960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id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2"/>
                </a:solidFill>
              </a:defRPr>
            </a:lvl1pPr>
          </a:lstStyle>
          <a:p>
            <a:r>
              <a:rPr lang="en-US"/>
              <a:t>Click to edit Master title style</a:t>
            </a:r>
          </a:p>
        </p:txBody>
      </p:sp>
    </p:spTree>
    <p:extLst>
      <p:ext uri="{BB962C8B-B14F-4D97-AF65-F5344CB8AC3E}">
        <p14:creationId xmlns:p14="http://schemas.microsoft.com/office/powerpoint/2010/main" val="3111162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id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6948535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id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accent3"/>
                </a:solidFill>
              </a:defRPr>
            </a:lvl1pPr>
          </a:lstStyle>
          <a:p>
            <a:r>
              <a:rPr lang="en-US"/>
              <a:t>Click to edit Master title style</a:t>
            </a:r>
          </a:p>
        </p:txBody>
      </p:sp>
    </p:spTree>
    <p:extLst>
      <p:ext uri="{BB962C8B-B14F-4D97-AF65-F5344CB8AC3E}">
        <p14:creationId xmlns:p14="http://schemas.microsoft.com/office/powerpoint/2010/main" val="4048998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Left_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
        <p:nvSpPr>
          <p:cNvPr id="2" name="Title 1">
            <a:extLst>
              <a:ext uri="{FF2B5EF4-FFF2-40B4-BE49-F238E27FC236}">
                <a16:creationId xmlns:a16="http://schemas.microsoft.com/office/drawing/2014/main" id="{6F72CE7E-9031-F742-8EE2-EFC00A881AA6}"/>
              </a:ext>
            </a:extLst>
          </p:cNvPr>
          <p:cNvSpPr>
            <a:spLocks noGrp="1"/>
          </p:cNvSpPr>
          <p:nvPr>
            <p:ph type="title" hasCustomPrompt="1"/>
          </p:nvPr>
        </p:nvSpPr>
        <p:spPr>
          <a:xfrm>
            <a:off x="356381" y="366183"/>
            <a:ext cx="5345723" cy="2147244"/>
          </a:xfrm>
          <a:prstGeom prst="rect">
            <a:avLst/>
          </a:prstGeom>
        </p:spPr>
        <p:txBody>
          <a:bodyPr/>
          <a:lstStyle>
            <a:lvl1pPr>
              <a:defRPr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411E0BC7-53A5-A746-AC02-917F723689AC}"/>
              </a:ext>
            </a:extLst>
          </p:cNvPr>
          <p:cNvSpPr>
            <a:spLocks noGrp="1"/>
          </p:cNvSpPr>
          <p:nvPr>
            <p:ph type="body" sz="quarter" idx="11"/>
          </p:nvPr>
        </p:nvSpPr>
        <p:spPr>
          <a:xfrm>
            <a:off x="6451600" y="393701"/>
            <a:ext cx="5384019" cy="5795433"/>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4203830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eft_Titl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04913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ngle_Col_Orang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2"/>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1" y="1634686"/>
            <a:ext cx="9733280" cy="4480071"/>
          </a:xfrm>
          <a:prstGeom prst="rect">
            <a:avLst/>
          </a:prstGeom>
        </p:spPr>
        <p:txBody>
          <a:bodyPr/>
          <a:lstStyle>
            <a:lvl1pPr>
              <a:defRPr lang="en-US" sz="2400" dirty="0" smtClean="0">
                <a:solidFill>
                  <a:srgbClr val="5A5A5A"/>
                </a:solidFill>
              </a:defRPr>
            </a:lvl1pPr>
            <a:lvl2pPr>
              <a:defRPr lang="en-US" sz="2133" dirty="0" smtClean="0">
                <a:solidFill>
                  <a:srgbClr val="5A5A5A"/>
                </a:solidFill>
              </a:defRPr>
            </a:lvl2pPr>
            <a:lvl3pPr>
              <a:defRPr lang="en-US" sz="2133" dirty="0" smtClean="0">
                <a:solidFill>
                  <a:srgbClr val="5A5A5A"/>
                </a:solidFill>
              </a:defRPr>
            </a:lvl3pPr>
            <a:lvl4pPr>
              <a:defRPr lang="en-US" sz="2133" dirty="0" smtClean="0">
                <a:solidFill>
                  <a:srgbClr val="5A5A5A"/>
                </a:solidFill>
              </a:defRPr>
            </a:lvl4pPr>
            <a:lvl5pPr>
              <a:defRPr lang="en-US" sz="2133" dirty="0">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57883" y="0"/>
            <a:ext cx="1544191" cy="6858000"/>
          </a:xfrm>
          <a:prstGeom prst="rect">
            <a:avLst/>
          </a:prstGeom>
        </p:spPr>
      </p:pic>
    </p:spTree>
    <p:extLst>
      <p:ext uri="{BB962C8B-B14F-4D97-AF65-F5344CB8AC3E}">
        <p14:creationId xmlns:p14="http://schemas.microsoft.com/office/powerpoint/2010/main" val="237821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eft_Title_B">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19898637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ft_Title_T">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8727115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_Title_O">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507285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eft_Title_G">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107545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MS01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8000" y="1463041"/>
            <a:ext cx="5213352"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1011555"/>
            <a:ext cx="11157817" cy="231007"/>
          </a:xfrm>
          <a:prstGeom prst="rect">
            <a:avLst/>
          </a:prstGeom>
        </p:spPr>
        <p:txBody>
          <a:bodyPr wrap="none" lIns="0" tIns="0" rIns="0" bIns="0" anchor="t">
            <a:noAutofit/>
          </a:bodyPr>
          <a:lstStyle>
            <a:lvl1pPr marL="0" indent="0" algn="l">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hasCustomPrompt="1"/>
          </p:nvPr>
        </p:nvSpPr>
        <p:spPr>
          <a:xfrm>
            <a:off x="508001" y="376816"/>
            <a:ext cx="11157817" cy="545945"/>
          </a:xfrm>
          <a:prstGeom prst="rect">
            <a:avLst/>
          </a:prstGeom>
        </p:spPr>
        <p:txBody>
          <a:bodyPr lIns="0" tIns="0" rIns="0" bIns="0" anchor="ctr"/>
          <a:lstStyle>
            <a:lvl1pPr algn="l">
              <a:defRPr sz="4000" b="1">
                <a:solidFill>
                  <a:schemeClr val="bg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F5A21BB9-B635-3646-A0EE-BD2C200BFBE9}"/>
              </a:ext>
            </a:extLst>
          </p:cNvPr>
          <p:cNvSpPr>
            <a:spLocks noGrp="1"/>
          </p:cNvSpPr>
          <p:nvPr>
            <p:ph type="body" sz="quarter" idx="11"/>
          </p:nvPr>
        </p:nvSpPr>
        <p:spPr>
          <a:xfrm>
            <a:off x="6470651" y="1481376"/>
            <a:ext cx="5194300" cy="4591049"/>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839773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Full_Image_Titl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
            <a:ext cx="12191999" cy="6857999"/>
          </a:xfrm>
          <a:prstGeom prst="rect">
            <a:avLst/>
          </a:prstGeom>
          <a:solidFill>
            <a:schemeClr val="tx1">
              <a:lumMod val="10000"/>
              <a:lumOff val="90000"/>
            </a:schemeClr>
          </a:solidFill>
        </p:spPr>
        <p:txBody>
          <a:bodyPr tIns="1548000" anchor="ctr"/>
          <a:lstStyle>
            <a:lvl1pPr marL="0" indent="0" algn="ctr">
              <a:buNone/>
              <a:defRPr sz="1400">
                <a:solidFill>
                  <a:schemeClr val="bg1">
                    <a:lumMod val="6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94741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Half_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346511"/>
            <a:ext cx="12191999" cy="3131417"/>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268420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ngle_PicLeft_Blu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4" name="Text Placeholder 3">
            <a:extLst>
              <a:ext uri="{FF2B5EF4-FFF2-40B4-BE49-F238E27FC236}">
                <a16:creationId xmlns:a16="http://schemas.microsoft.com/office/drawing/2014/main" id="{C5741307-B0A8-B743-93C6-D382F06554F3}"/>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427A336F-4AED-2A48-BF30-91AD52837FFA}"/>
              </a:ext>
            </a:extLst>
          </p:cNvPr>
          <p:cNvSpPr>
            <a:spLocks noGrp="1"/>
          </p:cNvSpPr>
          <p:nvPr>
            <p:ph type="title" hasCustomPrompt="1"/>
          </p:nvPr>
        </p:nvSpPr>
        <p:spPr>
          <a:xfrm>
            <a:off x="4308231" y="328672"/>
            <a:ext cx="7659403" cy="1325033"/>
          </a:xfrm>
          <a:prstGeom prst="rect">
            <a:avLst/>
          </a:prstGeom>
        </p:spPr>
        <p:txBody>
          <a:bodyPr/>
          <a:lstStyle>
            <a:lvl1pPr>
              <a:defRPr b="1"/>
            </a:lvl1pPr>
          </a:lstStyle>
          <a:p>
            <a:r>
              <a:rPr lang="en-US"/>
              <a:t>CLICK TO EDIT MASTER TITLE STYLE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94488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Angle_PicLeft_Teal">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886D1098-2BF0-0D49-A577-A517BF3FF0BA}"/>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6AEA9D33-24A1-5F46-8B65-0E99DA35D11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10612027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ngle_PicLeft_Orang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BB7ECE51-83CD-0C4A-9BB8-90FB50C0986C}"/>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E48F70BB-1274-3244-8F7D-45CB1B6FCC3F}"/>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4152233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ouble_Col_Teal">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accent1"/>
                </a:solidFill>
              </a:defRPr>
            </a:lvl1pPr>
          </a:lstStyle>
          <a:p>
            <a:r>
              <a:rPr lang="en-US"/>
              <a:t>Click to edit Master title style</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39985" y="0"/>
            <a:ext cx="1544191" cy="6858000"/>
          </a:xfrm>
          <a:prstGeom prst="rect">
            <a:avLst/>
          </a:prstGeom>
        </p:spPr>
      </p:pic>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390935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ngle_PicLeft_Gree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 y="0"/>
            <a:ext cx="6795096" cy="6858000"/>
          </a:xfrm>
          <a:custGeom>
            <a:avLst/>
            <a:gdLst>
              <a:gd name="connsiteX0" fmla="*/ 0 w 5096322"/>
              <a:gd name="connsiteY0" fmla="*/ 0 h 5143500"/>
              <a:gd name="connsiteX1" fmla="*/ 2311400 w 5096322"/>
              <a:gd name="connsiteY1" fmla="*/ 0 h 5143500"/>
              <a:gd name="connsiteX2" fmla="*/ 2565109 w 5096322"/>
              <a:gd name="connsiteY2" fmla="*/ 0 h 5143500"/>
              <a:gd name="connsiteX3" fmla="*/ 5096322 w 5096322"/>
              <a:gd name="connsiteY3" fmla="*/ 5143500 h 5143500"/>
              <a:gd name="connsiteX4" fmla="*/ 4038028 w 5096322"/>
              <a:gd name="connsiteY4" fmla="*/ 5143500 h 5143500"/>
              <a:gd name="connsiteX5" fmla="*/ 4038027 w 5096322"/>
              <a:gd name="connsiteY5" fmla="*/ 5143497 h 5143500"/>
              <a:gd name="connsiteX6" fmla="*/ 3098798 w 5096322"/>
              <a:gd name="connsiteY6" fmla="*/ 5143497 h 5143500"/>
              <a:gd name="connsiteX7" fmla="*/ 3098798 w 5096322"/>
              <a:gd name="connsiteY7" fmla="*/ 5143500 h 5143500"/>
              <a:gd name="connsiteX8" fmla="*/ 2311400 w 5096322"/>
              <a:gd name="connsiteY8" fmla="*/ 5143500 h 5143500"/>
              <a:gd name="connsiteX9" fmla="*/ 594359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0" y="0"/>
                </a:moveTo>
                <a:lnTo>
                  <a:pt x="2311400" y="0"/>
                </a:lnTo>
                <a:lnTo>
                  <a:pt x="2565109" y="0"/>
                </a:lnTo>
                <a:lnTo>
                  <a:pt x="5096322" y="5143500"/>
                </a:lnTo>
                <a:lnTo>
                  <a:pt x="4038028" y="5143500"/>
                </a:lnTo>
                <a:lnTo>
                  <a:pt x="4038027" y="5143497"/>
                </a:lnTo>
                <a:lnTo>
                  <a:pt x="3098798" y="5143497"/>
                </a:lnTo>
                <a:lnTo>
                  <a:pt x="3098798" y="5143500"/>
                </a:lnTo>
                <a:lnTo>
                  <a:pt x="2311400" y="5143500"/>
                </a:lnTo>
                <a:lnTo>
                  <a:pt x="594359" y="5143500"/>
                </a:lnTo>
                <a:lnTo>
                  <a:pt x="0" y="5143500"/>
                </a:lnTo>
                <a:close/>
              </a:path>
            </a:pathLst>
          </a:custGeom>
          <a:solidFill>
            <a:schemeClr val="tx1">
              <a:lumMod val="10000"/>
              <a:lumOff val="90000"/>
            </a:schemeClr>
          </a:solidFill>
        </p:spPr>
        <p:txBody>
          <a:bodyPr wrap="square" tIns="1548000" bIns="274320" anchor="ctr">
            <a:noAutofit/>
          </a:bodyPr>
          <a:lstStyle>
            <a:lvl1pPr marL="0" indent="0" algn="ctr">
              <a:buNone/>
              <a:defRPr sz="1600">
                <a:solidFill>
                  <a:schemeClr val="tx1">
                    <a:lumMod val="75000"/>
                    <a:lumOff val="25000"/>
                  </a:schemeClr>
                </a:solidFill>
              </a:defRPr>
            </a:lvl1pPr>
          </a:lstStyle>
          <a:p>
            <a:r>
              <a:rPr lang="en-US"/>
              <a:t>Click icon to add picture</a:t>
            </a:r>
          </a:p>
        </p:txBody>
      </p:sp>
      <p:sp>
        <p:nvSpPr>
          <p:cNvPr id="3" name="Freeform 2">
            <a:extLst>
              <a:ext uri="{FF2B5EF4-FFF2-40B4-BE49-F238E27FC236}">
                <a16:creationId xmlns:a16="http://schemas.microsoft.com/office/drawing/2014/main" id="{B8E9E4C4-8FB6-AA4B-A3ED-BBA66F13C046}"/>
              </a:ext>
            </a:extLst>
          </p:cNvPr>
          <p:cNvSpPr/>
          <p:nvPr userDrawn="1"/>
        </p:nvSpPr>
        <p:spPr>
          <a:xfrm>
            <a:off x="8519" y="3925776"/>
            <a:ext cx="1454515" cy="2932225"/>
          </a:xfrm>
          <a:custGeom>
            <a:avLst/>
            <a:gdLst>
              <a:gd name="connsiteX0" fmla="*/ 0 w 1089500"/>
              <a:gd name="connsiteY0" fmla="*/ 0 h 2199169"/>
              <a:gd name="connsiteX1" fmla="*/ 7248 w 1089500"/>
              <a:gd name="connsiteY1" fmla="*/ 0 h 2199169"/>
              <a:gd name="connsiteX2" fmla="*/ 1089500 w 1089500"/>
              <a:gd name="connsiteY2" fmla="*/ 2199169 h 2199169"/>
              <a:gd name="connsiteX3" fmla="*/ 637013 w 1089500"/>
              <a:gd name="connsiteY3" fmla="*/ 2199169 h 2199169"/>
              <a:gd name="connsiteX4" fmla="*/ 637013 w 1089500"/>
              <a:gd name="connsiteY4" fmla="*/ 2199168 h 2199169"/>
              <a:gd name="connsiteX5" fmla="*/ 235433 w 1089500"/>
              <a:gd name="connsiteY5" fmla="*/ 2199168 h 2199169"/>
              <a:gd name="connsiteX6" fmla="*/ 235433 w 1089500"/>
              <a:gd name="connsiteY6" fmla="*/ 2199169 h 2199169"/>
              <a:gd name="connsiteX7" fmla="*/ 0 w 1089500"/>
              <a:gd name="connsiteY7" fmla="*/ 2199169 h 219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500" h="2199169">
                <a:moveTo>
                  <a:pt x="0" y="0"/>
                </a:moveTo>
                <a:lnTo>
                  <a:pt x="7248" y="0"/>
                </a:lnTo>
                <a:lnTo>
                  <a:pt x="1089500" y="2199169"/>
                </a:lnTo>
                <a:lnTo>
                  <a:pt x="637013" y="2199169"/>
                </a:lnTo>
                <a:lnTo>
                  <a:pt x="637013" y="2199168"/>
                </a:lnTo>
                <a:lnTo>
                  <a:pt x="235433" y="2199168"/>
                </a:lnTo>
                <a:lnTo>
                  <a:pt x="235433" y="2199169"/>
                </a:lnTo>
                <a:lnTo>
                  <a:pt x="0" y="2199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E9B2FB17-51AA-1848-86B3-5E603546A55E}"/>
              </a:ext>
            </a:extLst>
          </p:cNvPr>
          <p:cNvSpPr>
            <a:spLocks noGrp="1"/>
          </p:cNvSpPr>
          <p:nvPr>
            <p:ph type="body" sz="quarter" idx="13"/>
          </p:nvPr>
        </p:nvSpPr>
        <p:spPr>
          <a:xfrm>
            <a:off x="6096001" y="1982375"/>
            <a:ext cx="5871633" cy="4282437"/>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6" name="Title 5">
            <a:extLst>
              <a:ext uri="{FF2B5EF4-FFF2-40B4-BE49-F238E27FC236}">
                <a16:creationId xmlns:a16="http://schemas.microsoft.com/office/drawing/2014/main" id="{5BADF2B0-9A79-6242-9D6F-B601EC46C60C}"/>
              </a:ext>
            </a:extLst>
          </p:cNvPr>
          <p:cNvSpPr>
            <a:spLocks noGrp="1"/>
          </p:cNvSpPr>
          <p:nvPr>
            <p:ph type="title" hasCustomPrompt="1"/>
          </p:nvPr>
        </p:nvSpPr>
        <p:spPr>
          <a:xfrm>
            <a:off x="4308231" y="328672"/>
            <a:ext cx="7659403" cy="1325033"/>
          </a:xfrm>
          <a:prstGeom prst="rect">
            <a:avLst/>
          </a:prstGeom>
        </p:spPr>
        <p:txBody>
          <a:bodyPr/>
          <a:lstStyle>
            <a:lvl1pPr>
              <a:defRPr b="1">
                <a:solidFill>
                  <a:schemeClr val="accent3"/>
                </a:solidFill>
              </a:defRPr>
            </a:lvl1pPr>
          </a:lstStyle>
          <a:p>
            <a:r>
              <a:rPr lang="en-US"/>
              <a:t>CLICK TO EDIT MASTER TITLE STYLE</a:t>
            </a:r>
          </a:p>
        </p:txBody>
      </p:sp>
    </p:spTree>
    <p:extLst>
      <p:ext uri="{BB962C8B-B14F-4D97-AF65-F5344CB8AC3E}">
        <p14:creationId xmlns:p14="http://schemas.microsoft.com/office/powerpoint/2010/main" val="25579122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AngleImage_Righ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5396904" y="0"/>
            <a:ext cx="6795096" cy="6858000"/>
          </a:xfrm>
          <a:custGeom>
            <a:avLst/>
            <a:gdLst>
              <a:gd name="connsiteX0" fmla="*/ 2531213 w 5096322"/>
              <a:gd name="connsiteY0" fmla="*/ 0 h 5143500"/>
              <a:gd name="connsiteX1" fmla="*/ 2784922 w 5096322"/>
              <a:gd name="connsiteY1" fmla="*/ 0 h 5143500"/>
              <a:gd name="connsiteX2" fmla="*/ 5096322 w 5096322"/>
              <a:gd name="connsiteY2" fmla="*/ 0 h 5143500"/>
              <a:gd name="connsiteX3" fmla="*/ 5096322 w 5096322"/>
              <a:gd name="connsiteY3" fmla="*/ 5143500 h 5143500"/>
              <a:gd name="connsiteX4" fmla="*/ 4501963 w 5096322"/>
              <a:gd name="connsiteY4" fmla="*/ 5143500 h 5143500"/>
              <a:gd name="connsiteX5" fmla="*/ 2784922 w 5096322"/>
              <a:gd name="connsiteY5" fmla="*/ 5143500 h 5143500"/>
              <a:gd name="connsiteX6" fmla="*/ 1997524 w 5096322"/>
              <a:gd name="connsiteY6" fmla="*/ 5143500 h 5143500"/>
              <a:gd name="connsiteX7" fmla="*/ 1997524 w 5096322"/>
              <a:gd name="connsiteY7" fmla="*/ 5143497 h 5143500"/>
              <a:gd name="connsiteX8" fmla="*/ 1058295 w 5096322"/>
              <a:gd name="connsiteY8" fmla="*/ 5143497 h 5143500"/>
              <a:gd name="connsiteX9" fmla="*/ 1058294 w 5096322"/>
              <a:gd name="connsiteY9" fmla="*/ 5143500 h 5143500"/>
              <a:gd name="connsiteX10" fmla="*/ 0 w 5096322"/>
              <a:gd name="connsiteY10"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6322" h="5143500">
                <a:moveTo>
                  <a:pt x="2531213" y="0"/>
                </a:moveTo>
                <a:lnTo>
                  <a:pt x="2784922" y="0"/>
                </a:lnTo>
                <a:lnTo>
                  <a:pt x="5096322" y="0"/>
                </a:lnTo>
                <a:lnTo>
                  <a:pt x="5096322" y="5143500"/>
                </a:lnTo>
                <a:lnTo>
                  <a:pt x="4501963" y="5143500"/>
                </a:lnTo>
                <a:lnTo>
                  <a:pt x="2784922" y="5143500"/>
                </a:lnTo>
                <a:lnTo>
                  <a:pt x="1997524" y="5143500"/>
                </a:lnTo>
                <a:lnTo>
                  <a:pt x="1997524" y="5143497"/>
                </a:lnTo>
                <a:lnTo>
                  <a:pt x="1058295" y="5143497"/>
                </a:lnTo>
                <a:lnTo>
                  <a:pt x="1058294" y="5143500"/>
                </a:lnTo>
                <a:lnTo>
                  <a:pt x="0" y="5143500"/>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4221196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PMS02">
    <p:spTree>
      <p:nvGrpSpPr>
        <p:cNvPr id="1" name=""/>
        <p:cNvGrpSpPr/>
        <p:nvPr/>
      </p:nvGrpSpPr>
      <p:grpSpPr>
        <a:xfrm>
          <a:off x="0" y="0"/>
          <a:ext cx="0" cy="0"/>
          <a:chOff x="0" y="0"/>
          <a:chExt cx="0" cy="0"/>
        </a:xfrm>
      </p:grpSpPr>
      <p:sp>
        <p:nvSpPr>
          <p:cNvPr id="2" name="Picture Placeholder 18"/>
          <p:cNvSpPr>
            <a:spLocks noGrp="1"/>
          </p:cNvSpPr>
          <p:nvPr>
            <p:ph type="pic" sz="quarter" idx="11"/>
          </p:nvPr>
        </p:nvSpPr>
        <p:spPr>
          <a:xfrm>
            <a:off x="539014" y="911189"/>
            <a:ext cx="3080084" cy="3619100"/>
          </a:xfrm>
          <a:custGeom>
            <a:avLst/>
            <a:gdLst>
              <a:gd name="connsiteX0" fmla="*/ 0 w 2821021"/>
              <a:gd name="connsiteY0" fmla="*/ 0 h 1294532"/>
              <a:gd name="connsiteX1" fmla="*/ 2821021 w 2821021"/>
              <a:gd name="connsiteY1" fmla="*/ 0 h 1294532"/>
              <a:gd name="connsiteX2" fmla="*/ 2821021 w 2821021"/>
              <a:gd name="connsiteY2" fmla="*/ 1294532 h 1294532"/>
              <a:gd name="connsiteX3" fmla="*/ 0 w 2821021"/>
              <a:gd name="connsiteY3" fmla="*/ 1294532 h 1294532"/>
            </a:gdLst>
            <a:ahLst/>
            <a:cxnLst>
              <a:cxn ang="0">
                <a:pos x="connsiteX0" y="connsiteY0"/>
              </a:cxn>
              <a:cxn ang="0">
                <a:pos x="connsiteX1" y="connsiteY1"/>
              </a:cxn>
              <a:cxn ang="0">
                <a:pos x="connsiteX2" y="connsiteY2"/>
              </a:cxn>
              <a:cxn ang="0">
                <a:pos x="connsiteX3" y="connsiteY3"/>
              </a:cxn>
            </a:cxnLst>
            <a:rect l="l" t="t" r="r" b="b"/>
            <a:pathLst>
              <a:path w="2821021" h="1294532">
                <a:moveTo>
                  <a:pt x="0" y="0"/>
                </a:moveTo>
                <a:lnTo>
                  <a:pt x="2821021" y="0"/>
                </a:lnTo>
                <a:lnTo>
                  <a:pt x="2821021" y="1294532"/>
                </a:lnTo>
                <a:lnTo>
                  <a:pt x="0" y="1294532"/>
                </a:ln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8252307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PMS05">
    <p:spTree>
      <p:nvGrpSpPr>
        <p:cNvPr id="1" name=""/>
        <p:cNvGrpSpPr/>
        <p:nvPr/>
      </p:nvGrpSpPr>
      <p:grpSpPr>
        <a:xfrm>
          <a:off x="0" y="0"/>
          <a:ext cx="0" cy="0"/>
          <a:chOff x="0" y="0"/>
          <a:chExt cx="0" cy="0"/>
        </a:xfrm>
      </p:grpSpPr>
      <p:sp>
        <p:nvSpPr>
          <p:cNvPr id="12" name="Picture Placeholder 82"/>
          <p:cNvSpPr>
            <a:spLocks noGrp="1"/>
          </p:cNvSpPr>
          <p:nvPr>
            <p:ph type="pic" sz="quarter" idx="12" hasCustomPrompt="1"/>
          </p:nvPr>
        </p:nvSpPr>
        <p:spPr>
          <a:xfrm>
            <a:off x="508000"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3" name="Picture Placeholder 82"/>
          <p:cNvSpPr>
            <a:spLocks noGrp="1"/>
          </p:cNvSpPr>
          <p:nvPr>
            <p:ph type="pic" sz="quarter" idx="13" hasCustomPrompt="1"/>
          </p:nvPr>
        </p:nvSpPr>
        <p:spPr>
          <a:xfrm>
            <a:off x="4308909"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14" name="Picture Placeholder 82"/>
          <p:cNvSpPr>
            <a:spLocks noGrp="1"/>
          </p:cNvSpPr>
          <p:nvPr>
            <p:ph type="pic" sz="quarter" idx="14" hasCustomPrompt="1"/>
          </p:nvPr>
        </p:nvSpPr>
        <p:spPr>
          <a:xfrm>
            <a:off x="8109817" y="1454486"/>
            <a:ext cx="3556000" cy="2643381"/>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7"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sz="24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8"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57820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MS06">
    <p:spTree>
      <p:nvGrpSpPr>
        <p:cNvPr id="1" name=""/>
        <p:cNvGrpSpPr/>
        <p:nvPr/>
      </p:nvGrpSpPr>
      <p:grpSpPr>
        <a:xfrm>
          <a:off x="0" y="0"/>
          <a:ext cx="0" cy="0"/>
          <a:chOff x="0" y="0"/>
          <a:chExt cx="0" cy="0"/>
        </a:xfrm>
      </p:grpSpPr>
      <p:sp>
        <p:nvSpPr>
          <p:cNvPr id="20" name="Picture Placeholder 82"/>
          <p:cNvSpPr>
            <a:spLocks noGrp="1"/>
          </p:cNvSpPr>
          <p:nvPr>
            <p:ph type="pic" sz="quarter" idx="20" hasCustomPrompt="1"/>
          </p:nvPr>
        </p:nvSpPr>
        <p:spPr>
          <a:xfrm>
            <a:off x="508000"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1" name="Picture Placeholder 82"/>
          <p:cNvSpPr>
            <a:spLocks noGrp="1"/>
          </p:cNvSpPr>
          <p:nvPr>
            <p:ph type="pic" sz="quarter" idx="21" hasCustomPrompt="1"/>
          </p:nvPr>
        </p:nvSpPr>
        <p:spPr>
          <a:xfrm>
            <a:off x="4308909"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2" name="Picture Placeholder 82"/>
          <p:cNvSpPr>
            <a:spLocks noGrp="1"/>
          </p:cNvSpPr>
          <p:nvPr>
            <p:ph type="pic" sz="quarter" idx="22" hasCustomPrompt="1"/>
          </p:nvPr>
        </p:nvSpPr>
        <p:spPr>
          <a:xfrm>
            <a:off x="8109817" y="332896"/>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3" name="Picture Placeholder 82"/>
          <p:cNvSpPr>
            <a:spLocks noGrp="1"/>
          </p:cNvSpPr>
          <p:nvPr>
            <p:ph type="pic" sz="quarter" idx="23" hasCustomPrompt="1"/>
          </p:nvPr>
        </p:nvSpPr>
        <p:spPr>
          <a:xfrm>
            <a:off x="508000"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4" name="Picture Placeholder 82"/>
          <p:cNvSpPr>
            <a:spLocks noGrp="1"/>
          </p:cNvSpPr>
          <p:nvPr>
            <p:ph type="pic" sz="quarter" idx="24" hasCustomPrompt="1"/>
          </p:nvPr>
        </p:nvSpPr>
        <p:spPr>
          <a:xfrm>
            <a:off x="4308909"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
        <p:nvSpPr>
          <p:cNvPr id="25" name="Picture Placeholder 82"/>
          <p:cNvSpPr>
            <a:spLocks noGrp="1"/>
          </p:cNvSpPr>
          <p:nvPr>
            <p:ph type="pic" sz="quarter" idx="25" hasCustomPrompt="1"/>
          </p:nvPr>
        </p:nvSpPr>
        <p:spPr>
          <a:xfrm>
            <a:off x="8109817" y="3341591"/>
            <a:ext cx="3556000" cy="2003904"/>
          </a:xfrm>
          <a:prstGeom prst="rect">
            <a:avLst/>
          </a:prstGeom>
          <a:solidFill>
            <a:schemeClr val="bg1">
              <a:lumMod val="95000"/>
            </a:schemeClr>
          </a:solidFill>
          <a:ln w="19050">
            <a:noFill/>
          </a:ln>
          <a:effectLst/>
        </p:spPr>
        <p:txBody>
          <a:bodyPr wrap="square" lIns="0" tIns="0" rIns="0" bIns="182880" anchor="b">
            <a:noAutofit/>
          </a:bodyPr>
          <a:lstStyle>
            <a:lvl1pPr algn="ctr" rtl="0">
              <a:buNone/>
              <a:defRPr sz="13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5477397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Half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6094799"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089882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Half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097201" y="0"/>
            <a:ext cx="6094799" cy="6858000"/>
          </a:xfrm>
          <a:prstGeom prst="rect">
            <a:avLst/>
          </a:prstGeom>
          <a:solidFill>
            <a:schemeClr val="tx1">
              <a:lumMod val="10000"/>
              <a:lumOff val="90000"/>
            </a:schemeClr>
          </a:solidFill>
        </p:spPr>
        <p:txBody>
          <a:bodyPr tIns="1548000" anchor="ctr"/>
          <a:lstStyle>
            <a:lvl1pPr marL="0" indent="0" algn="ctr">
              <a:buNone/>
              <a:defRPr sz="14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4015201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Image_Lef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07999" y="1463041"/>
            <a:ext cx="5575167" cy="4590895"/>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ctr">
            <a:noAutofit/>
          </a:bodyPr>
          <a:lstStyle>
            <a:lvl1pPr marL="0" indent="0" algn="ctr">
              <a:buNone/>
              <a:defRPr sz="1467"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6996899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MS016">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071362" y="0"/>
            <a:ext cx="356776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3792454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reak_Image_Lef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815503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ouble_Col_Blu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1011555"/>
            <a:ext cx="9733280" cy="245160"/>
          </a:xfrm>
          <a:prstGeom prst="rect">
            <a:avLst/>
          </a:prstGeom>
        </p:spPr>
        <p:txBody>
          <a:bodyPr wrap="none" lIns="0" tIns="0" rIns="0" bIns="0" anchor="t">
            <a:noAutofit/>
          </a:bodyPr>
          <a:lstStyle>
            <a:lvl1pPr marL="0" indent="0">
              <a:buNone/>
              <a:defRPr lang="en-US" sz="2400" b="0" kern="1200" baseline="0" dirty="0" smtClean="0">
                <a:solidFill>
                  <a:schemeClr val="bg1">
                    <a:lumMod val="65000"/>
                  </a:schemeClr>
                </a:solidFill>
                <a:latin typeface="+mn-lt"/>
                <a:ea typeface="Roboto" panose="02000000000000000000" pitchFamily="2" charset="0"/>
                <a:cs typeface="+mn-cs"/>
              </a:defRPr>
            </a:lvl1pPr>
          </a:lstStyle>
          <a:p>
            <a:pPr marL="228594" lvl="0" indent="-228594"/>
            <a:r>
              <a:rPr lang="en-US"/>
              <a:t>CLICK TO EDIT SUBTITLE</a:t>
            </a:r>
          </a:p>
        </p:txBody>
      </p:sp>
      <p:sp>
        <p:nvSpPr>
          <p:cNvPr id="7" name="Title 2"/>
          <p:cNvSpPr>
            <a:spLocks noGrp="1"/>
          </p:cNvSpPr>
          <p:nvPr>
            <p:ph type="title"/>
          </p:nvPr>
        </p:nvSpPr>
        <p:spPr>
          <a:xfrm>
            <a:off x="508001" y="376816"/>
            <a:ext cx="9733281" cy="545945"/>
          </a:xfrm>
          <a:prstGeom prst="rect">
            <a:avLst/>
          </a:prstGeom>
        </p:spPr>
        <p:txBody>
          <a:bodyPr lIns="0" tIns="0" rIns="0" bIns="0" anchor="ctr"/>
          <a:lstStyle>
            <a:lvl1pPr algn="l">
              <a:defRPr sz="40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DBDCE4FC-207B-A940-B4FA-9AC8271DDCD6}"/>
              </a:ext>
            </a:extLst>
          </p:cNvPr>
          <p:cNvSpPr>
            <a:spLocks noGrp="1"/>
          </p:cNvSpPr>
          <p:nvPr>
            <p:ph type="body" sz="quarter" idx="10"/>
          </p:nvPr>
        </p:nvSpPr>
        <p:spPr>
          <a:xfrm>
            <a:off x="508002"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
        <p:nvSpPr>
          <p:cNvPr id="8" name="Rectangle 7">
            <a:extLst>
              <a:ext uri="{FF2B5EF4-FFF2-40B4-BE49-F238E27FC236}">
                <a16:creationId xmlns:a16="http://schemas.microsoft.com/office/drawing/2014/main" id="{C96E4BE8-BB29-C648-A1B2-EF990940F8D6}"/>
              </a:ext>
            </a:extLst>
          </p:cNvPr>
          <p:cNvSpPr/>
          <p:nvPr/>
        </p:nvSpPr>
        <p:spPr>
          <a:xfrm>
            <a:off x="10639125" y="0"/>
            <a:ext cx="15528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FE6AF958-EF41-284D-8BFA-370EB10327F1}"/>
              </a:ext>
            </a:extLst>
          </p:cNvPr>
          <p:cNvPicPr>
            <a:picLocks noChangeAspect="1"/>
          </p:cNvPicPr>
          <p:nvPr/>
        </p:nvPicPr>
        <p:blipFill rotWithShape="1">
          <a:blip r:embed="rId2">
            <a:extLst>
              <a:ext uri="{28A0092B-C50C-407E-A947-70E740481C1C}">
                <a14:useLocalDpi xmlns:a14="http://schemas.microsoft.com/office/drawing/2010/main" val="0"/>
              </a:ext>
            </a:extLst>
          </a:blip>
          <a:srcRect l="13879" r="77177" b="30413"/>
          <a:stretch/>
        </p:blipFill>
        <p:spPr>
          <a:xfrm>
            <a:off x="10647810" y="0"/>
            <a:ext cx="1544191" cy="6858000"/>
          </a:xfrm>
          <a:prstGeom prst="rect">
            <a:avLst/>
          </a:prstGeom>
        </p:spPr>
      </p:pic>
      <p:sp>
        <p:nvSpPr>
          <p:cNvPr id="10" name="Text Placeholder 3">
            <a:extLst>
              <a:ext uri="{FF2B5EF4-FFF2-40B4-BE49-F238E27FC236}">
                <a16:creationId xmlns:a16="http://schemas.microsoft.com/office/drawing/2014/main" id="{66974B63-6AF7-FE45-B12A-F9DE31F79734}"/>
              </a:ext>
            </a:extLst>
          </p:cNvPr>
          <p:cNvSpPr>
            <a:spLocks noGrp="1"/>
          </p:cNvSpPr>
          <p:nvPr>
            <p:ph type="body" sz="quarter" idx="11"/>
          </p:nvPr>
        </p:nvSpPr>
        <p:spPr>
          <a:xfrm>
            <a:off x="5608321" y="1634686"/>
            <a:ext cx="4632961" cy="4480071"/>
          </a:xfrm>
          <a:prstGeom prst="rect">
            <a:avLst/>
          </a:prstGeom>
        </p:spPr>
        <p:txBody>
          <a:bodyPr/>
          <a:lstStyle>
            <a:lvl1pPr>
              <a:defRPr lang="en-US" sz="2400" smtClean="0">
                <a:solidFill>
                  <a:srgbClr val="5A5A5A"/>
                </a:solidFill>
              </a:defRPr>
            </a:lvl1pPr>
            <a:lvl2pPr>
              <a:defRPr lang="en-US" sz="2133" smtClean="0">
                <a:solidFill>
                  <a:srgbClr val="5A5A5A"/>
                </a:solidFill>
              </a:defRPr>
            </a:lvl2pPr>
            <a:lvl3pPr>
              <a:defRPr lang="en-US" sz="2133" smtClean="0">
                <a:solidFill>
                  <a:srgbClr val="5A5A5A"/>
                </a:solidFill>
              </a:defRPr>
            </a:lvl3pPr>
            <a:lvl4pPr>
              <a:defRPr lang="en-US" sz="2133" smtClean="0">
                <a:solidFill>
                  <a:srgbClr val="5A5A5A"/>
                </a:solidFill>
              </a:defRPr>
            </a:lvl4pPr>
            <a:lvl5pPr>
              <a:defRPr lang="en-US" sz="2133">
                <a:solidFill>
                  <a:srgbClr val="5A5A5A"/>
                </a:solidFill>
              </a:defRPr>
            </a:lvl5pPr>
          </a:lstStyle>
          <a:p>
            <a:pPr lvl="0">
              <a:lnSpc>
                <a:spcPts val="3200"/>
              </a:lnSpc>
              <a:spcBef>
                <a:spcPts val="800"/>
              </a:spcBef>
              <a:spcAft>
                <a:spcPts val="800"/>
              </a:spcAft>
            </a:pPr>
            <a:r>
              <a:rPr lang="en-US"/>
              <a:t>Click to edit Master text styles</a:t>
            </a:r>
          </a:p>
          <a:p>
            <a:pPr lvl="1">
              <a:lnSpc>
                <a:spcPts val="3200"/>
              </a:lnSpc>
              <a:spcBef>
                <a:spcPts val="800"/>
              </a:spcBef>
              <a:spcAft>
                <a:spcPts val="800"/>
              </a:spcAft>
            </a:pPr>
            <a:r>
              <a:rPr lang="en-US"/>
              <a:t>Second level</a:t>
            </a:r>
          </a:p>
          <a:p>
            <a:pPr lvl="2">
              <a:lnSpc>
                <a:spcPts val="3200"/>
              </a:lnSpc>
              <a:spcBef>
                <a:spcPts val="800"/>
              </a:spcBef>
              <a:spcAft>
                <a:spcPts val="800"/>
              </a:spcAft>
            </a:pPr>
            <a:r>
              <a:rPr lang="en-US"/>
              <a:t>Third level</a:t>
            </a:r>
          </a:p>
          <a:p>
            <a:pPr lvl="3">
              <a:lnSpc>
                <a:spcPts val="3200"/>
              </a:lnSpc>
              <a:spcBef>
                <a:spcPts val="800"/>
              </a:spcBef>
              <a:spcAft>
                <a:spcPts val="800"/>
              </a:spcAft>
            </a:pPr>
            <a:r>
              <a:rPr lang="en-US"/>
              <a:t>Fourth level</a:t>
            </a:r>
          </a:p>
          <a:p>
            <a:pPr lvl="4">
              <a:lnSpc>
                <a:spcPts val="3200"/>
              </a:lnSpc>
              <a:spcBef>
                <a:spcPts val="800"/>
              </a:spcBef>
              <a:spcAft>
                <a:spcPts val="800"/>
              </a:spcAft>
            </a:pPr>
            <a:r>
              <a:rPr lang="en-US"/>
              <a:t>Fifth level</a:t>
            </a:r>
          </a:p>
        </p:txBody>
      </p:sp>
    </p:spTree>
    <p:extLst>
      <p:ext uri="{BB962C8B-B14F-4D97-AF65-F5344CB8AC3E}">
        <p14:creationId xmlns:p14="http://schemas.microsoft.com/office/powerpoint/2010/main" val="60386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reak_Image_Right">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580598" y="0"/>
            <a:ext cx="8611404" cy="6858000"/>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29862755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PMS021">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081112" cy="6858000"/>
          </a:xfrm>
          <a:prstGeom prst="rect">
            <a:avLst/>
          </a:prstGeom>
          <a:solidFill>
            <a:schemeClr val="tx1">
              <a:lumMod val="10000"/>
              <a:lumOff val="90000"/>
            </a:schemeClr>
          </a:solidFill>
        </p:spPr>
        <p:txBody>
          <a:bodyPr tIns="1548000" anchor="ct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18211725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MS023">
    <p:spTree>
      <p:nvGrpSpPr>
        <p:cNvPr id="1" name=""/>
        <p:cNvGrpSpPr/>
        <p:nvPr/>
      </p:nvGrpSpPr>
      <p:grpSpPr>
        <a:xfrm>
          <a:off x="0" y="0"/>
          <a:ext cx="0" cy="0"/>
          <a:chOff x="0" y="0"/>
          <a:chExt cx="0" cy="0"/>
        </a:xfrm>
      </p:grpSpPr>
      <p:sp>
        <p:nvSpPr>
          <p:cNvPr id="15" name="Picture Placeholder 14"/>
          <p:cNvSpPr>
            <a:spLocks noGrp="1"/>
          </p:cNvSpPr>
          <p:nvPr>
            <p:ph type="pic" sz="quarter" idx="21"/>
          </p:nvPr>
        </p:nvSpPr>
        <p:spPr>
          <a:xfrm>
            <a:off x="1026697" y="744353"/>
            <a:ext cx="10138608" cy="3914273"/>
          </a:xfrm>
          <a:custGeom>
            <a:avLst/>
            <a:gdLst>
              <a:gd name="connsiteX0" fmla="*/ 0 w 2286001"/>
              <a:gd name="connsiteY0" fmla="*/ 0 h 2571751"/>
              <a:gd name="connsiteX1" fmla="*/ 2286001 w 2286001"/>
              <a:gd name="connsiteY1" fmla="*/ 0 h 2571751"/>
              <a:gd name="connsiteX2" fmla="*/ 2286001 w 2286001"/>
              <a:gd name="connsiteY2" fmla="*/ 2571751 h 2571751"/>
              <a:gd name="connsiteX3" fmla="*/ 0 w 2286001"/>
              <a:gd name="connsiteY3" fmla="*/ 2571751 h 2571751"/>
            </a:gdLst>
            <a:ahLst/>
            <a:cxnLst>
              <a:cxn ang="0">
                <a:pos x="connsiteX0" y="connsiteY0"/>
              </a:cxn>
              <a:cxn ang="0">
                <a:pos x="connsiteX1" y="connsiteY1"/>
              </a:cxn>
              <a:cxn ang="0">
                <a:pos x="connsiteX2" y="connsiteY2"/>
              </a:cxn>
              <a:cxn ang="0">
                <a:pos x="connsiteX3" y="connsiteY3"/>
              </a:cxn>
            </a:cxnLst>
            <a:rect l="l" t="t" r="r" b="b"/>
            <a:pathLst>
              <a:path w="2286001" h="2571751">
                <a:moveTo>
                  <a:pt x="0" y="0"/>
                </a:moveTo>
                <a:lnTo>
                  <a:pt x="2286001" y="0"/>
                </a:lnTo>
                <a:lnTo>
                  <a:pt x="2286001" y="2571751"/>
                </a:lnTo>
                <a:lnTo>
                  <a:pt x="0" y="2571751"/>
                </a:lnTo>
                <a:close/>
              </a:path>
            </a:pathLst>
          </a:custGeom>
          <a:solidFill>
            <a:schemeClr val="tx1">
              <a:lumMod val="10000"/>
              <a:lumOff val="90000"/>
            </a:schemeClr>
          </a:solidFill>
        </p:spPr>
        <p:txBody>
          <a:bodyPr wrap="square" tIns="1463040" bIns="731520" anchor="ctr">
            <a:noAutofit/>
          </a:bodyPr>
          <a:lstStyle>
            <a:lvl1pPr marL="0" indent="0" algn="ctr">
              <a:buNone/>
              <a:defRPr sz="1600">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1700872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ios_Template">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94451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3749647"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1" hasCustomPrompt="1"/>
          </p:nvPr>
        </p:nvSpPr>
        <p:spPr>
          <a:xfrm>
            <a:off x="6554771"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9359899" y="1765416"/>
            <a:ext cx="1887581" cy="1887581"/>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9775809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ios_Template_2">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22" name="Picture Placeholder 21"/>
          <p:cNvSpPr>
            <a:spLocks noGrp="1"/>
          </p:cNvSpPr>
          <p:nvPr>
            <p:ph type="pic" sz="quarter" idx="19" hasCustomPrompt="1"/>
          </p:nvPr>
        </p:nvSpPr>
        <p:spPr>
          <a:xfrm>
            <a:off x="135409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3" name="Picture Placeholder 22"/>
          <p:cNvSpPr>
            <a:spLocks noGrp="1"/>
          </p:cNvSpPr>
          <p:nvPr>
            <p:ph type="pic" sz="quarter" idx="20" hasCustomPrompt="1"/>
          </p:nvPr>
        </p:nvSpPr>
        <p:spPr>
          <a:xfrm>
            <a:off x="5132007"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2" hasCustomPrompt="1"/>
          </p:nvPr>
        </p:nvSpPr>
        <p:spPr>
          <a:xfrm>
            <a:off x="8942939" y="1754305"/>
            <a:ext cx="1909803" cy="1909803"/>
          </a:xfrm>
          <a:custGeom>
            <a:avLst/>
            <a:gdLst>
              <a:gd name="connsiteX0" fmla="*/ 603067 w 1206134"/>
              <a:gd name="connsiteY0" fmla="*/ 0 h 1206134"/>
              <a:gd name="connsiteX1" fmla="*/ 1206134 w 1206134"/>
              <a:gd name="connsiteY1" fmla="*/ 603067 h 1206134"/>
              <a:gd name="connsiteX2" fmla="*/ 603067 w 1206134"/>
              <a:gd name="connsiteY2" fmla="*/ 1206134 h 1206134"/>
              <a:gd name="connsiteX3" fmla="*/ 0 w 1206134"/>
              <a:gd name="connsiteY3" fmla="*/ 603067 h 1206134"/>
              <a:gd name="connsiteX4" fmla="*/ 603067 w 1206134"/>
              <a:gd name="connsiteY4" fmla="*/ 0 h 120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134" h="1206134">
                <a:moveTo>
                  <a:pt x="603067" y="0"/>
                </a:moveTo>
                <a:cubicBezTo>
                  <a:pt x="936132" y="0"/>
                  <a:pt x="1206134" y="270002"/>
                  <a:pt x="1206134" y="603067"/>
                </a:cubicBezTo>
                <a:cubicBezTo>
                  <a:pt x="1206134" y="936132"/>
                  <a:pt x="936132" y="1206134"/>
                  <a:pt x="603067" y="1206134"/>
                </a:cubicBezTo>
                <a:cubicBezTo>
                  <a:pt x="270002" y="1206134"/>
                  <a:pt x="0" y="936132"/>
                  <a:pt x="0" y="603067"/>
                </a:cubicBezTo>
                <a:cubicBezTo>
                  <a:pt x="0" y="270002"/>
                  <a:pt x="270002" y="0"/>
                  <a:pt x="603067" y="0"/>
                </a:cubicBezTo>
                <a:close/>
              </a:path>
            </a:pathLst>
          </a:custGeom>
          <a:solidFill>
            <a:schemeClr val="tx2">
              <a:lumMod val="10000"/>
              <a:lumOff val="90000"/>
            </a:schemeClr>
          </a:solidFill>
          <a:ln w="19050">
            <a:noFill/>
          </a:ln>
          <a:effectLst/>
        </p:spPr>
        <p:txBody>
          <a:bodyPr wrap="square" lIns="0" tIns="0" rIns="0" bIns="91440" anchor="b">
            <a:noAutofit/>
          </a:bodyPr>
          <a:lstStyle>
            <a:lvl1pPr algn="ctr" rtl="0">
              <a:buNone/>
              <a:defRPr sz="933">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065744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ios_Template_3">
    <p:spTree>
      <p:nvGrpSpPr>
        <p:cNvPr id="1" name=""/>
        <p:cNvGrpSpPr/>
        <p:nvPr/>
      </p:nvGrpSpPr>
      <p:grpSpPr>
        <a:xfrm>
          <a:off x="0" y="0"/>
          <a:ext cx="0" cy="0"/>
          <a:chOff x="0" y="0"/>
          <a:chExt cx="0" cy="0"/>
        </a:xfrm>
      </p:grpSpPr>
      <p:sp>
        <p:nvSpPr>
          <p:cNvPr id="23" name="Picture Placeholder 22"/>
          <p:cNvSpPr>
            <a:spLocks noGrp="1"/>
          </p:cNvSpPr>
          <p:nvPr>
            <p:ph type="pic" sz="quarter" idx="19" hasCustomPrompt="1"/>
          </p:nvPr>
        </p:nvSpPr>
        <p:spPr>
          <a:xfrm>
            <a:off x="507999"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4" name="Picture Placeholder 23"/>
          <p:cNvSpPr>
            <a:spLocks noGrp="1"/>
          </p:cNvSpPr>
          <p:nvPr>
            <p:ph type="pic" sz="quarter" idx="20" hasCustomPrompt="1"/>
          </p:nvPr>
        </p:nvSpPr>
        <p:spPr>
          <a:xfrm>
            <a:off x="2798677"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5" name="Picture Placeholder 24"/>
          <p:cNvSpPr>
            <a:spLocks noGrp="1"/>
          </p:cNvSpPr>
          <p:nvPr>
            <p:ph type="pic" sz="quarter" idx="21" hasCustomPrompt="1"/>
          </p:nvPr>
        </p:nvSpPr>
        <p:spPr>
          <a:xfrm>
            <a:off x="5089356"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6" name="Picture Placeholder 25"/>
          <p:cNvSpPr>
            <a:spLocks noGrp="1"/>
          </p:cNvSpPr>
          <p:nvPr>
            <p:ph type="pic" sz="quarter" idx="22" hasCustomPrompt="1"/>
          </p:nvPr>
        </p:nvSpPr>
        <p:spPr>
          <a:xfrm>
            <a:off x="738003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27" name="Picture Placeholder 26"/>
          <p:cNvSpPr>
            <a:spLocks noGrp="1"/>
          </p:cNvSpPr>
          <p:nvPr>
            <p:ph type="pic" sz="quarter" idx="23" hasCustomPrompt="1"/>
          </p:nvPr>
        </p:nvSpPr>
        <p:spPr>
          <a:xfrm>
            <a:off x="9670715" y="1463705"/>
            <a:ext cx="2032000" cy="2496553"/>
          </a:xfrm>
          <a:prstGeom prst="rect">
            <a:avLst/>
          </a:prstGeom>
          <a:solidFill>
            <a:schemeClr val="tx2">
              <a:lumMod val="10000"/>
              <a:lumOff val="90000"/>
            </a:schemeClr>
          </a:solidFill>
          <a:ln w="19050">
            <a:noFill/>
          </a:ln>
          <a:effectLst/>
        </p:spPr>
        <p:txBody>
          <a:bodyPr wrap="square" lIns="0" tIns="0" rIns="0" bIns="274320" anchor="b">
            <a:noAutofit/>
          </a:bodyPr>
          <a:lstStyle>
            <a:lvl1pPr algn="ctr" rtl="0">
              <a:buNone/>
              <a:defRPr sz="1200">
                <a:solidFill>
                  <a:schemeClr val="tx1">
                    <a:lumMod val="75000"/>
                    <a:lumOff val="25000"/>
                  </a:schemeClr>
                </a:solidFill>
              </a:defRPr>
            </a:lvl1pPr>
          </a:lstStyle>
          <a:p>
            <a:r>
              <a:rPr lang="en-US"/>
              <a:t>Image Holder</a:t>
            </a:r>
          </a:p>
        </p:txBody>
      </p:sp>
      <p:sp>
        <p:nvSpPr>
          <p:cNvPr id="10"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 SUBTITLE</a:t>
            </a:r>
          </a:p>
        </p:txBody>
      </p:sp>
      <p:sp>
        <p:nvSpPr>
          <p:cNvPr id="11"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42482840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mline_FirstSlide">
    <p:spTree>
      <p:nvGrpSpPr>
        <p:cNvPr id="1" name=""/>
        <p:cNvGrpSpPr/>
        <p:nvPr/>
      </p:nvGrpSpPr>
      <p:grpSpPr>
        <a:xfrm>
          <a:off x="0" y="0"/>
          <a:ext cx="0" cy="0"/>
          <a:chOff x="0" y="0"/>
          <a:chExt cx="0" cy="0"/>
        </a:xfrm>
      </p:grpSpPr>
      <p:sp>
        <p:nvSpPr>
          <p:cNvPr id="6" name="Text Placeholder 3"/>
          <p:cNvSpPr>
            <a:spLocks noGrp="1"/>
          </p:cNvSpPr>
          <p:nvPr>
            <p:ph type="body" sz="half" idx="2" hasCustomPrompt="1"/>
          </p:nvPr>
        </p:nvSpPr>
        <p:spPr>
          <a:xfrm>
            <a:off x="508001" y="974041"/>
            <a:ext cx="11157817" cy="231007"/>
          </a:xfrm>
          <a:prstGeom prst="rect">
            <a:avLst/>
          </a:prstGeom>
        </p:spPr>
        <p:txBody>
          <a:bodyPr wrap="none" lIns="0" tIns="0" rIns="0" bIns="0" anchor="t">
            <a:noAutofit/>
          </a:bodyPr>
          <a:lstStyle>
            <a:lvl1pPr marL="0" indent="0" algn="ctr">
              <a:buNone/>
              <a:defRPr lang="en-US" sz="2400" b="0" baseline="0" dirty="0" smtClean="0">
                <a:solidFill>
                  <a:schemeClr val="bg1">
                    <a:lumMod val="65000"/>
                  </a:schemeClr>
                </a:solidFill>
                <a:ea typeface="Roboto" panose="02000000000000000000" pitchFamily="2" charset="0"/>
              </a:defRPr>
            </a:lvl1pPr>
          </a:lstStyle>
          <a:p>
            <a:pPr marL="228594" lvl="0" indent="-228594" algn="ctr"/>
            <a:r>
              <a:rPr lang="en-US"/>
              <a:t>CLICK TO EDITE SUBTITLE</a:t>
            </a:r>
          </a:p>
        </p:txBody>
      </p:sp>
      <p:sp>
        <p:nvSpPr>
          <p:cNvPr id="7" name="Title 2"/>
          <p:cNvSpPr>
            <a:spLocks noGrp="1"/>
          </p:cNvSpPr>
          <p:nvPr>
            <p:ph type="title"/>
          </p:nvPr>
        </p:nvSpPr>
        <p:spPr>
          <a:xfrm>
            <a:off x="508001" y="376816"/>
            <a:ext cx="11157817" cy="545945"/>
          </a:xfrm>
          <a:prstGeom prst="rect">
            <a:avLst/>
          </a:prstGeom>
        </p:spPr>
        <p:txBody>
          <a:bodyPr lIns="0" tIns="0" rIns="0" bIns="0" anchor="ctr"/>
          <a:lstStyle>
            <a:lvl1pPr algn="ctr">
              <a:defRPr sz="4000">
                <a:solidFill>
                  <a:schemeClr val="bg1">
                    <a:lumMod val="50000"/>
                  </a:schemeClr>
                </a:solidFill>
              </a:defRPr>
            </a:lvl1pPr>
          </a:lstStyle>
          <a:p>
            <a:r>
              <a:rPr lang="en-US"/>
              <a:t>Click to edit Master title style</a:t>
            </a:r>
          </a:p>
        </p:txBody>
      </p:sp>
      <p:sp>
        <p:nvSpPr>
          <p:cNvPr id="8" name="Picture Placeholder 7"/>
          <p:cNvSpPr>
            <a:spLocks noGrp="1"/>
          </p:cNvSpPr>
          <p:nvPr>
            <p:ph type="pic" sz="quarter" idx="11"/>
          </p:nvPr>
        </p:nvSpPr>
        <p:spPr>
          <a:xfrm>
            <a:off x="601134" y="346656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669108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meline_MidSlide">
    <p:spTree>
      <p:nvGrpSpPr>
        <p:cNvPr id="1" name=""/>
        <p:cNvGrpSpPr/>
        <p:nvPr/>
      </p:nvGrpSpPr>
      <p:grpSpPr>
        <a:xfrm>
          <a:off x="0" y="0"/>
          <a:ext cx="0" cy="0"/>
          <a:chOff x="0" y="0"/>
          <a:chExt cx="0" cy="0"/>
        </a:xfrm>
      </p:grpSpPr>
      <p:sp>
        <p:nvSpPr>
          <p:cNvPr id="14" name="Picture Placeholder 13"/>
          <p:cNvSpPr>
            <a:spLocks noGrp="1"/>
          </p:cNvSpPr>
          <p:nvPr>
            <p:ph type="pic" sz="quarter" idx="11"/>
          </p:nvPr>
        </p:nvSpPr>
        <p:spPr>
          <a:xfrm>
            <a:off x="601134" y="225168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5" name="Picture Placeholder 14"/>
          <p:cNvSpPr>
            <a:spLocks noGrp="1"/>
          </p:cNvSpPr>
          <p:nvPr>
            <p:ph type="pic" sz="quarter" idx="12"/>
          </p:nvPr>
        </p:nvSpPr>
        <p:spPr>
          <a:xfrm>
            <a:off x="9566482" y="362632"/>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
        <p:nvSpPr>
          <p:cNvPr id="16" name="Picture Placeholder 15"/>
          <p:cNvSpPr>
            <a:spLocks noGrp="1"/>
          </p:cNvSpPr>
          <p:nvPr>
            <p:ph type="pic" sz="quarter" idx="13"/>
          </p:nvPr>
        </p:nvSpPr>
        <p:spPr>
          <a:xfrm>
            <a:off x="9566482" y="4059661"/>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30446688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meline_Last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01134" y="1692089"/>
            <a:ext cx="2019300" cy="2083331"/>
          </a:xfrm>
          <a:custGeom>
            <a:avLst/>
            <a:gdLst>
              <a:gd name="connsiteX0" fmla="*/ 59776 w 1514475"/>
              <a:gd name="connsiteY0" fmla="*/ 0 h 1562498"/>
              <a:gd name="connsiteX1" fmla="*/ 1454699 w 1514475"/>
              <a:gd name="connsiteY1" fmla="*/ 0 h 1562498"/>
              <a:gd name="connsiteX2" fmla="*/ 1514475 w 1514475"/>
              <a:gd name="connsiteY2" fmla="*/ 59776 h 1562498"/>
              <a:gd name="connsiteX3" fmla="*/ 1514475 w 1514475"/>
              <a:gd name="connsiteY3" fmla="*/ 1502722 h 1562498"/>
              <a:gd name="connsiteX4" fmla="*/ 1454699 w 1514475"/>
              <a:gd name="connsiteY4" fmla="*/ 1562498 h 1562498"/>
              <a:gd name="connsiteX5" fmla="*/ 59776 w 1514475"/>
              <a:gd name="connsiteY5" fmla="*/ 1562498 h 1562498"/>
              <a:gd name="connsiteX6" fmla="*/ 0 w 1514475"/>
              <a:gd name="connsiteY6" fmla="*/ 1502722 h 1562498"/>
              <a:gd name="connsiteX7" fmla="*/ 0 w 1514475"/>
              <a:gd name="connsiteY7" fmla="*/ 59776 h 1562498"/>
              <a:gd name="connsiteX8" fmla="*/ 59776 w 1514475"/>
              <a:gd name="connsiteY8" fmla="*/ 0 h 156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475" h="1562498">
                <a:moveTo>
                  <a:pt x="59776" y="0"/>
                </a:moveTo>
                <a:lnTo>
                  <a:pt x="1454699" y="0"/>
                </a:lnTo>
                <a:cubicBezTo>
                  <a:pt x="1487712" y="0"/>
                  <a:pt x="1514475" y="26763"/>
                  <a:pt x="1514475" y="59776"/>
                </a:cubicBezTo>
                <a:lnTo>
                  <a:pt x="1514475" y="1502722"/>
                </a:lnTo>
                <a:cubicBezTo>
                  <a:pt x="1514475" y="1535735"/>
                  <a:pt x="1487712" y="1562498"/>
                  <a:pt x="1454699" y="1562498"/>
                </a:cubicBezTo>
                <a:lnTo>
                  <a:pt x="59776" y="1562498"/>
                </a:lnTo>
                <a:cubicBezTo>
                  <a:pt x="26763" y="1562498"/>
                  <a:pt x="0" y="1535735"/>
                  <a:pt x="0" y="1502722"/>
                </a:cubicBezTo>
                <a:lnTo>
                  <a:pt x="0" y="59776"/>
                </a:lnTo>
                <a:cubicBezTo>
                  <a:pt x="0" y="26763"/>
                  <a:pt x="26763" y="0"/>
                  <a:pt x="59776" y="0"/>
                </a:cubicBezTo>
                <a:close/>
              </a:path>
            </a:pathLst>
          </a:custGeom>
          <a:solidFill>
            <a:schemeClr val="tx1">
              <a:lumMod val="10000"/>
              <a:lumOff val="90000"/>
            </a:schemeClr>
          </a:solidFill>
        </p:spPr>
        <p:txBody>
          <a:bodyPr wrap="square" tIns="1371600" bIns="731520" anchor="ctr">
            <a:noAutofit/>
          </a:bodyPr>
          <a:lstStyle>
            <a:lvl1pPr marL="0" indent="0" algn="ctr">
              <a:buNone/>
              <a:defRPr sz="1467">
                <a:solidFill>
                  <a:schemeClr val="tx1">
                    <a:lumMod val="75000"/>
                    <a:lumOff val="25000"/>
                  </a:schemeClr>
                </a:solidFill>
              </a:defRPr>
            </a:lvl1pPr>
          </a:lstStyle>
          <a:p>
            <a:r>
              <a:rPr lang="en-US"/>
              <a:t>Click icon to add picture</a:t>
            </a:r>
          </a:p>
        </p:txBody>
      </p:sp>
    </p:spTree>
    <p:extLst>
      <p:ext uri="{BB962C8B-B14F-4D97-AF65-F5344CB8AC3E}">
        <p14:creationId xmlns:p14="http://schemas.microsoft.com/office/powerpoint/2010/main" val="4308757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estamonials">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1422400" y="1498061"/>
            <a:ext cx="2946939" cy="2946939"/>
          </a:xfrm>
          <a:custGeom>
            <a:avLst/>
            <a:gdLst>
              <a:gd name="connsiteX0" fmla="*/ 1409700 w 2819400"/>
              <a:gd name="connsiteY0" fmla="*/ 0 h 2819400"/>
              <a:gd name="connsiteX1" fmla="*/ 2819400 w 2819400"/>
              <a:gd name="connsiteY1" fmla="*/ 1409700 h 2819400"/>
              <a:gd name="connsiteX2" fmla="*/ 1409700 w 2819400"/>
              <a:gd name="connsiteY2" fmla="*/ 2819400 h 2819400"/>
              <a:gd name="connsiteX3" fmla="*/ 0 w 2819400"/>
              <a:gd name="connsiteY3" fmla="*/ 1409700 h 2819400"/>
              <a:gd name="connsiteX4" fmla="*/ 1409700 w 2819400"/>
              <a:gd name="connsiteY4" fmla="*/ 0 h 2819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00" h="2819400">
                <a:moveTo>
                  <a:pt x="1409700" y="0"/>
                </a:moveTo>
                <a:cubicBezTo>
                  <a:pt x="2188256" y="0"/>
                  <a:pt x="2819400" y="631144"/>
                  <a:pt x="2819400" y="1409700"/>
                </a:cubicBezTo>
                <a:cubicBezTo>
                  <a:pt x="2819400" y="2188256"/>
                  <a:pt x="2188256" y="2819400"/>
                  <a:pt x="1409700" y="2819400"/>
                </a:cubicBezTo>
                <a:cubicBezTo>
                  <a:pt x="631144" y="2819400"/>
                  <a:pt x="0" y="2188256"/>
                  <a:pt x="0" y="1409700"/>
                </a:cubicBezTo>
                <a:cubicBezTo>
                  <a:pt x="0" y="631144"/>
                  <a:pt x="631144" y="0"/>
                  <a:pt x="1409700" y="0"/>
                </a:cubicBezTo>
                <a:close/>
              </a:path>
            </a:pathLst>
          </a:custGeom>
          <a:solidFill>
            <a:schemeClr val="bg1">
              <a:lumMod val="95000"/>
            </a:schemeClr>
          </a:solidFill>
          <a:ln w="38100">
            <a:solidFill>
              <a:schemeClr val="bg1">
                <a:lumMod val="95000"/>
              </a:schemeClr>
            </a:solid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3095392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50" Type="http://schemas.openxmlformats.org/officeDocument/2006/relationships/slideLayout" Target="../slideLayouts/slideLayout91.xml"/><Relationship Id="rId55" Type="http://schemas.openxmlformats.org/officeDocument/2006/relationships/slideLayout" Target="../slideLayouts/slideLayout96.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3" Type="http://schemas.openxmlformats.org/officeDocument/2006/relationships/slideLayout" Target="../slideLayouts/slideLayout94.xml"/><Relationship Id="rId58" Type="http://schemas.openxmlformats.org/officeDocument/2006/relationships/slideLayout" Target="../slideLayouts/slideLayout99.xml"/><Relationship Id="rId5" Type="http://schemas.openxmlformats.org/officeDocument/2006/relationships/slideLayout" Target="../slideLayouts/slideLayout46.xml"/><Relationship Id="rId61" Type="http://schemas.openxmlformats.org/officeDocument/2006/relationships/image" Target="../media/image6.png"/><Relationship Id="rId19" Type="http://schemas.openxmlformats.org/officeDocument/2006/relationships/slideLayout" Target="../slideLayouts/slideLayout6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slideLayout" Target="../slideLayouts/slideLayout89.xml"/><Relationship Id="rId56" Type="http://schemas.openxmlformats.org/officeDocument/2006/relationships/slideLayout" Target="../slideLayouts/slideLayout97.xml"/><Relationship Id="rId8" Type="http://schemas.openxmlformats.org/officeDocument/2006/relationships/slideLayout" Target="../slideLayouts/slideLayout49.xml"/><Relationship Id="rId51" Type="http://schemas.openxmlformats.org/officeDocument/2006/relationships/slideLayout" Target="../slideLayouts/slideLayout92.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59" Type="http://schemas.openxmlformats.org/officeDocument/2006/relationships/slideLayout" Target="../slideLayouts/slideLayout100.xml"/><Relationship Id="rId20" Type="http://schemas.openxmlformats.org/officeDocument/2006/relationships/slideLayout" Target="../slideLayouts/slideLayout61.xml"/><Relationship Id="rId41" Type="http://schemas.openxmlformats.org/officeDocument/2006/relationships/slideLayout" Target="../slideLayouts/slideLayout82.xml"/><Relationship Id="rId54" Type="http://schemas.openxmlformats.org/officeDocument/2006/relationships/slideLayout" Target="../slideLayouts/slideLayout95.xml"/><Relationship Id="rId62" Type="http://schemas.openxmlformats.org/officeDocument/2006/relationships/image" Target="../media/image7.emf"/><Relationship Id="rId1" Type="http://schemas.openxmlformats.org/officeDocument/2006/relationships/slideLayout" Target="../slideLayouts/slideLayout42.xml"/><Relationship Id="rId6" Type="http://schemas.openxmlformats.org/officeDocument/2006/relationships/slideLayout" Target="../slideLayouts/slideLayout47.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slideLayout" Target="../slideLayouts/slideLayout90.xml"/><Relationship Id="rId57" Type="http://schemas.openxmlformats.org/officeDocument/2006/relationships/slideLayout" Target="../slideLayouts/slideLayout98.xml"/><Relationship Id="rId10" Type="http://schemas.openxmlformats.org/officeDocument/2006/relationships/slideLayout" Target="../slideLayouts/slideLayout51.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52" Type="http://schemas.openxmlformats.org/officeDocument/2006/relationships/slideLayout" Target="../slideLayouts/slideLayout93.xml"/><Relationship Id="rId60" Type="http://schemas.openxmlformats.org/officeDocument/2006/relationships/theme" Target="../theme/theme2.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9" Type="http://schemas.openxmlformats.org/officeDocument/2006/relationships/slideLayout" Target="../slideLayouts/slideLayout139.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42" Type="http://schemas.openxmlformats.org/officeDocument/2006/relationships/slideLayout" Target="../slideLayouts/slideLayout142.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41" Type="http://schemas.openxmlformats.org/officeDocument/2006/relationships/slideLayout" Target="../slideLayouts/slideLayout141.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slideLayout" Target="../slideLayouts/slideLayout137.xml"/><Relationship Id="rId40" Type="http://schemas.openxmlformats.org/officeDocument/2006/relationships/slideLayout" Target="../slideLayouts/slideLayout140.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slideLayout" Target="../slideLayouts/slideLayout136.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4" Type="http://schemas.openxmlformats.org/officeDocument/2006/relationships/image" Target="../media/image1.jpe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 Id="rId43" Type="http://schemas.openxmlformats.org/officeDocument/2006/relationships/theme" Target="../theme/theme3.xml"/><Relationship Id="rId8" Type="http://schemas.openxmlformats.org/officeDocument/2006/relationships/slideLayout" Target="../slideLayouts/slideLayout108.xml"/><Relationship Id="rId3" Type="http://schemas.openxmlformats.org/officeDocument/2006/relationships/slideLayout" Target="../slideLayouts/slideLayout103.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38" Type="http://schemas.openxmlformats.org/officeDocument/2006/relationships/slideLayout" Target="../slideLayouts/slideLayout1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11.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7.emf"/></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9" Type="http://schemas.openxmlformats.org/officeDocument/2006/relationships/slideLayout" Target="../slideLayouts/slideLayout192.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42" Type="http://schemas.openxmlformats.org/officeDocument/2006/relationships/slideLayout" Target="../slideLayouts/slideLayout195.xml"/><Relationship Id="rId47" Type="http://schemas.openxmlformats.org/officeDocument/2006/relationships/slideLayout" Target="../slideLayouts/slideLayout200.xml"/><Relationship Id="rId50" Type="http://schemas.openxmlformats.org/officeDocument/2006/relationships/theme" Target="../theme/theme5.xml"/><Relationship Id="rId7" Type="http://schemas.openxmlformats.org/officeDocument/2006/relationships/slideLayout" Target="../slideLayouts/slideLayout16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9" Type="http://schemas.openxmlformats.org/officeDocument/2006/relationships/slideLayout" Target="../slideLayouts/slideLayout182.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45" Type="http://schemas.openxmlformats.org/officeDocument/2006/relationships/slideLayout" Target="../slideLayouts/slideLayout198.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49" Type="http://schemas.openxmlformats.org/officeDocument/2006/relationships/slideLayout" Target="../slideLayouts/slideLayout202.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4" Type="http://schemas.openxmlformats.org/officeDocument/2006/relationships/slideLayout" Target="../slideLayouts/slideLayout197.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43" Type="http://schemas.openxmlformats.org/officeDocument/2006/relationships/slideLayout" Target="../slideLayouts/slideLayout196.xml"/><Relationship Id="rId48" Type="http://schemas.openxmlformats.org/officeDocument/2006/relationships/slideLayout" Target="../slideLayouts/slideLayout201.xml"/><Relationship Id="rId8" Type="http://schemas.openxmlformats.org/officeDocument/2006/relationships/slideLayout" Target="../slideLayouts/slideLayout161.xml"/><Relationship Id="rId51" Type="http://schemas.openxmlformats.org/officeDocument/2006/relationships/image" Target="../media/image14.jpeg"/><Relationship Id="rId3" Type="http://schemas.openxmlformats.org/officeDocument/2006/relationships/slideLayout" Target="../slideLayouts/slideLayout156.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46" Type="http://schemas.openxmlformats.org/officeDocument/2006/relationships/slideLayout" Target="../slideLayouts/slideLayout199.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1" Type="http://schemas.openxmlformats.org/officeDocument/2006/relationships/slideLayout" Target="../slideLayouts/slideLayout154.xml"/><Relationship Id="rId6"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2020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1785179969"/>
      </p:ext>
    </p:extLst>
  </p:cSld>
  <p:clrMap bg1="lt1" tx1="dk1" bg2="lt2" tx2="dk2" accent1="accent1" accent2="accent2" accent3="accent3" accent4="accent4" accent5="accent5" accent6="accent6" hlink="hlink" folHlink="folHlink"/>
  <p:sldLayoutIdLst>
    <p:sldLayoutId id="2147483926" r:id="rId1"/>
    <p:sldLayoutId id="2147483662" r:id="rId2"/>
    <p:sldLayoutId id="2147483663" r:id="rId3"/>
    <p:sldLayoutId id="2147483664" r:id="rId4"/>
    <p:sldLayoutId id="2147483665" r:id="rId5"/>
    <p:sldLayoutId id="2147483666" r:id="rId6"/>
    <p:sldLayoutId id="2147483944" r:id="rId7"/>
    <p:sldLayoutId id="2147483668" r:id="rId8"/>
    <p:sldLayoutId id="2147483669" r:id="rId9"/>
    <p:sldLayoutId id="2147483938" r:id="rId10"/>
    <p:sldLayoutId id="2147483671" r:id="rId11"/>
    <p:sldLayoutId id="2147483929" r:id="rId12"/>
    <p:sldLayoutId id="2147483932" r:id="rId13"/>
    <p:sldLayoutId id="2147483933" r:id="rId14"/>
    <p:sldLayoutId id="2147483935" r:id="rId15"/>
    <p:sldLayoutId id="2147483936" r:id="rId16"/>
    <p:sldLayoutId id="2147483937" r:id="rId17"/>
    <p:sldLayoutId id="2147483940" r:id="rId18"/>
    <p:sldLayoutId id="2147483939" r:id="rId19"/>
    <p:sldLayoutId id="2147483680" r:id="rId20"/>
    <p:sldLayoutId id="2147483941" r:id="rId21"/>
    <p:sldLayoutId id="2147483943" r:id="rId22"/>
    <p:sldLayoutId id="2147483946" r:id="rId23"/>
    <p:sldLayoutId id="2147483945" r:id="rId24"/>
    <p:sldLayoutId id="2147483685" r:id="rId25"/>
    <p:sldLayoutId id="2147483686" r:id="rId26"/>
    <p:sldLayoutId id="2147483947" r:id="rId27"/>
    <p:sldLayoutId id="2147483948" r:id="rId28"/>
    <p:sldLayoutId id="2147483942" r:id="rId29"/>
    <p:sldLayoutId id="2147483934" r:id="rId30"/>
    <p:sldLayoutId id="2147483928" r:id="rId31"/>
    <p:sldLayoutId id="2147483931" r:id="rId32"/>
    <p:sldLayoutId id="2147483927" r:id="rId33"/>
    <p:sldLayoutId id="2147483930" r:id="rId34"/>
    <p:sldLayoutId id="2147483695" r:id="rId35"/>
    <p:sldLayoutId id="2147483696" r:id="rId36"/>
    <p:sldLayoutId id="2147483697" r:id="rId37"/>
    <p:sldLayoutId id="2147483698" r:id="rId38"/>
    <p:sldLayoutId id="2147483699" r:id="rId39"/>
    <p:sldLayoutId id="2147483700" r:id="rId40"/>
    <p:sldLayoutId id="2147483924"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er_Blue_Screens-01.png"/>
          <p:cNvPicPr>
            <a:picLocks noChangeAspect="1"/>
          </p:cNvPicPr>
          <p:nvPr userDrawn="1"/>
        </p:nvPicPr>
        <p:blipFill rotWithShape="1">
          <a:blip r:embed="rId61">
            <a:extLst>
              <a:ext uri="{28A0092B-C50C-407E-A947-70E740481C1C}">
                <a14:useLocalDpi xmlns:a14="http://schemas.microsoft.com/office/drawing/2010/main" val="0"/>
              </a:ext>
            </a:extLst>
          </a:blip>
          <a:srcRect b="12907"/>
          <a:stretch/>
        </p:blipFill>
        <p:spPr>
          <a:xfrm>
            <a:off x="0" y="0"/>
            <a:ext cx="12192000" cy="5972848"/>
          </a:xfrm>
          <a:prstGeom prst="rect">
            <a:avLst/>
          </a:prstGeom>
        </p:spPr>
      </p:pic>
      <p:sp>
        <p:nvSpPr>
          <p:cNvPr id="2" name="Title Placeholder 1"/>
          <p:cNvSpPr>
            <a:spLocks noGrp="1"/>
          </p:cNvSpPr>
          <p:nvPr>
            <p:ph type="title"/>
          </p:nvPr>
        </p:nvSpPr>
        <p:spPr>
          <a:xfrm>
            <a:off x="609600" y="360845"/>
            <a:ext cx="10972800" cy="864513"/>
          </a:xfrm>
          <a:prstGeom prst="rect">
            <a:avLst/>
          </a:prstGeom>
        </p:spPr>
        <p:txBody>
          <a:bodyPr vert="horz" lIns="91440" tIns="45720" rIns="91440" bIns="45720" rtlCol="0" anchor="b">
            <a:normAutofit/>
          </a:bodyPr>
          <a:lstStyle/>
          <a:p>
            <a:r>
              <a:rPr lang="en-CA"/>
              <a:t>CLICK TO EDIT MASTER TITLE STYLE</a:t>
            </a:r>
            <a:endParaRPr lang="en-US"/>
          </a:p>
        </p:txBody>
      </p:sp>
      <p:sp>
        <p:nvSpPr>
          <p:cNvPr id="3" name="Text Placeholder 2"/>
          <p:cNvSpPr>
            <a:spLocks noGrp="1"/>
          </p:cNvSpPr>
          <p:nvPr>
            <p:ph type="body" idx="1"/>
          </p:nvPr>
        </p:nvSpPr>
        <p:spPr>
          <a:xfrm>
            <a:off x="609600" y="1483207"/>
            <a:ext cx="10972800" cy="436033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pic>
        <p:nvPicPr>
          <p:cNvPr id="9" name="Picture 8" descr="GEDC_Logo_ShortForm.eps"/>
          <p:cNvPicPr>
            <a:picLocks noChangeAspect="1"/>
          </p:cNvPicPr>
          <p:nvPr userDrawn="1"/>
        </p:nvPicPr>
        <p:blipFill>
          <a:blip r:embed="rId62">
            <a:extLst>
              <a:ext uri="{28A0092B-C50C-407E-A947-70E740481C1C}">
                <a14:useLocalDpi xmlns:a14="http://schemas.microsoft.com/office/drawing/2010/main" val="0"/>
              </a:ext>
            </a:extLst>
          </a:blip>
          <a:stretch>
            <a:fillRect/>
          </a:stretch>
        </p:blipFill>
        <p:spPr>
          <a:xfrm>
            <a:off x="609599" y="6210934"/>
            <a:ext cx="1988899" cy="506121"/>
          </a:xfrm>
          <a:prstGeom prst="rect">
            <a:avLst/>
          </a:prstGeom>
        </p:spPr>
      </p:pic>
      <p:sp>
        <p:nvSpPr>
          <p:cNvPr id="10" name="Footer Placeholder 4"/>
          <p:cNvSpPr>
            <a:spLocks noGrp="1"/>
          </p:cNvSpPr>
          <p:nvPr>
            <p:ph type="ftr" sz="quarter" idx="3"/>
          </p:nvPr>
        </p:nvSpPr>
        <p:spPr>
          <a:xfrm>
            <a:off x="2801697" y="6351930"/>
            <a:ext cx="7690811" cy="365125"/>
          </a:xfrm>
          <a:prstGeom prst="rect">
            <a:avLst/>
          </a:prstGeom>
        </p:spPr>
        <p:txBody>
          <a:bodyPr vert="horz" lIns="91440" tIns="45720" rIns="91440" bIns="45720" rtlCol="0" anchor="b"/>
          <a:lstStyle>
            <a:lvl1pPr algn="l">
              <a:defRPr sz="1333">
                <a:solidFill>
                  <a:schemeClr val="tx1">
                    <a:tint val="75000"/>
                  </a:schemeClr>
                </a:solidFill>
              </a:defRPr>
            </a:lvl1pPr>
          </a:lstStyle>
          <a:p>
            <a:r>
              <a:rPr lang="en-US"/>
              <a:t>© 2019 The Geriatric Emergency Department Collaborative</a:t>
            </a:r>
          </a:p>
        </p:txBody>
      </p:sp>
      <p:sp>
        <p:nvSpPr>
          <p:cNvPr id="11" name="Slide Number Placeholder 5"/>
          <p:cNvSpPr>
            <a:spLocks noGrp="1"/>
          </p:cNvSpPr>
          <p:nvPr>
            <p:ph type="sldNum" sz="quarter" idx="4"/>
          </p:nvPr>
        </p:nvSpPr>
        <p:spPr>
          <a:xfrm>
            <a:off x="10689552" y="6367712"/>
            <a:ext cx="1016000" cy="365125"/>
          </a:xfrm>
          <a:prstGeom prst="rect">
            <a:avLst/>
          </a:prstGeom>
        </p:spPr>
        <p:txBody>
          <a:bodyPr vert="horz" lIns="91440" tIns="45720" rIns="91440" bIns="45720" rtlCol="0" anchor="b"/>
          <a:lstStyle>
            <a:lvl1pPr algn="r">
              <a:defRPr sz="1333">
                <a:solidFill>
                  <a:schemeClr val="tx1">
                    <a:tint val="75000"/>
                  </a:schemeClr>
                </a:solidFill>
              </a:defRPr>
            </a:lvl1pPr>
          </a:lstStyle>
          <a:p>
            <a:fld id="{2E645A1F-80D2-B743-8C4D-03655ECD01DB}" type="slidenum">
              <a:rPr lang="en-US" smtClean="0"/>
              <a:pPr/>
              <a:t>‹#›</a:t>
            </a:fld>
            <a:endParaRPr lang="en-US"/>
          </a:p>
        </p:txBody>
      </p:sp>
    </p:spTree>
    <p:extLst>
      <p:ext uri="{BB962C8B-B14F-4D97-AF65-F5344CB8AC3E}">
        <p14:creationId xmlns:p14="http://schemas.microsoft.com/office/powerpoint/2010/main" val="146540784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 id="2147483761" r:id="rId59"/>
  </p:sldLayoutIdLst>
  <p:hf hdr="0"/>
  <p:txStyles>
    <p:titleStyle>
      <a:lvl1pPr algn="l" defTabSz="609585" rtl="0" eaLnBrk="1" latinLnBrk="0" hangingPunct="1">
        <a:spcBef>
          <a:spcPct val="0"/>
        </a:spcBef>
        <a:buNone/>
        <a:defRPr sz="2667" b="1" kern="1800" spc="133" baseline="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2667" kern="1200" baseline="0">
          <a:solidFill>
            <a:schemeClr val="bg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bg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bg1"/>
          </a:solidFill>
          <a:latin typeface="+mn-lt"/>
          <a:ea typeface="+mn-ea"/>
          <a:cs typeface="+mn-cs"/>
        </a:defRPr>
      </a:lvl3pPr>
      <a:lvl4pPr marL="2133547" indent="-304792" algn="l" defTabSz="609585" rtl="0" eaLnBrk="1" latinLnBrk="0" hangingPunct="1">
        <a:spcBef>
          <a:spcPct val="20000"/>
        </a:spcBef>
        <a:buFont typeface="Wingdings" charset="2"/>
        <a:buChar char="§"/>
        <a:defRPr sz="2133" kern="1200">
          <a:solidFill>
            <a:schemeClr val="bg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userDrawn="1"/>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2020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347566612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er_Blue_Screens-01.png"/>
          <p:cNvPicPr>
            <a:picLocks noChangeAspect="1"/>
          </p:cNvPicPr>
          <p:nvPr userDrawn="1"/>
        </p:nvPicPr>
        <p:blipFill rotWithShape="1">
          <a:blip r:embed="rId13" cstate="email">
            <a:extLst>
              <a:ext uri="{28A0092B-C50C-407E-A947-70E740481C1C}">
                <a14:useLocalDpi xmlns:a14="http://schemas.microsoft.com/office/drawing/2010/main"/>
              </a:ext>
            </a:extLst>
          </a:blip>
          <a:srcRect b="12907"/>
          <a:stretch/>
        </p:blipFill>
        <p:spPr>
          <a:xfrm>
            <a:off x="0" y="0"/>
            <a:ext cx="12192000" cy="5972848"/>
          </a:xfrm>
          <a:prstGeom prst="rect">
            <a:avLst/>
          </a:prstGeom>
        </p:spPr>
      </p:pic>
      <p:sp>
        <p:nvSpPr>
          <p:cNvPr id="2" name="Title Placeholder 1"/>
          <p:cNvSpPr>
            <a:spLocks noGrp="1"/>
          </p:cNvSpPr>
          <p:nvPr>
            <p:ph type="title"/>
          </p:nvPr>
        </p:nvSpPr>
        <p:spPr>
          <a:xfrm>
            <a:off x="609600" y="360845"/>
            <a:ext cx="10972800" cy="864513"/>
          </a:xfrm>
          <a:prstGeom prst="rect">
            <a:avLst/>
          </a:prstGeom>
        </p:spPr>
        <p:txBody>
          <a:bodyPr vert="horz" lIns="91440" tIns="45720" rIns="91440" bIns="45720" rtlCol="0" anchor="b">
            <a:normAutofit/>
          </a:bodyPr>
          <a:lstStyle/>
          <a:p>
            <a:r>
              <a:rPr lang="en-CA"/>
              <a:t>CLICK TO EDIT MASTER TITLE STYLE</a:t>
            </a:r>
            <a:endParaRPr lang="en-US"/>
          </a:p>
        </p:txBody>
      </p:sp>
      <p:sp>
        <p:nvSpPr>
          <p:cNvPr id="3" name="Text Placeholder 2"/>
          <p:cNvSpPr>
            <a:spLocks noGrp="1"/>
          </p:cNvSpPr>
          <p:nvPr>
            <p:ph type="body" idx="1"/>
          </p:nvPr>
        </p:nvSpPr>
        <p:spPr>
          <a:xfrm>
            <a:off x="609600" y="1483207"/>
            <a:ext cx="10972800" cy="436033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pic>
        <p:nvPicPr>
          <p:cNvPr id="9" name="Picture 8" descr="GEDC_Logo_ShortForm.eps"/>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609599" y="6210934"/>
            <a:ext cx="1988899" cy="506121"/>
          </a:xfrm>
          <a:prstGeom prst="rect">
            <a:avLst/>
          </a:prstGeom>
        </p:spPr>
      </p:pic>
      <p:sp>
        <p:nvSpPr>
          <p:cNvPr id="10" name="Footer Placeholder 4"/>
          <p:cNvSpPr>
            <a:spLocks noGrp="1"/>
          </p:cNvSpPr>
          <p:nvPr>
            <p:ph type="ftr" sz="quarter" idx="3"/>
          </p:nvPr>
        </p:nvSpPr>
        <p:spPr>
          <a:xfrm>
            <a:off x="2801697" y="6351930"/>
            <a:ext cx="7690811" cy="365125"/>
          </a:xfrm>
          <a:prstGeom prst="rect">
            <a:avLst/>
          </a:prstGeom>
        </p:spPr>
        <p:txBody>
          <a:bodyPr vert="horz" lIns="91440" tIns="45720" rIns="91440" bIns="45720" rtlCol="0" anchor="b"/>
          <a:lstStyle>
            <a:lvl1pPr algn="l">
              <a:defRPr sz="1333">
                <a:solidFill>
                  <a:schemeClr val="tx1">
                    <a:tint val="75000"/>
                  </a:schemeClr>
                </a:solidFill>
              </a:defRPr>
            </a:lvl1pPr>
          </a:lstStyle>
          <a:p>
            <a:r>
              <a:rPr lang="en-US"/>
              <a:t>© 2019 The Geriatric Emergency Department Collaborative</a:t>
            </a:r>
          </a:p>
        </p:txBody>
      </p:sp>
      <p:sp>
        <p:nvSpPr>
          <p:cNvPr id="11" name="Slide Number Placeholder 5"/>
          <p:cNvSpPr>
            <a:spLocks noGrp="1"/>
          </p:cNvSpPr>
          <p:nvPr>
            <p:ph type="sldNum" sz="quarter" idx="4"/>
          </p:nvPr>
        </p:nvSpPr>
        <p:spPr>
          <a:xfrm>
            <a:off x="10689552" y="6367712"/>
            <a:ext cx="1016000" cy="365125"/>
          </a:xfrm>
          <a:prstGeom prst="rect">
            <a:avLst/>
          </a:prstGeom>
        </p:spPr>
        <p:txBody>
          <a:bodyPr vert="horz" lIns="91440" tIns="45720" rIns="91440" bIns="45720" rtlCol="0" anchor="b"/>
          <a:lstStyle>
            <a:lvl1pPr algn="r">
              <a:defRPr sz="1333">
                <a:solidFill>
                  <a:schemeClr val="tx1">
                    <a:tint val="75000"/>
                  </a:schemeClr>
                </a:solidFill>
              </a:defRPr>
            </a:lvl1pPr>
          </a:lstStyle>
          <a:p>
            <a:fld id="{2E645A1F-80D2-B743-8C4D-03655ECD01DB}" type="slidenum">
              <a:rPr lang="en-US" smtClean="0"/>
              <a:pPr/>
              <a:t>‹#›</a:t>
            </a:fld>
            <a:endParaRPr lang="en-US"/>
          </a:p>
        </p:txBody>
      </p:sp>
    </p:spTree>
    <p:extLst>
      <p:ext uri="{BB962C8B-B14F-4D97-AF65-F5344CB8AC3E}">
        <p14:creationId xmlns:p14="http://schemas.microsoft.com/office/powerpoint/2010/main" val="101713144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hf hdr="0"/>
  <p:txStyles>
    <p:titleStyle>
      <a:lvl1pPr algn="l" defTabSz="609585" rtl="0" eaLnBrk="1" latinLnBrk="0" hangingPunct="1">
        <a:spcBef>
          <a:spcPct val="0"/>
        </a:spcBef>
        <a:buNone/>
        <a:defRPr sz="2667" b="1" kern="1800" spc="133" baseline="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2667" kern="1200" baseline="0">
          <a:solidFill>
            <a:schemeClr val="bg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bg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bg1"/>
          </a:solidFill>
          <a:latin typeface="+mn-lt"/>
          <a:ea typeface="+mn-ea"/>
          <a:cs typeface="+mn-cs"/>
        </a:defRPr>
      </a:lvl3pPr>
      <a:lvl4pPr marL="2133547" indent="-304792" algn="l" defTabSz="609585" rtl="0" eaLnBrk="1" latinLnBrk="0" hangingPunct="1">
        <a:spcBef>
          <a:spcPct val="20000"/>
        </a:spcBef>
        <a:buFont typeface="Wingdings" charset="2"/>
        <a:buChar char="§"/>
        <a:defRPr sz="2133" kern="1200">
          <a:solidFill>
            <a:schemeClr val="bg1"/>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fld id="{FF14B9FE-21E6-4B09-A80A-6ECAFC8A0C01}" type="slidenum">
              <a:rPr kumimoji="0" lang="en-US" sz="1200" b="0" i="0" u="none" strike="noStrike" kern="1200" cap="none" spc="0" normalizeH="0" baseline="0" noProof="0" smtClean="0">
                <a:ln>
                  <a:noFill/>
                </a:ln>
                <a:solidFill>
                  <a:schemeClr val="bg1">
                    <a:lumMod val="75000"/>
                  </a:schemeClr>
                </a:solidFill>
                <a:effectLst/>
                <a:uLnTx/>
                <a:uFillTx/>
                <a:latin typeface="+mn-lt"/>
                <a:ea typeface="+mn-ea"/>
                <a:cs typeface="+mn-cs"/>
              </a:rPr>
              <a:pPr marL="0" marR="0" lvl="0" indent="0" algn="ctr" defTabSz="137546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lumMod val="75000"/>
                </a:schemeClr>
              </a:solidFill>
              <a:effectLst/>
              <a:uLnTx/>
              <a:uFillTx/>
              <a:latin typeface="+mn-lt"/>
              <a:ea typeface="+mn-ea"/>
              <a:cs typeface="+mn-cs"/>
            </a:endParaRPr>
          </a:p>
        </p:txBody>
      </p:sp>
      <p:sp>
        <p:nvSpPr>
          <p:cNvPr id="3" name="Title 2"/>
          <p:cNvSpPr txBox="1">
            <a:spLocks/>
          </p:cNvSpPr>
          <p:nvPr userDrawn="1"/>
        </p:nvSpPr>
        <p:spPr>
          <a:xfrm>
            <a:off x="548220" y="6437085"/>
            <a:ext cx="4810113" cy="184666"/>
          </a:xfrm>
          <a:prstGeom prst="rect">
            <a:avLst/>
          </a:prstGeom>
        </p:spPr>
        <p:txBody>
          <a:bodyPr wrap="square" lIns="0" tIns="0" rIns="0" bIns="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b="0" kern="1500">
                <a:solidFill>
                  <a:schemeClr val="bg1">
                    <a:lumMod val="75000"/>
                  </a:schemeClr>
                </a:solidFill>
              </a:rPr>
              <a:t>| © 2020 Geriatric Emergency Department Collaborative</a:t>
            </a:r>
            <a:r>
              <a:rPr lang="en-US" sz="1200" b="0" kern="1500" baseline="0">
                <a:solidFill>
                  <a:schemeClr val="bg1">
                    <a:lumMod val="75000"/>
                  </a:schemeClr>
                </a:solidFill>
              </a:rPr>
              <a:t> |</a:t>
            </a:r>
            <a:endParaRPr lang="en-US" sz="1200" b="0" kern="1500">
              <a:solidFill>
                <a:schemeClr val="bg1">
                  <a:lumMod val="7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5A8ADC6C-BA2D-AD4D-92BA-A3C0D4D3141D}"/>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10535426" y="6280417"/>
            <a:ext cx="1542167" cy="514056"/>
          </a:xfrm>
          <a:prstGeom prst="rect">
            <a:avLst/>
          </a:prstGeom>
        </p:spPr>
      </p:pic>
    </p:spTree>
    <p:extLst>
      <p:ext uri="{BB962C8B-B14F-4D97-AF65-F5344CB8AC3E}">
        <p14:creationId xmlns:p14="http://schemas.microsoft.com/office/powerpoint/2010/main" val="37423022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 id="2147483885" r:id="rId38"/>
    <p:sldLayoutId id="2147483886" r:id="rId39"/>
    <p:sldLayoutId id="2147483887" r:id="rId40"/>
    <p:sldLayoutId id="2147483888" r:id="rId41"/>
    <p:sldLayoutId id="2147483889" r:id="rId42"/>
    <p:sldLayoutId id="2147483890" r:id="rId43"/>
    <p:sldLayoutId id="2147483891" r:id="rId44"/>
    <p:sldLayoutId id="2147483892" r:id="rId45"/>
    <p:sldLayoutId id="2147483893" r:id="rId46"/>
    <p:sldLayoutId id="2147483894" r:id="rId47"/>
    <p:sldLayoutId id="2147483895" r:id="rId48"/>
    <p:sldLayoutId id="2147483896"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newfrontiers.americangeriatrics.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medscidiscovery.com/index.php/msd/article/view/107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hyperlink" Target="https://pubmed.ncbi.nlm.nih.gov/29318583/" TargetMode="External"/><Relationship Id="rId3" Type="http://schemas.openxmlformats.org/officeDocument/2006/relationships/hyperlink" Target="https://pubmed.ncbi.nlm.nih.gov/38667266/" TargetMode="External"/><Relationship Id="rId7" Type="http://schemas.openxmlformats.org/officeDocument/2006/relationships/hyperlink" Target="https://pubmed.ncbi.nlm.nih.gov/31663245/"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pubmed.ncbi.nlm.nih.gov/33646311/" TargetMode="External"/><Relationship Id="rId5" Type="http://schemas.openxmlformats.org/officeDocument/2006/relationships/hyperlink" Target="https://pubmed.ncbi.nlm.nih.gov/34750188/" TargetMode="External"/><Relationship Id="rId4" Type="http://schemas.openxmlformats.org/officeDocument/2006/relationships/hyperlink" Target="https://pubmed.ncbi.nlm.nih.gov/37435746/" TargetMode="External"/><Relationship Id="rId9" Type="http://schemas.openxmlformats.org/officeDocument/2006/relationships/hyperlink" Target="https://acrobat.adobe.com/id/urn:aaid:sc:VA6C2:7e19e6ee-c97b-4903-902d-a2da022fb0d2"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8" Type="http://schemas.openxmlformats.org/officeDocument/2006/relationships/hyperlink" Target="https://gedcollaborative.com/podcast/dementia-research-in-ed-settings/" TargetMode="External"/><Relationship Id="rId3" Type="http://schemas.openxmlformats.org/officeDocument/2006/relationships/image" Target="../media/image60.png"/><Relationship Id="rId7" Type="http://schemas.openxmlformats.org/officeDocument/2006/relationships/hyperlink" Target="https://gedcollaborative.com/article/history-of-geriatric-emergency-medicine-research/"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gearnetwork.org/"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187.xml"/><Relationship Id="rId5" Type="http://schemas.openxmlformats.org/officeDocument/2006/relationships/hyperlink" Target="https://zoom.us/webinar/register/WN_n1Gz3IP3Ts2kwTEvXnJ-8A#/registration" TargetMode="Externa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gedcollaborative.com/article/brain-health-in-the-ed-videos/" TargetMode="External"/><Relationship Id="rId1" Type="http://schemas.openxmlformats.org/officeDocument/2006/relationships/slideLayout" Target="../slideLayouts/slideLayout5.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1.jpeg"/><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13" Type="http://schemas.openxmlformats.org/officeDocument/2006/relationships/hyperlink" Target="https://institutionalrepository.aah.org/jgem/" TargetMode="External"/><Relationship Id="rId18" Type="http://schemas.openxmlformats.org/officeDocument/2006/relationships/hyperlink" Target="https://nam12.safelinks.protection.outlook.com/?url=https%3A%2F%2Fgedcollaborative.com%2Fdownload%2F22947%2F&amp;data=05%7C02%7C%7Cb7df915822b1449d25d708dce3a78202%7C58b3d54f16c942d3af081fcabd095666%7C1%7C0%7C638635555845284039%7CUnknown%7CTWFpbGZsb3d8eyJWIjoiMC4wLjAwMDAiLCJQIjoiV2luMzIiLCJBTiI6Ik1haWwiLCJXVCI6Mn0%3D%7C0%7C%7C%7C&amp;sdata=1PpMFgvvTlPLlvJgsIXuHD6gROfoyaOq7owcd177bE0%3D&amp;reserved=0" TargetMode="External"/><Relationship Id="rId26" Type="http://schemas.openxmlformats.org/officeDocument/2006/relationships/hyperlink" Target="https://pubmed.ncbi.nlm.nih.gov/38757369/" TargetMode="External"/><Relationship Id="rId3" Type="http://schemas.openxmlformats.org/officeDocument/2006/relationships/hyperlink" Target="https://gedcollaborative.com/" TargetMode="External"/><Relationship Id="rId21" Type="http://schemas.openxmlformats.org/officeDocument/2006/relationships/hyperlink" Target="https://pubmed.ncbi.nlm.nih.gov/37935451/" TargetMode="External"/><Relationship Id="rId34" Type="http://schemas.openxmlformats.org/officeDocument/2006/relationships/hyperlink" Target="https://pubmed.ncbi.nlm.nih.gov/31663245/" TargetMode="External"/><Relationship Id="rId7" Type="http://schemas.openxmlformats.org/officeDocument/2006/relationships/hyperlink" Target="https://gearnetwork.org/" TargetMode="External"/><Relationship Id="rId12" Type="http://schemas.openxmlformats.org/officeDocument/2006/relationships/hyperlink" Target="https://gearnetwork.org/info-videos/" TargetMode="External"/><Relationship Id="rId17" Type="http://schemas.openxmlformats.org/officeDocument/2006/relationships/hyperlink" Target="https://newfrontiers.americangeriatrics.org/" TargetMode="External"/><Relationship Id="rId25" Type="http://schemas.openxmlformats.org/officeDocument/2006/relationships/hyperlink" Target="http://aahttps/gedcollaborative.com/article/brain-health-in-the-ed-videos/" TargetMode="External"/><Relationship Id="rId33" Type="http://schemas.openxmlformats.org/officeDocument/2006/relationships/hyperlink" Target="https://pubmed.ncbi.nlm.nih.gov/33646311/" TargetMode="External"/><Relationship Id="rId2" Type="http://schemas.openxmlformats.org/officeDocument/2006/relationships/notesSlide" Target="../notesSlides/notesSlide22.xml"/><Relationship Id="rId16" Type="http://schemas.openxmlformats.org/officeDocument/2006/relationships/hyperlink" Target="https://gempodcast.com/" TargetMode="External"/><Relationship Id="rId20" Type="http://schemas.openxmlformats.org/officeDocument/2006/relationships/hyperlink" Target="https://pubmed.ncbi.nlm.nih.gov/38667266/" TargetMode="External"/><Relationship Id="rId29" Type="http://schemas.openxmlformats.org/officeDocument/2006/relationships/hyperlink" Target="https://pubmed.ncbi.nlm.nih.gov/36330667/" TargetMode="External"/><Relationship Id="rId1" Type="http://schemas.openxmlformats.org/officeDocument/2006/relationships/slideLayout" Target="../slideLayouts/slideLayout5.xml"/><Relationship Id="rId6" Type="http://schemas.openxmlformats.org/officeDocument/2006/relationships/hyperlink" Target="https://gedcollaborative.com/membership/" TargetMode="External"/><Relationship Id="rId11" Type="http://schemas.openxmlformats.org/officeDocument/2006/relationships/hyperlink" Target="https://gearnetwork.org/scholar-seminars/" TargetMode="External"/><Relationship Id="rId24" Type="http://schemas.openxmlformats.org/officeDocument/2006/relationships/hyperlink" Target="https://zoom.us/webinar/register/WN_n1Gz3IP3Ts2kwTEvXnJ-8A#/registration" TargetMode="External"/><Relationship Id="rId32" Type="http://schemas.openxmlformats.org/officeDocument/2006/relationships/hyperlink" Target="https://pubmed.ncbi.nlm.nih.gov/34750188/" TargetMode="External"/><Relationship Id="rId5" Type="http://schemas.openxmlformats.org/officeDocument/2006/relationships/hyperlink" Target="https://westhealth.org/" TargetMode="External"/><Relationship Id="rId15" Type="http://schemas.openxmlformats.org/officeDocument/2006/relationships/hyperlink" Target="https://nam12.safelinks.protection.outlook.com/?url=https%3A%2F%2Fgedcollaborative.com%2Fdownload%2F22945%2F&amp;data=05%7C02%7C%7Cb7df915822b1449d25d708dce3a78202%7C58b3d54f16c942d3af081fcabd095666%7C1%7C0%7C638635555845275105%7CUnknown%7CTWFpbGZsb3d8eyJWIjoiMC4wLjAwMDAiLCJQIjoiV2luMzIiLCJBTiI6Ik1haWwiLCJXVCI6Mn0%3D%7C0%7C%7C%7C&amp;sdata=JHK4hyzXKYosC%2FcsaCkSMzEuu5zFZ6JYvtc7csmxObQ%3D&amp;reserved=0" TargetMode="External"/><Relationship Id="rId23" Type="http://schemas.openxmlformats.org/officeDocument/2006/relationships/hyperlink" Target="https://gedcollaborative.com/podcast/dementia-research-in-ed-settings/" TargetMode="External"/><Relationship Id="rId28" Type="http://schemas.openxmlformats.org/officeDocument/2006/relationships/hyperlink" Target="https://pubmed.ncbi.nlm.nih.gov/37423026/" TargetMode="External"/><Relationship Id="rId36" Type="http://schemas.openxmlformats.org/officeDocument/2006/relationships/hyperlink" Target="https://acrobat.adobe.com/id/urn:aaid:sc:VA6C2:7e19e6ee-c97b-4903-902d-a2da022fb0d2" TargetMode="External"/><Relationship Id="rId10" Type="http://schemas.openxmlformats.org/officeDocument/2006/relationships/hyperlink" Target="https://nam12.safelinks.protection.outlook.com/?url=https%3A%2F%2Fgedcollaborative.com%2Fdownload%2F22940%2F&amp;data=05%7C02%7C%7Cb7df915822b1449d25d708dce3a78202%7C58b3d54f16c942d3af081fcabd095666%7C1%7C0%7C638635555845266104%7CUnknown%7CTWFpbGZsb3d8eyJWIjoiMC4wLjAwMDAiLCJQIjoiV2luMzIiLCJBTiI6Ik1haWwiLCJXVCI6Mn0%3D%7C0%7C%7C%7C&amp;sdata=OfEGUcFV6wer4Wmu8bpbxs8UOmA%2F8yem8XI01XvDW04%3D&amp;reserved=0" TargetMode="External"/><Relationship Id="rId19" Type="http://schemas.openxmlformats.org/officeDocument/2006/relationships/hyperlink" Target="https://medscidiscovery.com/index.php/msd/article/view/1076" TargetMode="External"/><Relationship Id="rId31" Type="http://schemas.openxmlformats.org/officeDocument/2006/relationships/hyperlink" Target="https://pubmed.ncbi.nlm.nih.gov/37435746/" TargetMode="External"/><Relationship Id="rId4" Type="http://schemas.openxmlformats.org/officeDocument/2006/relationships/hyperlink" Target="https://www.johnahartford.org/" TargetMode="External"/><Relationship Id="rId9" Type="http://schemas.openxmlformats.org/officeDocument/2006/relationships/hyperlink" Target="https://nam12.safelinks.protection.outlook.com/?url=https%3A%2F%2Fgedcollaborative.com%2Fdownload%2F22943%2F&amp;data=05%7C02%7C%7Cb7df915822b1449d25d708dce3a78202%7C58b3d54f16c942d3af081fcabd095666%7C1%7C0%7C638635555845247460%7CUnknown%7CTWFpbGZsb3d8eyJWIjoiMC4wLjAwMDAiLCJQIjoiV2luMzIiLCJBTiI6Ik1haWwiLCJXVCI6Mn0%3D%7C0%7C%7C%7C&amp;sdata=BDdyKottlpoJJiDqGmZVDG29vbgzfXcOCQjdRCPniu8%3D&amp;reserved=0" TargetMode="External"/><Relationship Id="rId14" Type="http://schemas.openxmlformats.org/officeDocument/2006/relationships/hyperlink" Target="http://geri-em.com/" TargetMode="External"/><Relationship Id="rId22" Type="http://schemas.openxmlformats.org/officeDocument/2006/relationships/hyperlink" Target="https://gedcollaborative.com/article/history-of-geriatric-emergency-medicine-research/" TargetMode="External"/><Relationship Id="rId27" Type="http://schemas.openxmlformats.org/officeDocument/2006/relationships/hyperlink" Target="https://pubmed.ncbi.nlm.nih.gov/38847070/" TargetMode="External"/><Relationship Id="rId30" Type="http://schemas.openxmlformats.org/officeDocument/2006/relationships/hyperlink" Target="https://pubmed.ncbi.nlm.nih.gov/38162531/" TargetMode="External"/><Relationship Id="rId35" Type="http://schemas.openxmlformats.org/officeDocument/2006/relationships/hyperlink" Target="https://pubmed.ncbi.nlm.nih.gov/29318583/" TargetMode="External"/><Relationship Id="rId8" Type="http://schemas.openxmlformats.org/officeDocument/2006/relationships/hyperlink" Target="https://bit.ly/GeriatricEDGui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8.xml"/><Relationship Id="rId4" Type="http://schemas.openxmlformats.org/officeDocument/2006/relationships/hyperlink" Target="https://gedcollaborative.com/membershi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hyperlink" Target="http://geri-em.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hyperlink" Target="https://gempodcast.co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365690F-2EE5-CD37-2B51-06B4C88FB584}"/>
              </a:ext>
            </a:extLst>
          </p:cNvPr>
          <p:cNvGrpSpPr/>
          <p:nvPr/>
        </p:nvGrpSpPr>
        <p:grpSpPr>
          <a:xfrm>
            <a:off x="5660568" y="1952611"/>
            <a:ext cx="6082148" cy="3904822"/>
            <a:chOff x="178127" y="2437884"/>
            <a:chExt cx="5243938" cy="3387371"/>
          </a:xfrm>
        </p:grpSpPr>
        <p:sp>
          <p:nvSpPr>
            <p:cNvPr id="11" name="Title 2">
              <a:extLst>
                <a:ext uri="{FF2B5EF4-FFF2-40B4-BE49-F238E27FC236}">
                  <a16:creationId xmlns:a16="http://schemas.microsoft.com/office/drawing/2014/main" id="{53E65F25-1A9D-054A-A19E-EA43D94C9730}"/>
                </a:ext>
              </a:extLst>
            </p:cNvPr>
            <p:cNvSpPr txBox="1">
              <a:spLocks/>
            </p:cNvSpPr>
            <p:nvPr/>
          </p:nvSpPr>
          <p:spPr>
            <a:xfrm>
              <a:off x="178127" y="2437884"/>
              <a:ext cx="5138625" cy="747576"/>
            </a:xfrm>
            <a:prstGeom prst="rect">
              <a:avLst/>
            </a:prstGeom>
          </p:spPr>
          <p:txBody>
            <a:bodyPr wrap="square" lIns="0" tIns="0" rIns="0" bIns="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D9384"/>
                  </a:solidFill>
                  <a:effectLst/>
                  <a:uLnTx/>
                  <a:uFillTx/>
                  <a:latin typeface="Roboto"/>
                  <a:ea typeface="Roboto"/>
                  <a:cs typeface="Roboto"/>
                </a:rPr>
                <a:t>Research and the Geriatric ED</a:t>
              </a:r>
              <a:endParaRPr kumimoji="0" lang="en-US" sz="4400" b="0" i="0" u="none" strike="noStrike" kern="1200" cap="none" spc="0" normalizeH="0" baseline="0" noProof="0">
                <a:ln>
                  <a:noFill/>
                </a:ln>
                <a:solidFill>
                  <a:srgbClr val="222C3F"/>
                </a:solidFill>
                <a:effectLst/>
                <a:uLnTx/>
                <a:uFillTx/>
                <a:latin typeface="Roboto"/>
                <a:ea typeface="Roboto"/>
                <a:cs typeface="Roboto"/>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a:ln>
                  <a:noFill/>
                </a:ln>
                <a:solidFill>
                  <a:srgbClr val="2D9384"/>
                </a:solidFill>
                <a:effectLst/>
                <a:uLnTx/>
                <a:uFillTx/>
                <a:latin typeface="Roboto"/>
                <a:ea typeface="Roboto"/>
                <a:cs typeface="Roboto"/>
              </a:endParaRPr>
            </a:p>
          </p:txBody>
        </p:sp>
        <p:sp>
          <p:nvSpPr>
            <p:cNvPr id="14" name="Text Placeholder 4">
              <a:extLst>
                <a:ext uri="{FF2B5EF4-FFF2-40B4-BE49-F238E27FC236}">
                  <a16:creationId xmlns:a16="http://schemas.microsoft.com/office/drawing/2014/main" id="{7BAE50D2-FDF2-CC48-920D-471BAB5DA975}"/>
                </a:ext>
              </a:extLst>
            </p:cNvPr>
            <p:cNvSpPr txBox="1">
              <a:spLocks/>
            </p:cNvSpPr>
            <p:nvPr/>
          </p:nvSpPr>
          <p:spPr>
            <a:xfrm>
              <a:off x="306043" y="3055873"/>
              <a:ext cx="4871235" cy="1136267"/>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222C3F"/>
                  </a:solidFill>
                  <a:effectLst/>
                  <a:uLnTx/>
                  <a:uFillTx/>
                  <a:latin typeface="Roboto"/>
                  <a:ea typeface="+mn-ea"/>
                  <a:cs typeface="Roboto"/>
                </a:rPr>
                <a:t>Expert Panel Webinar</a:t>
              </a:r>
              <a:endParaRPr kumimoji="0" lang="en-US" sz="2000" b="1" i="0" u="none" strike="noStrike" kern="1200" cap="none" spc="0" normalizeH="0" baseline="0" noProof="0">
                <a:ln>
                  <a:noFill/>
                </a:ln>
                <a:solidFill>
                  <a:srgbClr val="222C3F"/>
                </a:solidFill>
                <a:effectLst/>
                <a:uLnTx/>
                <a:uFillTx/>
                <a:latin typeface="Roboto"/>
                <a:ea typeface="Roboto"/>
                <a:cs typeface="Roboto"/>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Monday, October 7, 2024</a:t>
              </a:r>
              <a:endParaRPr kumimoji="0" lang="en-US" sz="1800" b="0" i="0" u="none" strike="noStrike" kern="1200" cap="none" spc="0" normalizeH="0" baseline="0" noProof="0">
                <a:ln>
                  <a:noFill/>
                </a:ln>
                <a:solidFill>
                  <a:srgbClr val="222C3F"/>
                </a:solidFill>
                <a:effectLst/>
                <a:uLnTx/>
                <a:uFillTx/>
                <a:latin typeface="Roboto"/>
                <a:ea typeface="Roboto"/>
                <a:cs typeface="Roboto"/>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3–4 pm EST</a:t>
              </a:r>
              <a:endParaRPr kumimoji="0" lang="en-US" sz="1800" b="0" i="0" u="none" strike="noStrike" kern="1200" cap="none" spc="0" normalizeH="0" baseline="0" noProof="0">
                <a:ln>
                  <a:noFill/>
                </a:ln>
                <a:solidFill>
                  <a:srgbClr val="222C3F"/>
                </a:solidFill>
                <a:effectLst/>
                <a:uLnTx/>
                <a:uFillTx/>
                <a:latin typeface="Roboto"/>
                <a:ea typeface="Roboto"/>
                <a:cs typeface="Roboto"/>
              </a:endParaRPr>
            </a:p>
          </p:txBody>
        </p:sp>
        <p:pic>
          <p:nvPicPr>
            <p:cNvPr id="12" name="Picture 14" descr="A person posing for a photo&#10;&#10;Description automatically generated">
              <a:extLst>
                <a:ext uri="{FF2B5EF4-FFF2-40B4-BE49-F238E27FC236}">
                  <a16:creationId xmlns:a16="http://schemas.microsoft.com/office/drawing/2014/main" id="{9B96FF3A-7E27-4C7D-96C2-D7ACE7328232}"/>
                </a:ext>
              </a:extLst>
            </p:cNvPr>
            <p:cNvPicPr>
              <a:picLocks noChangeAspect="1"/>
            </p:cNvPicPr>
            <p:nvPr/>
          </p:nvPicPr>
          <p:blipFill>
            <a:blip r:embed="rId3"/>
            <a:stretch>
              <a:fillRect/>
            </a:stretch>
          </p:blipFill>
          <p:spPr>
            <a:xfrm>
              <a:off x="558412" y="4598424"/>
              <a:ext cx="1238474" cy="1210545"/>
            </a:xfrm>
            <a:prstGeom prst="ellipse">
              <a:avLst/>
            </a:prstGeom>
            <a:ln w="19050">
              <a:solidFill>
                <a:schemeClr val="bg1"/>
              </a:solidFill>
            </a:ln>
          </p:spPr>
        </p:pic>
        <p:sp>
          <p:nvSpPr>
            <p:cNvPr id="29" name="object 42">
              <a:extLst>
                <a:ext uri="{FF2B5EF4-FFF2-40B4-BE49-F238E27FC236}">
                  <a16:creationId xmlns:a16="http://schemas.microsoft.com/office/drawing/2014/main" id="{F79829A9-F6ED-B04C-A1F8-CFB3EA1050AC}"/>
                </a:ext>
              </a:extLst>
            </p:cNvPr>
            <p:cNvSpPr txBox="1"/>
            <p:nvPr/>
          </p:nvSpPr>
          <p:spPr>
            <a:xfrm>
              <a:off x="1887423" y="4701667"/>
              <a:ext cx="3534642" cy="1123588"/>
            </a:xfrm>
            <a:prstGeom prst="rect">
              <a:avLst/>
            </a:prstGeom>
          </p:spPr>
          <p:txBody>
            <a:bodyPr vert="horz" wrap="square" lIns="0" tIns="12700" rIns="0" bIns="0" rtlCol="0" anchor="t">
              <a:spAutoFit/>
            </a:bodyPr>
            <a:lstStyle>
              <a:defPPr>
                <a:defRPr lang="en-US"/>
              </a:defPPr>
              <a:lvl1pPr marL="12700" marR="0" lvl="0" indent="0" fontAlgn="auto">
                <a:lnSpc>
                  <a:spcPct val="100000"/>
                </a:lnSpc>
                <a:spcBef>
                  <a:spcPts val="100"/>
                </a:spcBef>
                <a:spcAft>
                  <a:spcPts val="0"/>
                </a:spcAft>
                <a:buClrTx/>
                <a:buSzTx/>
                <a:buFontTx/>
                <a:buNone/>
                <a:tabLst/>
                <a:defRPr kumimoji="0" sz="1600" b="0" i="0" u="none" strike="noStrike" cap="none" spc="-20" normalizeH="0" baseline="0">
                  <a:ln>
                    <a:noFill/>
                  </a:ln>
                  <a:solidFill>
                    <a:srgbClr val="444444"/>
                  </a:solidFill>
                  <a:effectLst/>
                  <a:uLnTx/>
                  <a:uFillTx/>
                  <a:latin typeface="Roboto"/>
                  <a:cs typeface="Roboto"/>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20" normalizeH="0" baseline="0" noProof="0">
                  <a:ln>
                    <a:noFill/>
                  </a:ln>
                  <a:solidFill>
                    <a:srgbClr val="444444"/>
                  </a:solidFill>
                  <a:effectLst/>
                  <a:uLnTx/>
                  <a:uFillTx/>
                  <a:latin typeface="Roboto"/>
                  <a:ea typeface="+mn-ea"/>
                  <a:cs typeface="Roboto"/>
                </a:rPr>
                <a:t>Don Melady, MD, MSc(Ed)</a:t>
              </a:r>
              <a:endParaRPr kumimoji="0" lang="en-US" sz="1600" b="1" i="0" u="none" strike="noStrike" kern="1200" cap="none" spc="-20" normalizeH="0" baseline="0" noProof="0">
                <a:ln>
                  <a:noFill/>
                </a:ln>
                <a:solidFill>
                  <a:srgbClr val="444444"/>
                </a:solidFill>
                <a:effectLst/>
                <a:uLnTx/>
                <a:uFillTx/>
                <a:latin typeface="Roboto"/>
                <a:ea typeface="Roboto"/>
                <a:cs typeface="Roboto"/>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20" normalizeH="0" baseline="0" noProof="0">
                  <a:ln>
                    <a:noFill/>
                  </a:ln>
                  <a:solidFill>
                    <a:srgbClr val="444444"/>
                  </a:solidFill>
                  <a:effectLst/>
                  <a:uLnTx/>
                  <a:uFillTx/>
                  <a:latin typeface="Roboto"/>
                  <a:ea typeface="+mn-ea"/>
                  <a:cs typeface="Roboto"/>
                </a:rPr>
                <a:t>Professor, University of Toronto</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20" normalizeH="0" baseline="0" noProof="0">
                  <a:ln>
                    <a:noFill/>
                  </a:ln>
                  <a:solidFill>
                    <a:srgbClr val="444444"/>
                  </a:solidFill>
                  <a:effectLst/>
                  <a:uLnTx/>
                  <a:uFillTx/>
                  <a:latin typeface="Roboto"/>
                  <a:ea typeface="+mn-ea"/>
                  <a:cs typeface="Roboto"/>
                </a:rPr>
                <a:t>Emergency Physician</a:t>
              </a:r>
              <a:endParaRPr kumimoji="0" lang="en-US" sz="1600" b="0" i="0" u="none" strike="noStrike" kern="1200" cap="none" spc="-20" normalizeH="0" baseline="0" noProof="0">
                <a:ln>
                  <a:noFill/>
                </a:ln>
                <a:solidFill>
                  <a:srgbClr val="444444"/>
                </a:solidFill>
                <a:effectLst/>
                <a:uLnTx/>
                <a:uFillTx/>
                <a:latin typeface="Roboto"/>
                <a:ea typeface="Roboto"/>
                <a:cs typeface="Roboto"/>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20" normalizeH="0" baseline="0" noProof="0">
                  <a:ln>
                    <a:noFill/>
                  </a:ln>
                  <a:solidFill>
                    <a:srgbClr val="444444"/>
                  </a:solidFill>
                  <a:effectLst/>
                  <a:uLnTx/>
                  <a:uFillTx/>
                  <a:latin typeface="Roboto"/>
                  <a:ea typeface="+mn-ea"/>
                  <a:cs typeface="Roboto"/>
                </a:rPr>
                <a:t>Mount Sinai Hospital, Toronto, Canada</a:t>
              </a:r>
              <a:endParaRPr kumimoji="0" lang="en-US" sz="1600" b="0" i="0" u="none" strike="noStrike" kern="1200" cap="none" spc="-20" normalizeH="0" baseline="0" noProof="0">
                <a:ln>
                  <a:noFill/>
                </a:ln>
                <a:solidFill>
                  <a:srgbClr val="444444"/>
                </a:solidFill>
                <a:effectLst/>
                <a:uLnTx/>
                <a:uFillTx/>
                <a:latin typeface="Roboto"/>
                <a:ea typeface="Roboto"/>
                <a:cs typeface="Roboto"/>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20" normalizeH="0" baseline="0" noProof="0">
                  <a:ln>
                    <a:noFill/>
                  </a:ln>
                  <a:solidFill>
                    <a:srgbClr val="444444"/>
                  </a:solidFill>
                  <a:effectLst/>
                  <a:uLnTx/>
                  <a:uFillTx/>
                  <a:latin typeface="Roboto"/>
                  <a:ea typeface="+mn-ea"/>
                  <a:cs typeface="Roboto"/>
                </a:rPr>
                <a:t>GEDC Faculty</a:t>
              </a:r>
              <a:endParaRPr kumimoji="0" lang="en-US" sz="1600" b="0" i="0" u="none" strike="noStrike" kern="1200" cap="none" spc="-20" normalizeH="0" baseline="0" noProof="0">
                <a:ln>
                  <a:noFill/>
                </a:ln>
                <a:solidFill>
                  <a:srgbClr val="444444"/>
                </a:solidFill>
                <a:effectLst/>
                <a:uLnTx/>
                <a:uFillTx/>
                <a:latin typeface="Roboto"/>
                <a:ea typeface="Roboto"/>
                <a:cs typeface="Roboto"/>
              </a:endParaRPr>
            </a:p>
          </p:txBody>
        </p:sp>
        <p:sp>
          <p:nvSpPr>
            <p:cNvPr id="30" name="TextBox 29">
              <a:extLst>
                <a:ext uri="{FF2B5EF4-FFF2-40B4-BE49-F238E27FC236}">
                  <a16:creationId xmlns:a16="http://schemas.microsoft.com/office/drawing/2014/main" id="{30338B76-EBE7-4377-B7C1-D7A35F187F1A}"/>
                </a:ext>
              </a:extLst>
            </p:cNvPr>
            <p:cNvSpPr txBox="1"/>
            <p:nvPr/>
          </p:nvSpPr>
          <p:spPr>
            <a:xfrm>
              <a:off x="604708" y="4155953"/>
              <a:ext cx="3684670" cy="347089"/>
            </a:xfrm>
            <a:prstGeom prst="rect">
              <a:avLst/>
            </a:prstGeom>
            <a:noFill/>
          </p:spPr>
          <p:txBody>
            <a:bodyPr wrap="square" lIns="91440" tIns="45720" rIns="91440" bIns="45720" anchor="t">
              <a:spAutoFit/>
            </a:bodyPr>
            <a:lstStyle/>
            <a:p>
              <a:pPr marL="16510" marR="0" lvl="0" indent="0" algn="l" defTabSz="1219170" rtl="0" eaLnBrk="1" fontAlgn="auto" latinLnBrk="0" hangingPunct="1">
                <a:lnSpc>
                  <a:spcPct val="100000"/>
                </a:lnSpc>
                <a:spcBef>
                  <a:spcPts val="133"/>
                </a:spcBef>
                <a:spcAft>
                  <a:spcPts val="0"/>
                </a:spcAft>
                <a:buClrTx/>
                <a:buSzTx/>
                <a:buFontTx/>
                <a:buNone/>
                <a:tabLst/>
                <a:defRPr/>
              </a:pPr>
              <a:r>
                <a:rPr kumimoji="0" lang="en-US" sz="2000" b="0" i="0" u="none" strike="noStrike" kern="1200" cap="none" spc="-20" normalizeH="0" baseline="0" noProof="0">
                  <a:ln>
                    <a:noFill/>
                  </a:ln>
                  <a:solidFill>
                    <a:srgbClr val="7F7F7F"/>
                  </a:solidFill>
                  <a:effectLst/>
                  <a:uLnTx/>
                  <a:uFillTx/>
                  <a:latin typeface="Roboto"/>
                  <a:ea typeface="+mn-ea"/>
                  <a:cs typeface="Roboto"/>
                </a:rPr>
                <a:t>Moderated by:</a:t>
              </a:r>
              <a:endParaRPr kumimoji="0" lang="en-US" sz="2000" b="0" i="0" u="none" strike="noStrike" kern="1200" cap="none" spc="0" normalizeH="0" baseline="0" noProof="0">
                <a:ln>
                  <a:noFill/>
                </a:ln>
                <a:solidFill>
                  <a:prstClr val="black"/>
                </a:solidFill>
                <a:effectLst/>
                <a:uLnTx/>
                <a:uFillTx/>
                <a:latin typeface="Roboto"/>
                <a:ea typeface="+mn-ea"/>
                <a:cs typeface="Roboto"/>
              </a:endParaRPr>
            </a:p>
          </p:txBody>
        </p:sp>
      </p:grpSp>
      <p:sp>
        <p:nvSpPr>
          <p:cNvPr id="4" name="TextBox 3">
            <a:extLst>
              <a:ext uri="{FF2B5EF4-FFF2-40B4-BE49-F238E27FC236}">
                <a16:creationId xmlns:a16="http://schemas.microsoft.com/office/drawing/2014/main" id="{A3179100-83D2-DE4B-B437-DAAC8503ACB4}"/>
              </a:ext>
            </a:extLst>
          </p:cNvPr>
          <p:cNvSpPr txBox="1"/>
          <p:nvPr/>
        </p:nvSpPr>
        <p:spPr>
          <a:xfrm>
            <a:off x="9608695" y="211361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grpSp>
        <p:nvGrpSpPr>
          <p:cNvPr id="20" name="Group 19">
            <a:extLst>
              <a:ext uri="{FF2B5EF4-FFF2-40B4-BE49-F238E27FC236}">
                <a16:creationId xmlns:a16="http://schemas.microsoft.com/office/drawing/2014/main" id="{6F974B77-254E-5443-C1CF-E7C273CFF90D}"/>
              </a:ext>
            </a:extLst>
          </p:cNvPr>
          <p:cNvGrpSpPr/>
          <p:nvPr/>
        </p:nvGrpSpPr>
        <p:grpSpPr>
          <a:xfrm>
            <a:off x="902467" y="3067181"/>
            <a:ext cx="3389701" cy="2623481"/>
            <a:chOff x="5459885" y="1009342"/>
            <a:chExt cx="4438036" cy="3430765"/>
          </a:xfrm>
        </p:grpSpPr>
        <p:sp>
          <p:nvSpPr>
            <p:cNvPr id="3" name="TextBox 2">
              <a:extLst>
                <a:ext uri="{FF2B5EF4-FFF2-40B4-BE49-F238E27FC236}">
                  <a16:creationId xmlns:a16="http://schemas.microsoft.com/office/drawing/2014/main" id="{D5A5C7FC-FD35-7EB1-1907-9C38237472F6}"/>
                </a:ext>
              </a:extLst>
            </p:cNvPr>
            <p:cNvSpPr txBox="1"/>
            <p:nvPr/>
          </p:nvSpPr>
          <p:spPr>
            <a:xfrm>
              <a:off x="5677301" y="1009342"/>
              <a:ext cx="4220620" cy="5232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22C3F"/>
                  </a:solidFill>
                  <a:effectLst/>
                  <a:uLnTx/>
                  <a:uFillTx/>
                  <a:latin typeface="Roboto"/>
                  <a:ea typeface="+mn-ea"/>
                  <a:cs typeface="Roboto"/>
                </a:rPr>
                <a:t>Generously supported by:</a:t>
              </a:r>
              <a:endParaRPr kumimoji="0" lang="en-US" sz="2000" b="0" i="0" u="none" strike="noStrike" kern="1200" cap="none" spc="0" normalizeH="0" baseline="0" noProof="0">
                <a:ln>
                  <a:noFill/>
                </a:ln>
                <a:solidFill>
                  <a:srgbClr val="222C3F"/>
                </a:solidFill>
                <a:effectLst/>
                <a:uLnTx/>
                <a:uFillTx/>
                <a:latin typeface="Roboto"/>
                <a:ea typeface="Roboto"/>
                <a:cs typeface="Roboto"/>
              </a:endParaRPr>
            </a:p>
          </p:txBody>
        </p:sp>
        <p:pic>
          <p:nvPicPr>
            <p:cNvPr id="6" name="Content Placeholder 9" descr="Graphical user interface, website&#10;&#10;Description automatically generated">
              <a:extLst>
                <a:ext uri="{FF2B5EF4-FFF2-40B4-BE49-F238E27FC236}">
                  <a16:creationId xmlns:a16="http://schemas.microsoft.com/office/drawing/2014/main" id="{FDCF8B20-5E23-65E8-3380-A035531C67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59885" y="1446134"/>
              <a:ext cx="4339970" cy="1976451"/>
            </a:xfrm>
            <a:prstGeom prst="rect">
              <a:avLst/>
            </a:prstGeom>
          </p:spPr>
        </p:pic>
        <p:pic>
          <p:nvPicPr>
            <p:cNvPr id="8" name="Content Placeholder 11" descr="Logo&#10;&#10;Description automatically generated">
              <a:extLst>
                <a:ext uri="{FF2B5EF4-FFF2-40B4-BE49-F238E27FC236}">
                  <a16:creationId xmlns:a16="http://schemas.microsoft.com/office/drawing/2014/main" id="{75C9E802-7CFD-3537-C49F-226AE93AD375}"/>
                </a:ext>
              </a:extLst>
            </p:cNvPr>
            <p:cNvPicPr>
              <a:picLocks noChangeAspect="1"/>
            </p:cNvPicPr>
            <p:nvPr/>
          </p:nvPicPr>
          <p:blipFill rotWithShape="1">
            <a:blip r:embed="rId5"/>
            <a:srcRect b="-12625"/>
            <a:stretch/>
          </p:blipFill>
          <p:spPr>
            <a:xfrm>
              <a:off x="5891712" y="3553242"/>
              <a:ext cx="3686828" cy="886865"/>
            </a:xfrm>
            <a:prstGeom prst="rect">
              <a:avLst/>
            </a:prstGeom>
          </p:spPr>
        </p:pic>
        <p:cxnSp>
          <p:nvCxnSpPr>
            <p:cNvPr id="18" name="Straight Connector 17">
              <a:extLst>
                <a:ext uri="{FF2B5EF4-FFF2-40B4-BE49-F238E27FC236}">
                  <a16:creationId xmlns:a16="http://schemas.microsoft.com/office/drawing/2014/main" id="{AAB54114-709C-CD0B-0DCF-62AD72E37D82}"/>
                </a:ext>
              </a:extLst>
            </p:cNvPr>
            <p:cNvCxnSpPr>
              <a:cxnSpLocks/>
            </p:cNvCxnSpPr>
            <p:nvPr/>
          </p:nvCxnSpPr>
          <p:spPr>
            <a:xfrm flipV="1">
              <a:off x="6741635" y="3254921"/>
              <a:ext cx="1966890" cy="390"/>
            </a:xfrm>
            <a:prstGeom prst="line">
              <a:avLst/>
            </a:prstGeom>
            <a:ln/>
          </p:spPr>
          <p:style>
            <a:lnRef idx="3">
              <a:schemeClr val="accent1"/>
            </a:lnRef>
            <a:fillRef idx="0">
              <a:schemeClr val="accent1"/>
            </a:fillRef>
            <a:effectRef idx="2">
              <a:schemeClr val="accent1"/>
            </a:effectRef>
            <a:fontRef idx="minor">
              <a:schemeClr val="tx1"/>
            </a:fontRef>
          </p:style>
        </p:cxnSp>
      </p:grpSp>
      <p:cxnSp>
        <p:nvCxnSpPr>
          <p:cNvPr id="34" name="Straight Connector 33">
            <a:extLst>
              <a:ext uri="{FF2B5EF4-FFF2-40B4-BE49-F238E27FC236}">
                <a16:creationId xmlns:a16="http://schemas.microsoft.com/office/drawing/2014/main" id="{713A8F27-C1CE-47C4-AE0A-A7EB8D535AB7}"/>
              </a:ext>
            </a:extLst>
          </p:cNvPr>
          <p:cNvCxnSpPr>
            <a:cxnSpLocks/>
          </p:cNvCxnSpPr>
          <p:nvPr/>
        </p:nvCxnSpPr>
        <p:spPr>
          <a:xfrm flipV="1">
            <a:off x="5142425" y="911767"/>
            <a:ext cx="9896" cy="5157786"/>
          </a:xfrm>
          <a:prstGeom prst="line">
            <a:avLst/>
          </a:prstGeom>
          <a:ln w="57150">
            <a:solidFill>
              <a:srgbClr val="2D9384"/>
            </a:solidFill>
          </a:ln>
        </p:spPr>
        <p:style>
          <a:lnRef idx="3">
            <a:schemeClr val="accent1"/>
          </a:lnRef>
          <a:fillRef idx="0">
            <a:schemeClr val="accent1"/>
          </a:fillRef>
          <a:effectRef idx="2">
            <a:schemeClr val="accent1"/>
          </a:effectRef>
          <a:fontRef idx="minor">
            <a:schemeClr val="tx1"/>
          </a:fontRef>
        </p:style>
      </p:cxnSp>
      <p:pic>
        <p:nvPicPr>
          <p:cNvPr id="7" name="Picture 6" descr="A logo for a company&#10;&#10;Description automatically generated">
            <a:extLst>
              <a:ext uri="{FF2B5EF4-FFF2-40B4-BE49-F238E27FC236}">
                <a16:creationId xmlns:a16="http://schemas.microsoft.com/office/drawing/2014/main" id="{6DA96EA8-6321-6BE6-447D-788EC379B770}"/>
              </a:ext>
            </a:extLst>
          </p:cNvPr>
          <p:cNvPicPr>
            <a:picLocks noChangeAspect="1"/>
          </p:cNvPicPr>
          <p:nvPr/>
        </p:nvPicPr>
        <p:blipFill>
          <a:blip r:embed="rId6"/>
          <a:stretch>
            <a:fillRect/>
          </a:stretch>
        </p:blipFill>
        <p:spPr>
          <a:xfrm>
            <a:off x="452711" y="948152"/>
            <a:ext cx="4642184" cy="1350127"/>
          </a:xfrm>
          <a:prstGeom prst="rect">
            <a:avLst/>
          </a:prstGeom>
        </p:spPr>
      </p:pic>
    </p:spTree>
    <p:extLst>
      <p:ext uri="{BB962C8B-B14F-4D97-AF65-F5344CB8AC3E}">
        <p14:creationId xmlns:p14="http://schemas.microsoft.com/office/powerpoint/2010/main" val="41525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91388-BE2F-61B5-C7DF-C4BFA20AD9C6}"/>
              </a:ext>
            </a:extLst>
          </p:cNvPr>
          <p:cNvPicPr>
            <a:picLocks noChangeAspect="1"/>
          </p:cNvPicPr>
          <p:nvPr/>
        </p:nvPicPr>
        <p:blipFill>
          <a:blip r:embed="rId3"/>
          <a:stretch>
            <a:fillRect/>
          </a:stretch>
        </p:blipFill>
        <p:spPr>
          <a:xfrm>
            <a:off x="0" y="317983"/>
            <a:ext cx="8907480" cy="1119432"/>
          </a:xfrm>
          <a:prstGeom prst="rect">
            <a:avLst/>
          </a:prstGeom>
        </p:spPr>
      </p:pic>
      <p:sp>
        <p:nvSpPr>
          <p:cNvPr id="7" name="TextBox 6">
            <a:extLst>
              <a:ext uri="{FF2B5EF4-FFF2-40B4-BE49-F238E27FC236}">
                <a16:creationId xmlns:a16="http://schemas.microsoft.com/office/drawing/2014/main" id="{62B95C91-8C17-5467-3CDD-088F3DEEFF31}"/>
              </a:ext>
            </a:extLst>
          </p:cNvPr>
          <p:cNvSpPr txBox="1"/>
          <p:nvPr/>
        </p:nvSpPr>
        <p:spPr>
          <a:xfrm>
            <a:off x="6415378" y="5693123"/>
            <a:ext cx="49390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hlinkClick r:id="rId4"/>
              </a:rPr>
              <a:t>https://newfrontiers.americangeriatrics.org/</a:t>
            </a:r>
            <a:r>
              <a:rPr kumimoji="0" lang="en-US" sz="1800" b="0" i="0" u="none" strike="noStrike" kern="1200" cap="none" spc="0" normalizeH="0" baseline="0" noProof="0">
                <a:ln>
                  <a:noFill/>
                </a:ln>
                <a:solidFill>
                  <a:srgbClr val="222C3F"/>
                </a:solidFill>
                <a:effectLst/>
                <a:uLnTx/>
                <a:uFillTx/>
                <a:latin typeface="Roboto"/>
                <a:ea typeface="+mn-ea"/>
                <a:cs typeface="Roboto"/>
              </a:rPr>
              <a:t> </a:t>
            </a:r>
          </a:p>
        </p:txBody>
      </p:sp>
      <p:pic>
        <p:nvPicPr>
          <p:cNvPr id="9" name="Picture 8">
            <a:extLst>
              <a:ext uri="{FF2B5EF4-FFF2-40B4-BE49-F238E27FC236}">
                <a16:creationId xmlns:a16="http://schemas.microsoft.com/office/drawing/2014/main" id="{140C2649-2A29-6422-BF35-58A5780C1AD2}"/>
              </a:ext>
            </a:extLst>
          </p:cNvPr>
          <p:cNvPicPr>
            <a:picLocks noChangeAspect="1"/>
          </p:cNvPicPr>
          <p:nvPr/>
        </p:nvPicPr>
        <p:blipFill>
          <a:blip r:embed="rId5"/>
          <a:stretch>
            <a:fillRect/>
          </a:stretch>
        </p:blipFill>
        <p:spPr>
          <a:xfrm>
            <a:off x="6005883" y="1818414"/>
            <a:ext cx="5430008" cy="1124107"/>
          </a:xfrm>
          <a:prstGeom prst="rect">
            <a:avLst/>
          </a:prstGeom>
          <a:ln>
            <a:solidFill>
              <a:schemeClr val="tx1"/>
            </a:solidFill>
          </a:ln>
        </p:spPr>
      </p:pic>
      <p:pic>
        <p:nvPicPr>
          <p:cNvPr id="11" name="Picture 10">
            <a:extLst>
              <a:ext uri="{FF2B5EF4-FFF2-40B4-BE49-F238E27FC236}">
                <a16:creationId xmlns:a16="http://schemas.microsoft.com/office/drawing/2014/main" id="{D2910920-3BF2-C534-603A-1ED52BE603C9}"/>
              </a:ext>
            </a:extLst>
          </p:cNvPr>
          <p:cNvPicPr>
            <a:picLocks noChangeAspect="1"/>
          </p:cNvPicPr>
          <p:nvPr/>
        </p:nvPicPr>
        <p:blipFill>
          <a:blip r:embed="rId6"/>
          <a:stretch>
            <a:fillRect/>
          </a:stretch>
        </p:blipFill>
        <p:spPr>
          <a:xfrm>
            <a:off x="6253186" y="3822818"/>
            <a:ext cx="4991797" cy="1028844"/>
          </a:xfrm>
          <a:prstGeom prst="rect">
            <a:avLst/>
          </a:prstGeom>
          <a:ln>
            <a:solidFill>
              <a:schemeClr val="tx1"/>
            </a:solidFill>
          </a:ln>
        </p:spPr>
      </p:pic>
      <p:sp>
        <p:nvSpPr>
          <p:cNvPr id="13" name="TextBox 10">
            <a:extLst>
              <a:ext uri="{FF2B5EF4-FFF2-40B4-BE49-F238E27FC236}">
                <a16:creationId xmlns:a16="http://schemas.microsoft.com/office/drawing/2014/main" id="{8673B56F-1541-9526-4D1A-730DA50930ED}"/>
              </a:ext>
            </a:extLst>
          </p:cNvPr>
          <p:cNvSpPr txBox="1">
            <a:spLocks noChangeArrowheads="1"/>
          </p:cNvSpPr>
          <p:nvPr/>
        </p:nvSpPr>
        <p:spPr bwMode="auto">
          <a:xfrm>
            <a:off x="8139483" y="4824167"/>
            <a:ext cx="1219200" cy="38100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2008</a:t>
            </a:r>
          </a:p>
        </p:txBody>
      </p:sp>
      <p:sp>
        <p:nvSpPr>
          <p:cNvPr id="14" name="TextBox 10">
            <a:extLst>
              <a:ext uri="{FF2B5EF4-FFF2-40B4-BE49-F238E27FC236}">
                <a16:creationId xmlns:a16="http://schemas.microsoft.com/office/drawing/2014/main" id="{CEA92419-4119-EE65-EC7B-56B09655E151}"/>
              </a:ext>
            </a:extLst>
          </p:cNvPr>
          <p:cNvSpPr txBox="1">
            <a:spLocks noChangeArrowheads="1"/>
          </p:cNvSpPr>
          <p:nvPr/>
        </p:nvSpPr>
        <p:spPr bwMode="auto">
          <a:xfrm>
            <a:off x="8139483" y="2942520"/>
            <a:ext cx="1219200" cy="38100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2005</a:t>
            </a:r>
          </a:p>
        </p:txBody>
      </p:sp>
      <p:pic>
        <p:nvPicPr>
          <p:cNvPr id="2" name="Picture 1">
            <a:extLst>
              <a:ext uri="{FF2B5EF4-FFF2-40B4-BE49-F238E27FC236}">
                <a16:creationId xmlns:a16="http://schemas.microsoft.com/office/drawing/2014/main" id="{832CFFB1-0D9F-70D9-69F0-90521BF0AB1F}"/>
              </a:ext>
            </a:extLst>
          </p:cNvPr>
          <p:cNvPicPr>
            <a:picLocks noChangeAspect="1"/>
          </p:cNvPicPr>
          <p:nvPr/>
        </p:nvPicPr>
        <p:blipFill>
          <a:blip r:embed="rId7"/>
          <a:srcRect t="12997" b="10861"/>
          <a:stretch/>
        </p:blipFill>
        <p:spPr>
          <a:xfrm>
            <a:off x="183171" y="1818414"/>
            <a:ext cx="5658717" cy="4244041"/>
          </a:xfrm>
          <a:prstGeom prst="rect">
            <a:avLst/>
          </a:prstGeom>
          <a:noFill/>
          <a:ln>
            <a:solidFill>
              <a:schemeClr val="tx1"/>
            </a:solidFill>
          </a:ln>
        </p:spPr>
      </p:pic>
    </p:spTree>
    <p:extLst>
      <p:ext uri="{BB962C8B-B14F-4D97-AF65-F5344CB8AC3E}">
        <p14:creationId xmlns:p14="http://schemas.microsoft.com/office/powerpoint/2010/main" val="75661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a:extLst>
              <a:ext uri="{FF2B5EF4-FFF2-40B4-BE49-F238E27FC236}">
                <a16:creationId xmlns:a16="http://schemas.microsoft.com/office/drawing/2014/main" id="{B36123B5-A2C4-EBDF-A415-E7B70F76C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704" y="3099817"/>
            <a:ext cx="8675688" cy="2506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0" name="TextBox 11">
            <a:extLst>
              <a:ext uri="{FF2B5EF4-FFF2-40B4-BE49-F238E27FC236}">
                <a16:creationId xmlns:a16="http://schemas.microsoft.com/office/drawing/2014/main" id="{B53B3BD0-8A6D-841C-AAEA-C3D0EC0080FF}"/>
              </a:ext>
            </a:extLst>
          </p:cNvPr>
          <p:cNvSpPr txBox="1">
            <a:spLocks noChangeArrowheads="1"/>
          </p:cNvSpPr>
          <p:nvPr/>
        </p:nvSpPr>
        <p:spPr bwMode="auto">
          <a:xfrm>
            <a:off x="6650736" y="5610354"/>
            <a:ext cx="419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err="1">
                <a:ln>
                  <a:noFill/>
                </a:ln>
                <a:solidFill>
                  <a:srgbClr val="222C3F"/>
                </a:solidFill>
                <a:effectLst/>
                <a:uLnTx/>
                <a:uFillTx/>
                <a:latin typeface="Calibri" panose="020F0502020204030204" pitchFamily="34" charset="0"/>
                <a:ea typeface="ＭＳ Ｐゴシック" panose="020B0600070205080204" pitchFamily="34" charset="-128"/>
                <a:cs typeface="Roboto"/>
              </a:rPr>
              <a:t>Acad</a:t>
            </a:r>
            <a:r>
              <a:rPr kumimoji="0" lang="en-US" altLang="en-US" sz="1800" b="0" i="1" u="none" strike="noStrike" kern="1200" cap="none" spc="0" normalizeH="0" baseline="0" noProof="0">
                <a:ln>
                  <a:noFill/>
                </a:ln>
                <a:solidFill>
                  <a:srgbClr val="222C3F"/>
                </a:solidFill>
                <a:effectLst/>
                <a:uLnTx/>
                <a:uFillTx/>
                <a:latin typeface="Calibri" panose="020F0502020204030204" pitchFamily="34" charset="0"/>
                <a:ea typeface="ＭＳ Ｐゴシック" panose="020B0600070205080204" pitchFamily="34" charset="-128"/>
                <a:cs typeface="Roboto"/>
              </a:rPr>
              <a:t> </a:t>
            </a:r>
            <a:r>
              <a:rPr kumimoji="0" lang="en-US" altLang="en-US" sz="1800" b="0" i="1" u="none" strike="noStrike" kern="1200" cap="none" spc="0" normalizeH="0" baseline="0" noProof="0" err="1">
                <a:ln>
                  <a:noFill/>
                </a:ln>
                <a:solidFill>
                  <a:srgbClr val="222C3F"/>
                </a:solidFill>
                <a:effectLst/>
                <a:uLnTx/>
                <a:uFillTx/>
                <a:latin typeface="Calibri" panose="020F0502020204030204" pitchFamily="34" charset="0"/>
                <a:ea typeface="ＭＳ Ｐゴシック" panose="020B0600070205080204" pitchFamily="34" charset="-128"/>
                <a:cs typeface="Roboto"/>
              </a:rPr>
              <a:t>Emerg</a:t>
            </a:r>
            <a:r>
              <a:rPr kumimoji="0" lang="en-US" altLang="en-US" sz="1800" b="0" i="1" u="none" strike="noStrike" kern="1200" cap="none" spc="0" normalizeH="0" baseline="0" noProof="0">
                <a:ln>
                  <a:noFill/>
                </a:ln>
                <a:solidFill>
                  <a:srgbClr val="222C3F"/>
                </a:solidFill>
                <a:effectLst/>
                <a:uLnTx/>
                <a:uFillTx/>
                <a:latin typeface="Calibri" panose="020F0502020204030204" pitchFamily="34" charset="0"/>
                <a:ea typeface="ＭＳ Ｐゴシック" panose="020B0600070205080204" pitchFamily="34" charset="-128"/>
                <a:cs typeface="Roboto"/>
              </a:rPr>
              <a:t> Med </a:t>
            </a:r>
            <a:r>
              <a:rPr kumimoji="0" lang="en-US" altLang="en-US" sz="1800" b="0" i="0" u="none" strike="noStrike" kern="1200" cap="none" spc="0" normalizeH="0" baseline="0" noProof="0">
                <a:ln>
                  <a:noFill/>
                </a:ln>
                <a:solidFill>
                  <a:srgbClr val="222C3F"/>
                </a:solidFill>
                <a:effectLst/>
                <a:uLnTx/>
                <a:uFillTx/>
                <a:latin typeface="Calibri" panose="020F0502020204030204" pitchFamily="34" charset="0"/>
                <a:ea typeface="ＭＳ Ｐゴシック" panose="020B0600070205080204" pitchFamily="34" charset="-128"/>
                <a:cs typeface="Roboto"/>
              </a:rPr>
              <a:t>2011; 18:  644-654</a:t>
            </a:r>
          </a:p>
        </p:txBody>
      </p:sp>
      <p:pic>
        <p:nvPicPr>
          <p:cNvPr id="29701" name="Picture 3">
            <a:extLst>
              <a:ext uri="{FF2B5EF4-FFF2-40B4-BE49-F238E27FC236}">
                <a16:creationId xmlns:a16="http://schemas.microsoft.com/office/drawing/2014/main" id="{27663CE3-807B-486C-AB03-255ADC4DF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704" y="563880"/>
            <a:ext cx="8675688" cy="1733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2" name="TextBox 11">
            <a:extLst>
              <a:ext uri="{FF2B5EF4-FFF2-40B4-BE49-F238E27FC236}">
                <a16:creationId xmlns:a16="http://schemas.microsoft.com/office/drawing/2014/main" id="{BE8580F5-A16F-2862-FE79-22FE91F7DCEA}"/>
              </a:ext>
            </a:extLst>
          </p:cNvPr>
          <p:cNvSpPr txBox="1">
            <a:spLocks noChangeArrowheads="1"/>
          </p:cNvSpPr>
          <p:nvPr/>
        </p:nvSpPr>
        <p:spPr bwMode="auto">
          <a:xfrm>
            <a:off x="6650736" y="2356167"/>
            <a:ext cx="419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err="1">
                <a:ln>
                  <a:noFill/>
                </a:ln>
                <a:solidFill>
                  <a:srgbClr val="222C3F"/>
                </a:solidFill>
                <a:effectLst/>
                <a:uLnTx/>
                <a:uFillTx/>
                <a:latin typeface="Calibri" panose="020F0502020204030204" pitchFamily="34" charset="0"/>
                <a:ea typeface="ＭＳ Ｐゴシック" panose="020B0600070205080204" pitchFamily="34" charset="-128"/>
                <a:cs typeface="Roboto"/>
              </a:rPr>
              <a:t>Acad</a:t>
            </a:r>
            <a:r>
              <a:rPr kumimoji="0" lang="en-US" altLang="en-US" sz="1800" b="0" i="1" u="none" strike="noStrike" kern="1200" cap="none" spc="0" normalizeH="0" baseline="0" noProof="0">
                <a:ln>
                  <a:noFill/>
                </a:ln>
                <a:solidFill>
                  <a:srgbClr val="222C3F"/>
                </a:solidFill>
                <a:effectLst/>
                <a:uLnTx/>
                <a:uFillTx/>
                <a:latin typeface="Calibri" panose="020F0502020204030204" pitchFamily="34" charset="0"/>
                <a:ea typeface="ＭＳ Ｐゴシック" panose="020B0600070205080204" pitchFamily="34" charset="-128"/>
                <a:cs typeface="Roboto"/>
              </a:rPr>
              <a:t> </a:t>
            </a:r>
            <a:r>
              <a:rPr kumimoji="0" lang="en-US" altLang="en-US" sz="1800" b="0" i="1" u="none" strike="noStrike" kern="1200" cap="none" spc="0" normalizeH="0" baseline="0" noProof="0" err="1">
                <a:ln>
                  <a:noFill/>
                </a:ln>
                <a:solidFill>
                  <a:srgbClr val="222C3F"/>
                </a:solidFill>
                <a:effectLst/>
                <a:uLnTx/>
                <a:uFillTx/>
                <a:latin typeface="Calibri" panose="020F0502020204030204" pitchFamily="34" charset="0"/>
                <a:ea typeface="ＭＳ Ｐゴシック" panose="020B0600070205080204" pitchFamily="34" charset="-128"/>
                <a:cs typeface="Roboto"/>
              </a:rPr>
              <a:t>Emerg</a:t>
            </a:r>
            <a:r>
              <a:rPr kumimoji="0" lang="en-US" altLang="en-US" sz="1800" b="0" i="1" u="none" strike="noStrike" kern="1200" cap="none" spc="0" normalizeH="0" baseline="0" noProof="0">
                <a:ln>
                  <a:noFill/>
                </a:ln>
                <a:solidFill>
                  <a:srgbClr val="222C3F"/>
                </a:solidFill>
                <a:effectLst/>
                <a:uLnTx/>
                <a:uFillTx/>
                <a:latin typeface="Calibri" panose="020F0502020204030204" pitchFamily="34" charset="0"/>
                <a:ea typeface="ＭＳ Ｐゴシック" panose="020B0600070205080204" pitchFamily="34" charset="-128"/>
                <a:cs typeface="Roboto"/>
              </a:rPr>
              <a:t> Med </a:t>
            </a:r>
            <a:r>
              <a:rPr kumimoji="0" lang="en-US" altLang="en-US" sz="1800" b="0" i="0" u="none" strike="noStrike" kern="1200" cap="none" spc="0" normalizeH="0" baseline="0" noProof="0">
                <a:ln>
                  <a:noFill/>
                </a:ln>
                <a:solidFill>
                  <a:srgbClr val="222C3F"/>
                </a:solidFill>
                <a:effectLst/>
                <a:uLnTx/>
                <a:uFillTx/>
                <a:latin typeface="Calibri" panose="020F0502020204030204" pitchFamily="34" charset="0"/>
                <a:ea typeface="ＭＳ Ｐゴシック" panose="020B0600070205080204" pitchFamily="34" charset="-128"/>
                <a:cs typeface="Roboto"/>
              </a:rPr>
              <a:t>2009; 16:  441-449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730A2E-5F72-E762-E9BA-1C412902D912}"/>
              </a:ext>
            </a:extLst>
          </p:cNvPr>
          <p:cNvSpPr/>
          <p:nvPr/>
        </p:nvSpPr>
        <p:spPr>
          <a:xfrm>
            <a:off x="8485632" y="1900557"/>
            <a:ext cx="3314694" cy="2935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Roboto"/>
            </a:endParaRPr>
          </a:p>
        </p:txBody>
      </p:sp>
      <p:sp>
        <p:nvSpPr>
          <p:cNvPr id="31750" name="Rectangle 3">
            <a:extLst>
              <a:ext uri="{FF2B5EF4-FFF2-40B4-BE49-F238E27FC236}">
                <a16:creationId xmlns:a16="http://schemas.microsoft.com/office/drawing/2014/main" id="{D3148FDC-CDC6-5B00-ABB2-1681B94BFEF0}"/>
              </a:ext>
            </a:extLst>
          </p:cNvPr>
          <p:cNvSpPr>
            <a:spLocks noChangeArrowheads="1"/>
          </p:cNvSpPr>
          <p:nvPr/>
        </p:nvSpPr>
        <p:spPr bwMode="auto">
          <a:xfrm>
            <a:off x="5285232" y="631952"/>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51" name="Rectangle 4">
            <a:extLst>
              <a:ext uri="{FF2B5EF4-FFF2-40B4-BE49-F238E27FC236}">
                <a16:creationId xmlns:a16="http://schemas.microsoft.com/office/drawing/2014/main" id="{4370B8B1-796D-E951-938E-74355D4E07A3}"/>
              </a:ext>
            </a:extLst>
          </p:cNvPr>
          <p:cNvSpPr>
            <a:spLocks noChangeArrowheads="1"/>
          </p:cNvSpPr>
          <p:nvPr/>
        </p:nvSpPr>
        <p:spPr bwMode="auto">
          <a:xfrm>
            <a:off x="4256532" y="1214756"/>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52" name="Rectangle 5">
            <a:extLst>
              <a:ext uri="{FF2B5EF4-FFF2-40B4-BE49-F238E27FC236}">
                <a16:creationId xmlns:a16="http://schemas.microsoft.com/office/drawing/2014/main" id="{9E37022D-882F-C3AE-54DC-D82666BB37F9}"/>
              </a:ext>
            </a:extLst>
          </p:cNvPr>
          <p:cNvSpPr>
            <a:spLocks noChangeArrowheads="1"/>
          </p:cNvSpPr>
          <p:nvPr/>
        </p:nvSpPr>
        <p:spPr bwMode="auto">
          <a:xfrm>
            <a:off x="3951732" y="2052956"/>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53" name="Rectangle 6">
            <a:extLst>
              <a:ext uri="{FF2B5EF4-FFF2-40B4-BE49-F238E27FC236}">
                <a16:creationId xmlns:a16="http://schemas.microsoft.com/office/drawing/2014/main" id="{45D611B6-3037-B4F7-81E6-43E2AFA00D03}"/>
              </a:ext>
            </a:extLst>
          </p:cNvPr>
          <p:cNvSpPr>
            <a:spLocks noChangeArrowheads="1"/>
          </p:cNvSpPr>
          <p:nvPr/>
        </p:nvSpPr>
        <p:spPr bwMode="auto">
          <a:xfrm>
            <a:off x="3570732" y="2891156"/>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54" name="Rectangle 7">
            <a:extLst>
              <a:ext uri="{FF2B5EF4-FFF2-40B4-BE49-F238E27FC236}">
                <a16:creationId xmlns:a16="http://schemas.microsoft.com/office/drawing/2014/main" id="{B810E981-8E7B-09FB-86FC-633DD5F955CB}"/>
              </a:ext>
            </a:extLst>
          </p:cNvPr>
          <p:cNvSpPr>
            <a:spLocks noChangeArrowheads="1"/>
          </p:cNvSpPr>
          <p:nvPr/>
        </p:nvSpPr>
        <p:spPr bwMode="auto">
          <a:xfrm>
            <a:off x="3570732" y="3805556"/>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55" name="Rectangle 8">
            <a:extLst>
              <a:ext uri="{FF2B5EF4-FFF2-40B4-BE49-F238E27FC236}">
                <a16:creationId xmlns:a16="http://schemas.microsoft.com/office/drawing/2014/main" id="{C6E52F87-A628-1331-09C2-F7D085881725}"/>
              </a:ext>
            </a:extLst>
          </p:cNvPr>
          <p:cNvSpPr>
            <a:spLocks noChangeArrowheads="1"/>
          </p:cNvSpPr>
          <p:nvPr/>
        </p:nvSpPr>
        <p:spPr bwMode="auto">
          <a:xfrm>
            <a:off x="3723132" y="3272156"/>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Publication</a:t>
            </a:r>
          </a:p>
        </p:txBody>
      </p:sp>
      <p:sp>
        <p:nvSpPr>
          <p:cNvPr id="31756" name="Rectangle 9">
            <a:extLst>
              <a:ext uri="{FF2B5EF4-FFF2-40B4-BE49-F238E27FC236}">
                <a16:creationId xmlns:a16="http://schemas.microsoft.com/office/drawing/2014/main" id="{36E18D21-FE8B-E834-E108-29415EFF9043}"/>
              </a:ext>
            </a:extLst>
          </p:cNvPr>
          <p:cNvSpPr>
            <a:spLocks noChangeArrowheads="1"/>
          </p:cNvSpPr>
          <p:nvPr/>
        </p:nvSpPr>
        <p:spPr bwMode="auto">
          <a:xfrm>
            <a:off x="3723132" y="4186556"/>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Bibliographic databases</a:t>
            </a:r>
          </a:p>
        </p:txBody>
      </p:sp>
      <p:sp>
        <p:nvSpPr>
          <p:cNvPr id="31757" name="Rectangle 10">
            <a:extLst>
              <a:ext uri="{FF2B5EF4-FFF2-40B4-BE49-F238E27FC236}">
                <a16:creationId xmlns:a16="http://schemas.microsoft.com/office/drawing/2014/main" id="{64AF28EA-B24E-09E3-9C4D-7B2B64657FE9}"/>
              </a:ext>
            </a:extLst>
          </p:cNvPr>
          <p:cNvSpPr>
            <a:spLocks noChangeArrowheads="1"/>
          </p:cNvSpPr>
          <p:nvPr/>
        </p:nvSpPr>
        <p:spPr bwMode="auto">
          <a:xfrm>
            <a:off x="3723132" y="1595756"/>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Submission</a:t>
            </a:r>
          </a:p>
        </p:txBody>
      </p:sp>
      <p:sp>
        <p:nvSpPr>
          <p:cNvPr id="31758" name="Rectangle 11">
            <a:extLst>
              <a:ext uri="{FF2B5EF4-FFF2-40B4-BE49-F238E27FC236}">
                <a16:creationId xmlns:a16="http://schemas.microsoft.com/office/drawing/2014/main" id="{924555EE-069A-D98C-12AC-560025AE60FA}"/>
              </a:ext>
            </a:extLst>
          </p:cNvPr>
          <p:cNvSpPr>
            <a:spLocks noChangeArrowheads="1"/>
          </p:cNvSpPr>
          <p:nvPr/>
        </p:nvSpPr>
        <p:spPr bwMode="auto">
          <a:xfrm>
            <a:off x="3723132" y="5024756"/>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Reviews, guidelines, textbook</a:t>
            </a:r>
          </a:p>
        </p:txBody>
      </p:sp>
      <p:sp>
        <p:nvSpPr>
          <p:cNvPr id="31759" name="Line 12">
            <a:extLst>
              <a:ext uri="{FF2B5EF4-FFF2-40B4-BE49-F238E27FC236}">
                <a16:creationId xmlns:a16="http://schemas.microsoft.com/office/drawing/2014/main" id="{2CA752DC-FD2C-1165-0164-0E82C2D8C61C}"/>
              </a:ext>
            </a:extLst>
          </p:cNvPr>
          <p:cNvSpPr>
            <a:spLocks noChangeShapeType="1"/>
          </p:cNvSpPr>
          <p:nvPr/>
        </p:nvSpPr>
        <p:spPr bwMode="auto">
          <a:xfrm>
            <a:off x="4256532" y="1214756"/>
            <a:ext cx="0" cy="38100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31760" name="Line 13">
            <a:extLst>
              <a:ext uri="{FF2B5EF4-FFF2-40B4-BE49-F238E27FC236}">
                <a16:creationId xmlns:a16="http://schemas.microsoft.com/office/drawing/2014/main" id="{D0D5C21B-3FA9-FC73-4D4D-CBE739DE88CE}"/>
              </a:ext>
            </a:extLst>
          </p:cNvPr>
          <p:cNvSpPr>
            <a:spLocks noChangeShapeType="1"/>
          </p:cNvSpPr>
          <p:nvPr/>
        </p:nvSpPr>
        <p:spPr bwMode="auto">
          <a:xfrm>
            <a:off x="4256532" y="2052956"/>
            <a:ext cx="0" cy="38100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31761" name="Line 14">
            <a:extLst>
              <a:ext uri="{FF2B5EF4-FFF2-40B4-BE49-F238E27FC236}">
                <a16:creationId xmlns:a16="http://schemas.microsoft.com/office/drawing/2014/main" id="{A98CE0FC-2085-94CA-63A0-5A7E9C331020}"/>
              </a:ext>
            </a:extLst>
          </p:cNvPr>
          <p:cNvSpPr>
            <a:spLocks noChangeShapeType="1"/>
          </p:cNvSpPr>
          <p:nvPr/>
        </p:nvSpPr>
        <p:spPr bwMode="auto">
          <a:xfrm>
            <a:off x="4256532" y="2967356"/>
            <a:ext cx="0" cy="30480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31762" name="Line 15">
            <a:extLst>
              <a:ext uri="{FF2B5EF4-FFF2-40B4-BE49-F238E27FC236}">
                <a16:creationId xmlns:a16="http://schemas.microsoft.com/office/drawing/2014/main" id="{52A752E1-2298-2055-79E7-22137E1B9A31}"/>
              </a:ext>
            </a:extLst>
          </p:cNvPr>
          <p:cNvSpPr>
            <a:spLocks noChangeShapeType="1"/>
          </p:cNvSpPr>
          <p:nvPr/>
        </p:nvSpPr>
        <p:spPr bwMode="auto">
          <a:xfrm>
            <a:off x="4256532" y="3805556"/>
            <a:ext cx="0" cy="38100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31763" name="Line 16">
            <a:extLst>
              <a:ext uri="{FF2B5EF4-FFF2-40B4-BE49-F238E27FC236}">
                <a16:creationId xmlns:a16="http://schemas.microsoft.com/office/drawing/2014/main" id="{58A9EF23-A0B4-1FDF-6727-3F659A7157C7}"/>
              </a:ext>
            </a:extLst>
          </p:cNvPr>
          <p:cNvSpPr>
            <a:spLocks noChangeShapeType="1"/>
          </p:cNvSpPr>
          <p:nvPr/>
        </p:nvSpPr>
        <p:spPr bwMode="auto">
          <a:xfrm>
            <a:off x="4256532" y="4719956"/>
            <a:ext cx="0" cy="30480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31764" name="Line 17">
            <a:extLst>
              <a:ext uri="{FF2B5EF4-FFF2-40B4-BE49-F238E27FC236}">
                <a16:creationId xmlns:a16="http://schemas.microsoft.com/office/drawing/2014/main" id="{88C41925-D72E-5720-FCB0-1DA4279EBF11}"/>
              </a:ext>
            </a:extLst>
          </p:cNvPr>
          <p:cNvSpPr>
            <a:spLocks noChangeShapeType="1"/>
          </p:cNvSpPr>
          <p:nvPr/>
        </p:nvSpPr>
        <p:spPr bwMode="auto">
          <a:xfrm>
            <a:off x="4256532" y="5558156"/>
            <a:ext cx="0" cy="304800"/>
          </a:xfrm>
          <a:prstGeom prst="line">
            <a:avLst/>
          </a:prstGeom>
          <a:noFill/>
          <a:ln w="12700">
            <a:solidFill>
              <a:srgbClr val="000000"/>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31765" name="Rectangle 18">
            <a:extLst>
              <a:ext uri="{FF2B5EF4-FFF2-40B4-BE49-F238E27FC236}">
                <a16:creationId xmlns:a16="http://schemas.microsoft.com/office/drawing/2014/main" id="{39750324-A614-9DA8-F3A8-A829B493B947}"/>
              </a:ext>
            </a:extLst>
          </p:cNvPr>
          <p:cNvSpPr>
            <a:spLocks noChangeArrowheads="1"/>
          </p:cNvSpPr>
          <p:nvPr/>
        </p:nvSpPr>
        <p:spPr bwMode="auto">
          <a:xfrm>
            <a:off x="1284732" y="1900557"/>
            <a:ext cx="152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66" name="Rectangle 19">
            <a:extLst>
              <a:ext uri="{FF2B5EF4-FFF2-40B4-BE49-F238E27FC236}">
                <a16:creationId xmlns:a16="http://schemas.microsoft.com/office/drawing/2014/main" id="{036BA257-E81C-BBAE-2609-5C4C132BDBA5}"/>
              </a:ext>
            </a:extLst>
          </p:cNvPr>
          <p:cNvSpPr>
            <a:spLocks noChangeArrowheads="1"/>
          </p:cNvSpPr>
          <p:nvPr/>
        </p:nvSpPr>
        <p:spPr bwMode="auto">
          <a:xfrm>
            <a:off x="1360932" y="3500757"/>
            <a:ext cx="1981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67" name="Rectangle 20">
            <a:extLst>
              <a:ext uri="{FF2B5EF4-FFF2-40B4-BE49-F238E27FC236}">
                <a16:creationId xmlns:a16="http://schemas.microsoft.com/office/drawing/2014/main" id="{2B5D5AB5-8410-9147-C1A2-34C6DF576C80}"/>
              </a:ext>
            </a:extLst>
          </p:cNvPr>
          <p:cNvSpPr>
            <a:spLocks noChangeArrowheads="1"/>
          </p:cNvSpPr>
          <p:nvPr/>
        </p:nvSpPr>
        <p:spPr bwMode="auto">
          <a:xfrm>
            <a:off x="251270" y="1376110"/>
            <a:ext cx="2436812" cy="31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Negative Results</a:t>
            </a:r>
          </a:p>
        </p:txBody>
      </p:sp>
      <p:sp>
        <p:nvSpPr>
          <p:cNvPr id="31768" name="Rectangle 21">
            <a:extLst>
              <a:ext uri="{FF2B5EF4-FFF2-40B4-BE49-F238E27FC236}">
                <a16:creationId xmlns:a16="http://schemas.microsoft.com/office/drawing/2014/main" id="{41B58DC7-F828-BE28-5016-7BAA980D59E0}"/>
              </a:ext>
            </a:extLst>
          </p:cNvPr>
          <p:cNvSpPr>
            <a:spLocks noChangeArrowheads="1"/>
          </p:cNvSpPr>
          <p:nvPr/>
        </p:nvSpPr>
        <p:spPr bwMode="auto">
          <a:xfrm>
            <a:off x="1818132" y="3348356"/>
            <a:ext cx="762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69" name="Rectangle 22">
            <a:extLst>
              <a:ext uri="{FF2B5EF4-FFF2-40B4-BE49-F238E27FC236}">
                <a16:creationId xmlns:a16="http://schemas.microsoft.com/office/drawing/2014/main" id="{2E4368B5-4FDC-8102-46F9-50B1D6D12EB3}"/>
              </a:ext>
            </a:extLst>
          </p:cNvPr>
          <p:cNvSpPr>
            <a:spLocks noChangeArrowheads="1"/>
          </p:cNvSpPr>
          <p:nvPr/>
        </p:nvSpPr>
        <p:spPr bwMode="auto">
          <a:xfrm>
            <a:off x="5094732" y="1214756"/>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variable</a:t>
            </a:r>
          </a:p>
        </p:txBody>
      </p:sp>
      <p:sp>
        <p:nvSpPr>
          <p:cNvPr id="31770" name="Rectangle 23">
            <a:extLst>
              <a:ext uri="{FF2B5EF4-FFF2-40B4-BE49-F238E27FC236}">
                <a16:creationId xmlns:a16="http://schemas.microsoft.com/office/drawing/2014/main" id="{7D0C82F2-F0FF-98A6-2999-CB7A624A48F5}"/>
              </a:ext>
            </a:extLst>
          </p:cNvPr>
          <p:cNvSpPr>
            <a:spLocks noChangeArrowheads="1"/>
          </p:cNvSpPr>
          <p:nvPr/>
        </p:nvSpPr>
        <p:spPr bwMode="auto">
          <a:xfrm>
            <a:off x="5170932" y="3805556"/>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0.3 year</a:t>
            </a:r>
          </a:p>
        </p:txBody>
      </p:sp>
      <p:sp>
        <p:nvSpPr>
          <p:cNvPr id="31771" name="Rectangle 24">
            <a:extLst>
              <a:ext uri="{FF2B5EF4-FFF2-40B4-BE49-F238E27FC236}">
                <a16:creationId xmlns:a16="http://schemas.microsoft.com/office/drawing/2014/main" id="{5B8F6CCC-AA6C-A71B-CB96-BD1EF8C909B8}"/>
              </a:ext>
            </a:extLst>
          </p:cNvPr>
          <p:cNvSpPr>
            <a:spLocks noChangeArrowheads="1"/>
          </p:cNvSpPr>
          <p:nvPr/>
        </p:nvSpPr>
        <p:spPr bwMode="auto">
          <a:xfrm>
            <a:off x="5094732" y="4719956"/>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6. 0 - 13.0 years</a:t>
            </a:r>
          </a:p>
        </p:txBody>
      </p:sp>
      <p:sp>
        <p:nvSpPr>
          <p:cNvPr id="31772" name="Rectangle 25">
            <a:extLst>
              <a:ext uri="{FF2B5EF4-FFF2-40B4-BE49-F238E27FC236}">
                <a16:creationId xmlns:a16="http://schemas.microsoft.com/office/drawing/2014/main" id="{F1989325-D819-6C93-96CE-7EBD2E706497}"/>
              </a:ext>
            </a:extLst>
          </p:cNvPr>
          <p:cNvSpPr>
            <a:spLocks noChangeArrowheads="1"/>
          </p:cNvSpPr>
          <p:nvPr/>
        </p:nvSpPr>
        <p:spPr bwMode="auto">
          <a:xfrm>
            <a:off x="2846832" y="860553"/>
            <a:ext cx="1447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73" name="Arc 26">
            <a:extLst>
              <a:ext uri="{FF2B5EF4-FFF2-40B4-BE49-F238E27FC236}">
                <a16:creationId xmlns:a16="http://schemas.microsoft.com/office/drawing/2014/main" id="{85875992-89FB-3794-CD64-7C635CD21C6C}"/>
              </a:ext>
            </a:extLst>
          </p:cNvPr>
          <p:cNvSpPr>
            <a:spLocks/>
          </p:cNvSpPr>
          <p:nvPr/>
        </p:nvSpPr>
        <p:spPr bwMode="auto">
          <a:xfrm>
            <a:off x="4410520" y="3729356"/>
            <a:ext cx="3200400" cy="412750"/>
          </a:xfrm>
          <a:custGeom>
            <a:avLst/>
            <a:gdLst>
              <a:gd name="T0" fmla="*/ 2147483647 w 21600"/>
              <a:gd name="T1" fmla="*/ 2147483647 h 27130"/>
              <a:gd name="T2" fmla="*/ 2147483647 w 21600"/>
              <a:gd name="T3" fmla="*/ 0 h 27130"/>
              <a:gd name="T4" fmla="*/ 2147483647 w 21600"/>
              <a:gd name="T5" fmla="*/ 2147483647 h 27130"/>
              <a:gd name="T6" fmla="*/ 0 60000 65536"/>
              <a:gd name="T7" fmla="*/ 0 60000 65536"/>
              <a:gd name="T8" fmla="*/ 0 60000 65536"/>
              <a:gd name="T9" fmla="*/ 0 w 21600"/>
              <a:gd name="T10" fmla="*/ 0 h 27130"/>
              <a:gd name="T11" fmla="*/ 21600 w 21600"/>
              <a:gd name="T12" fmla="*/ 27130 h 27130"/>
            </a:gdLst>
            <a:ahLst/>
            <a:cxnLst>
              <a:cxn ang="T6">
                <a:pos x="T0" y="T1"/>
              </a:cxn>
              <a:cxn ang="T7">
                <a:pos x="T2" y="T3"/>
              </a:cxn>
              <a:cxn ang="T8">
                <a:pos x="T4" y="T5"/>
              </a:cxn>
            </a:cxnLst>
            <a:rect l="T9" t="T10" r="T11" b="T12"/>
            <a:pathLst>
              <a:path w="21600" h="27130" fill="none" extrusionOk="0">
                <a:moveTo>
                  <a:pt x="719" y="27130"/>
                </a:moveTo>
                <a:cubicBezTo>
                  <a:pt x="241" y="25325"/>
                  <a:pt x="0" y="23466"/>
                  <a:pt x="0" y="21600"/>
                </a:cubicBezTo>
                <a:cubicBezTo>
                  <a:pt x="-1" y="9674"/>
                  <a:pt x="9663" y="6"/>
                  <a:pt x="21589" y="0"/>
                </a:cubicBezTo>
              </a:path>
              <a:path w="21600" h="27130" stroke="0" extrusionOk="0">
                <a:moveTo>
                  <a:pt x="719" y="27130"/>
                </a:moveTo>
                <a:cubicBezTo>
                  <a:pt x="241" y="25325"/>
                  <a:pt x="0" y="23466"/>
                  <a:pt x="0" y="21600"/>
                </a:cubicBezTo>
                <a:cubicBezTo>
                  <a:pt x="-1" y="9674"/>
                  <a:pt x="9663" y="6"/>
                  <a:pt x="21589" y="0"/>
                </a:cubicBezTo>
                <a:lnTo>
                  <a:pt x="21600" y="21600"/>
                </a:lnTo>
                <a:lnTo>
                  <a:pt x="719" y="2713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type="stealth" w="med" len="lg"/>
                <a:tailEnd type="none" w="sm" len="sm"/>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74" name="Rectangle 27">
            <a:extLst>
              <a:ext uri="{FF2B5EF4-FFF2-40B4-BE49-F238E27FC236}">
                <a16:creationId xmlns:a16="http://schemas.microsoft.com/office/drawing/2014/main" id="{F4564EF7-AA0B-B0CA-56A8-5895623A68A8}"/>
              </a:ext>
            </a:extLst>
          </p:cNvPr>
          <p:cNvSpPr>
            <a:spLocks noChangeArrowheads="1"/>
          </p:cNvSpPr>
          <p:nvPr/>
        </p:nvSpPr>
        <p:spPr bwMode="auto">
          <a:xfrm>
            <a:off x="2526412" y="4521791"/>
            <a:ext cx="75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50%</a:t>
            </a:r>
          </a:p>
        </p:txBody>
      </p:sp>
      <p:sp>
        <p:nvSpPr>
          <p:cNvPr id="31775" name="Rectangle 28">
            <a:extLst>
              <a:ext uri="{FF2B5EF4-FFF2-40B4-BE49-F238E27FC236}">
                <a16:creationId xmlns:a16="http://schemas.microsoft.com/office/drawing/2014/main" id="{A648F75D-7517-F692-7C24-74FAB11FE2C6}"/>
              </a:ext>
            </a:extLst>
          </p:cNvPr>
          <p:cNvSpPr>
            <a:spLocks noChangeArrowheads="1"/>
          </p:cNvSpPr>
          <p:nvPr/>
        </p:nvSpPr>
        <p:spPr bwMode="auto">
          <a:xfrm>
            <a:off x="2620709" y="2021183"/>
            <a:ext cx="71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46%</a:t>
            </a:r>
          </a:p>
        </p:txBody>
      </p:sp>
      <p:sp>
        <p:nvSpPr>
          <p:cNvPr id="31776" name="Rectangle 29">
            <a:extLst>
              <a:ext uri="{FF2B5EF4-FFF2-40B4-BE49-F238E27FC236}">
                <a16:creationId xmlns:a16="http://schemas.microsoft.com/office/drawing/2014/main" id="{108EA9B7-7227-CBDC-DA4D-9AE4ED97A672}"/>
              </a:ext>
            </a:extLst>
          </p:cNvPr>
          <p:cNvSpPr>
            <a:spLocks noChangeArrowheads="1"/>
          </p:cNvSpPr>
          <p:nvPr/>
        </p:nvSpPr>
        <p:spPr bwMode="auto">
          <a:xfrm>
            <a:off x="2685908" y="1044179"/>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18%</a:t>
            </a:r>
          </a:p>
        </p:txBody>
      </p:sp>
      <p:sp>
        <p:nvSpPr>
          <p:cNvPr id="31777" name="Rectangle 30">
            <a:extLst>
              <a:ext uri="{FF2B5EF4-FFF2-40B4-BE49-F238E27FC236}">
                <a16:creationId xmlns:a16="http://schemas.microsoft.com/office/drawing/2014/main" id="{BBD0919E-0CB3-607B-06ED-403ED7431681}"/>
              </a:ext>
            </a:extLst>
          </p:cNvPr>
          <p:cNvSpPr>
            <a:spLocks noChangeArrowheads="1"/>
          </p:cNvSpPr>
          <p:nvPr/>
        </p:nvSpPr>
        <p:spPr bwMode="auto">
          <a:xfrm>
            <a:off x="2596960" y="3574480"/>
            <a:ext cx="71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35%</a:t>
            </a:r>
          </a:p>
        </p:txBody>
      </p:sp>
      <p:sp>
        <p:nvSpPr>
          <p:cNvPr id="31778" name="Rectangle 31">
            <a:extLst>
              <a:ext uri="{FF2B5EF4-FFF2-40B4-BE49-F238E27FC236}">
                <a16:creationId xmlns:a16="http://schemas.microsoft.com/office/drawing/2014/main" id="{2E5B607C-0577-E0A7-932A-45F9ABE71233}"/>
              </a:ext>
            </a:extLst>
          </p:cNvPr>
          <p:cNvSpPr>
            <a:spLocks noChangeArrowheads="1"/>
          </p:cNvSpPr>
          <p:nvPr/>
        </p:nvSpPr>
        <p:spPr bwMode="auto">
          <a:xfrm>
            <a:off x="5155057" y="2845119"/>
            <a:ext cx="1111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0.6 year</a:t>
            </a:r>
          </a:p>
        </p:txBody>
      </p:sp>
      <p:sp>
        <p:nvSpPr>
          <p:cNvPr id="31779" name="Rectangle 32">
            <a:extLst>
              <a:ext uri="{FF2B5EF4-FFF2-40B4-BE49-F238E27FC236}">
                <a16:creationId xmlns:a16="http://schemas.microsoft.com/office/drawing/2014/main" id="{E49AFA05-AE15-8860-960E-DF43A84FB9C3}"/>
              </a:ext>
            </a:extLst>
          </p:cNvPr>
          <p:cNvSpPr>
            <a:spLocks noChangeArrowheads="1"/>
          </p:cNvSpPr>
          <p:nvPr/>
        </p:nvSpPr>
        <p:spPr bwMode="auto">
          <a:xfrm>
            <a:off x="5155057" y="2083119"/>
            <a:ext cx="1111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0.5 year</a:t>
            </a:r>
          </a:p>
        </p:txBody>
      </p:sp>
      <p:sp>
        <p:nvSpPr>
          <p:cNvPr id="31780" name="Rectangle 33">
            <a:extLst>
              <a:ext uri="{FF2B5EF4-FFF2-40B4-BE49-F238E27FC236}">
                <a16:creationId xmlns:a16="http://schemas.microsoft.com/office/drawing/2014/main" id="{97ED8FC4-FB29-A177-2F02-CFD7B113CBD0}"/>
              </a:ext>
            </a:extLst>
          </p:cNvPr>
          <p:cNvSpPr>
            <a:spLocks noChangeArrowheads="1"/>
          </p:cNvSpPr>
          <p:nvPr/>
        </p:nvSpPr>
        <p:spPr bwMode="auto">
          <a:xfrm>
            <a:off x="5094732" y="5481956"/>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9.3 years</a:t>
            </a:r>
          </a:p>
        </p:txBody>
      </p:sp>
      <p:sp>
        <p:nvSpPr>
          <p:cNvPr id="31781" name="Rectangle 34">
            <a:extLst>
              <a:ext uri="{FF2B5EF4-FFF2-40B4-BE49-F238E27FC236}">
                <a16:creationId xmlns:a16="http://schemas.microsoft.com/office/drawing/2014/main" id="{6F0C31DC-3A74-2821-399F-4E95942DC8BB}"/>
              </a:ext>
            </a:extLst>
          </p:cNvPr>
          <p:cNvSpPr>
            <a:spLocks noChangeArrowheads="1"/>
          </p:cNvSpPr>
          <p:nvPr/>
        </p:nvSpPr>
        <p:spPr bwMode="auto">
          <a:xfrm>
            <a:off x="2564258" y="1489394"/>
            <a:ext cx="12287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Dickersin, 1987</a:t>
            </a:r>
          </a:p>
        </p:txBody>
      </p:sp>
      <p:sp>
        <p:nvSpPr>
          <p:cNvPr id="31782" name="Rectangle 35">
            <a:extLst>
              <a:ext uri="{FF2B5EF4-FFF2-40B4-BE49-F238E27FC236}">
                <a16:creationId xmlns:a16="http://schemas.microsoft.com/office/drawing/2014/main" id="{2AFB1D7F-B300-82B9-CBD9-2C781FBE16F1}"/>
              </a:ext>
            </a:extLst>
          </p:cNvPr>
          <p:cNvSpPr>
            <a:spLocks noChangeArrowheads="1"/>
          </p:cNvSpPr>
          <p:nvPr/>
        </p:nvSpPr>
        <p:spPr bwMode="auto">
          <a:xfrm>
            <a:off x="2612675" y="2440307"/>
            <a:ext cx="10064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err="1">
                <a:ln>
                  <a:noFill/>
                </a:ln>
                <a:solidFill>
                  <a:srgbClr val="000000"/>
                </a:solidFill>
                <a:effectLst/>
                <a:uLnTx/>
                <a:uFillTx/>
                <a:latin typeface="Tahoma" panose="020B0604030504040204" pitchFamily="34" charset="0"/>
                <a:ea typeface="ＭＳ Ｐゴシック" panose="020B0600070205080204" pitchFamily="34" charset="-128"/>
                <a:cs typeface="Roboto"/>
              </a:rPr>
              <a:t>Koren</a:t>
            </a:r>
            <a:r>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 1989</a:t>
            </a:r>
          </a:p>
        </p:txBody>
      </p:sp>
      <p:sp>
        <p:nvSpPr>
          <p:cNvPr id="31783" name="Rectangle 36">
            <a:extLst>
              <a:ext uri="{FF2B5EF4-FFF2-40B4-BE49-F238E27FC236}">
                <a16:creationId xmlns:a16="http://schemas.microsoft.com/office/drawing/2014/main" id="{0A946210-B9CD-3456-45CA-4A90A0CB9DB3}"/>
              </a:ext>
            </a:extLst>
          </p:cNvPr>
          <p:cNvSpPr>
            <a:spLocks noChangeArrowheads="1"/>
          </p:cNvSpPr>
          <p:nvPr/>
        </p:nvSpPr>
        <p:spPr bwMode="auto">
          <a:xfrm>
            <a:off x="2542032" y="4059422"/>
            <a:ext cx="971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Balas, 1995</a:t>
            </a:r>
          </a:p>
        </p:txBody>
      </p:sp>
      <p:sp>
        <p:nvSpPr>
          <p:cNvPr id="31784" name="Rectangle 37">
            <a:extLst>
              <a:ext uri="{FF2B5EF4-FFF2-40B4-BE49-F238E27FC236}">
                <a16:creationId xmlns:a16="http://schemas.microsoft.com/office/drawing/2014/main" id="{A9E1829D-77D7-7CA6-833F-979E97FF443D}"/>
              </a:ext>
            </a:extLst>
          </p:cNvPr>
          <p:cNvSpPr>
            <a:spLocks noChangeArrowheads="1"/>
          </p:cNvSpPr>
          <p:nvPr/>
        </p:nvSpPr>
        <p:spPr bwMode="auto">
          <a:xfrm>
            <a:off x="2612675" y="5010992"/>
            <a:ext cx="1162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err="1">
                <a:ln>
                  <a:noFill/>
                </a:ln>
                <a:solidFill>
                  <a:srgbClr val="000000"/>
                </a:solidFill>
                <a:effectLst/>
                <a:uLnTx/>
                <a:uFillTx/>
                <a:latin typeface="Tahoma" panose="020B0604030504040204" pitchFamily="34" charset="0"/>
                <a:ea typeface="ＭＳ Ｐゴシック" panose="020B0600070205080204" pitchFamily="34" charset="-128"/>
                <a:cs typeface="Roboto"/>
              </a:rPr>
              <a:t>Poynard</a:t>
            </a:r>
            <a:r>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 1985</a:t>
            </a:r>
          </a:p>
        </p:txBody>
      </p:sp>
      <p:sp>
        <p:nvSpPr>
          <p:cNvPr id="31785" name="Rectangle 38">
            <a:extLst>
              <a:ext uri="{FF2B5EF4-FFF2-40B4-BE49-F238E27FC236}">
                <a16:creationId xmlns:a16="http://schemas.microsoft.com/office/drawing/2014/main" id="{57D8BA28-1D46-7B61-4CB6-5CE15E48C71E}"/>
              </a:ext>
            </a:extLst>
          </p:cNvPr>
          <p:cNvSpPr>
            <a:spLocks noChangeArrowheads="1"/>
          </p:cNvSpPr>
          <p:nvPr/>
        </p:nvSpPr>
        <p:spPr bwMode="auto">
          <a:xfrm>
            <a:off x="6221858" y="2175194"/>
            <a:ext cx="1033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Kumar, 1992</a:t>
            </a:r>
          </a:p>
        </p:txBody>
      </p:sp>
      <p:sp>
        <p:nvSpPr>
          <p:cNvPr id="31786" name="Rectangle 39">
            <a:extLst>
              <a:ext uri="{FF2B5EF4-FFF2-40B4-BE49-F238E27FC236}">
                <a16:creationId xmlns:a16="http://schemas.microsoft.com/office/drawing/2014/main" id="{76118724-419A-E6DA-9804-74801C179EFB}"/>
              </a:ext>
            </a:extLst>
          </p:cNvPr>
          <p:cNvSpPr>
            <a:spLocks noChangeArrowheads="1"/>
          </p:cNvSpPr>
          <p:nvPr/>
        </p:nvSpPr>
        <p:spPr bwMode="auto">
          <a:xfrm>
            <a:off x="6221858" y="2937194"/>
            <a:ext cx="1033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Kumar, 1992</a:t>
            </a:r>
          </a:p>
        </p:txBody>
      </p:sp>
      <p:sp>
        <p:nvSpPr>
          <p:cNvPr id="31787" name="Rectangle 40">
            <a:extLst>
              <a:ext uri="{FF2B5EF4-FFF2-40B4-BE49-F238E27FC236}">
                <a16:creationId xmlns:a16="http://schemas.microsoft.com/office/drawing/2014/main" id="{05FBBAEB-45C6-69EF-921B-752BB8EC35D9}"/>
              </a:ext>
            </a:extLst>
          </p:cNvPr>
          <p:cNvSpPr>
            <a:spLocks noChangeArrowheads="1"/>
          </p:cNvSpPr>
          <p:nvPr/>
        </p:nvSpPr>
        <p:spPr bwMode="auto">
          <a:xfrm>
            <a:off x="6221857" y="3851594"/>
            <a:ext cx="971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Poyer, 1982</a:t>
            </a:r>
          </a:p>
        </p:txBody>
      </p:sp>
      <p:sp>
        <p:nvSpPr>
          <p:cNvPr id="31788" name="Rectangle 41">
            <a:extLst>
              <a:ext uri="{FF2B5EF4-FFF2-40B4-BE49-F238E27FC236}">
                <a16:creationId xmlns:a16="http://schemas.microsoft.com/office/drawing/2014/main" id="{276B7F69-C210-D293-90CE-C156AAC07095}"/>
              </a:ext>
            </a:extLst>
          </p:cNvPr>
          <p:cNvSpPr>
            <a:spLocks noChangeArrowheads="1"/>
          </p:cNvSpPr>
          <p:nvPr/>
        </p:nvSpPr>
        <p:spPr bwMode="auto">
          <a:xfrm>
            <a:off x="7040213" y="4906268"/>
            <a:ext cx="11414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Antman, 1992</a:t>
            </a:r>
          </a:p>
        </p:txBody>
      </p:sp>
      <p:sp>
        <p:nvSpPr>
          <p:cNvPr id="31790" name="Rectangle 44">
            <a:extLst>
              <a:ext uri="{FF2B5EF4-FFF2-40B4-BE49-F238E27FC236}">
                <a16:creationId xmlns:a16="http://schemas.microsoft.com/office/drawing/2014/main" id="{1D1089C0-6899-5FA9-2832-DDA31683B2A0}"/>
              </a:ext>
            </a:extLst>
          </p:cNvPr>
          <p:cNvSpPr>
            <a:spLocks noChangeArrowheads="1"/>
          </p:cNvSpPr>
          <p:nvPr/>
        </p:nvSpPr>
        <p:spPr bwMode="auto">
          <a:xfrm>
            <a:off x="1284732" y="2357757"/>
            <a:ext cx="1447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91" name="Rectangle 45">
            <a:extLst>
              <a:ext uri="{FF2B5EF4-FFF2-40B4-BE49-F238E27FC236}">
                <a16:creationId xmlns:a16="http://schemas.microsoft.com/office/drawing/2014/main" id="{D2ABD2E6-D46B-114A-549E-7B5B72B7725D}"/>
              </a:ext>
            </a:extLst>
          </p:cNvPr>
          <p:cNvSpPr>
            <a:spLocks noChangeArrowheads="1"/>
          </p:cNvSpPr>
          <p:nvPr/>
        </p:nvSpPr>
        <p:spPr bwMode="auto">
          <a:xfrm>
            <a:off x="213964" y="4132460"/>
            <a:ext cx="2436812" cy="31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Lack of Numbers</a:t>
            </a:r>
          </a:p>
        </p:txBody>
      </p:sp>
      <p:sp>
        <p:nvSpPr>
          <p:cNvPr id="31792" name="Arc 46">
            <a:extLst>
              <a:ext uri="{FF2B5EF4-FFF2-40B4-BE49-F238E27FC236}">
                <a16:creationId xmlns:a16="http://schemas.microsoft.com/office/drawing/2014/main" id="{F7477320-8054-0FCA-CB06-796393E5716F}"/>
              </a:ext>
            </a:extLst>
          </p:cNvPr>
          <p:cNvSpPr>
            <a:spLocks/>
          </p:cNvSpPr>
          <p:nvPr/>
        </p:nvSpPr>
        <p:spPr bwMode="auto">
          <a:xfrm rot="10800000">
            <a:off x="2353120" y="1292544"/>
            <a:ext cx="1905000" cy="2286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7"/>
                  <a:pt x="9659" y="9"/>
                  <a:pt x="21582" y="0"/>
                </a:cubicBezTo>
              </a:path>
              <a:path w="21600" h="21600" stroke="0" extrusionOk="0">
                <a:moveTo>
                  <a:pt x="0" y="21600"/>
                </a:moveTo>
                <a:cubicBezTo>
                  <a:pt x="0" y="9677"/>
                  <a:pt x="9659" y="9"/>
                  <a:pt x="21582" y="0"/>
                </a:cubicBezTo>
                <a:lnTo>
                  <a:pt x="21600" y="21600"/>
                </a:lnTo>
                <a:lnTo>
                  <a:pt x="0" y="21600"/>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93" name="Arc 49">
            <a:extLst>
              <a:ext uri="{FF2B5EF4-FFF2-40B4-BE49-F238E27FC236}">
                <a16:creationId xmlns:a16="http://schemas.microsoft.com/office/drawing/2014/main" id="{750DF646-B786-386A-DA4C-4AB0278D0BD4}"/>
              </a:ext>
            </a:extLst>
          </p:cNvPr>
          <p:cNvSpPr>
            <a:spLocks/>
          </p:cNvSpPr>
          <p:nvPr/>
        </p:nvSpPr>
        <p:spPr bwMode="auto">
          <a:xfrm rot="10800000">
            <a:off x="2353120" y="2130744"/>
            <a:ext cx="1828800" cy="304800"/>
          </a:xfrm>
          <a:custGeom>
            <a:avLst/>
            <a:gdLst>
              <a:gd name="T0" fmla="*/ 0 w 21600"/>
              <a:gd name="T1" fmla="*/ 2147483647 h 21594"/>
              <a:gd name="T2" fmla="*/ 2147483647 w 21600"/>
              <a:gd name="T3" fmla="*/ 0 h 21594"/>
              <a:gd name="T4" fmla="*/ 2147483647 w 21600"/>
              <a:gd name="T5" fmla="*/ 2147483647 h 21594"/>
              <a:gd name="T6" fmla="*/ 0 60000 65536"/>
              <a:gd name="T7" fmla="*/ 0 60000 65536"/>
              <a:gd name="T8" fmla="*/ 0 60000 65536"/>
              <a:gd name="T9" fmla="*/ 0 w 21600"/>
              <a:gd name="T10" fmla="*/ 0 h 21594"/>
              <a:gd name="T11" fmla="*/ 21600 w 21600"/>
              <a:gd name="T12" fmla="*/ 21594 h 21594"/>
            </a:gdLst>
            <a:ahLst/>
            <a:cxnLst>
              <a:cxn ang="T6">
                <a:pos x="T0" y="T1"/>
              </a:cxn>
              <a:cxn ang="T7">
                <a:pos x="T2" y="T3"/>
              </a:cxn>
              <a:cxn ang="T8">
                <a:pos x="T4" y="T5"/>
              </a:cxn>
            </a:cxnLst>
            <a:rect l="T9" t="T10" r="T11" b="T12"/>
            <a:pathLst>
              <a:path w="21600" h="21594" fill="none" extrusionOk="0">
                <a:moveTo>
                  <a:pt x="0" y="21594"/>
                </a:moveTo>
                <a:cubicBezTo>
                  <a:pt x="0" y="9861"/>
                  <a:pt x="9365" y="274"/>
                  <a:pt x="21093" y="-1"/>
                </a:cubicBezTo>
              </a:path>
              <a:path w="21600" h="21594" stroke="0" extrusionOk="0">
                <a:moveTo>
                  <a:pt x="0" y="21594"/>
                </a:moveTo>
                <a:cubicBezTo>
                  <a:pt x="0" y="9861"/>
                  <a:pt x="9365" y="274"/>
                  <a:pt x="21093" y="-1"/>
                </a:cubicBezTo>
                <a:lnTo>
                  <a:pt x="21600" y="21594"/>
                </a:lnTo>
                <a:lnTo>
                  <a:pt x="0" y="21594"/>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94" name="Arc 50">
            <a:extLst>
              <a:ext uri="{FF2B5EF4-FFF2-40B4-BE49-F238E27FC236}">
                <a16:creationId xmlns:a16="http://schemas.microsoft.com/office/drawing/2014/main" id="{AD6382FC-A3EB-A8BD-B4E2-6B67605E1B54}"/>
              </a:ext>
            </a:extLst>
          </p:cNvPr>
          <p:cNvSpPr>
            <a:spLocks/>
          </p:cNvSpPr>
          <p:nvPr/>
        </p:nvSpPr>
        <p:spPr bwMode="auto">
          <a:xfrm rot="10800000">
            <a:off x="2353120" y="3807144"/>
            <a:ext cx="1905000" cy="2286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7"/>
                  <a:pt x="9659" y="9"/>
                  <a:pt x="21582" y="0"/>
                </a:cubicBezTo>
              </a:path>
              <a:path w="21600" h="21600" stroke="0" extrusionOk="0">
                <a:moveTo>
                  <a:pt x="0" y="21600"/>
                </a:moveTo>
                <a:cubicBezTo>
                  <a:pt x="0" y="9677"/>
                  <a:pt x="9659" y="9"/>
                  <a:pt x="21582" y="0"/>
                </a:cubicBezTo>
                <a:lnTo>
                  <a:pt x="21600" y="21600"/>
                </a:lnTo>
                <a:lnTo>
                  <a:pt x="0" y="21600"/>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95" name="Arc 51">
            <a:extLst>
              <a:ext uri="{FF2B5EF4-FFF2-40B4-BE49-F238E27FC236}">
                <a16:creationId xmlns:a16="http://schemas.microsoft.com/office/drawing/2014/main" id="{CCEE1FE3-FD90-9E7E-45C9-5C919F912B64}"/>
              </a:ext>
            </a:extLst>
          </p:cNvPr>
          <p:cNvSpPr>
            <a:spLocks/>
          </p:cNvSpPr>
          <p:nvPr/>
        </p:nvSpPr>
        <p:spPr bwMode="auto">
          <a:xfrm rot="10800000">
            <a:off x="2353120" y="4721544"/>
            <a:ext cx="1828800" cy="228600"/>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8"/>
                  <a:pt x="9659" y="10"/>
                  <a:pt x="21581" y="0"/>
                </a:cubicBezTo>
              </a:path>
              <a:path w="21600" h="21600" stroke="0" extrusionOk="0">
                <a:moveTo>
                  <a:pt x="0" y="21600"/>
                </a:moveTo>
                <a:cubicBezTo>
                  <a:pt x="0" y="9678"/>
                  <a:pt x="9659" y="10"/>
                  <a:pt x="21581" y="0"/>
                </a:cubicBezTo>
                <a:lnTo>
                  <a:pt x="21600" y="21600"/>
                </a:lnTo>
                <a:lnTo>
                  <a:pt x="0" y="21600"/>
                </a:lnTo>
                <a:close/>
              </a:path>
            </a:pathLst>
          </a:custGeom>
          <a:noFill/>
          <a:ln w="12700" cap="rnd">
            <a:solidFill>
              <a:srgbClr val="000000"/>
            </a:solidFill>
            <a:round/>
            <a:headEnd type="none" w="sm" len="sm"/>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222C3F"/>
              </a:solidFill>
              <a:effectLst/>
              <a:uLnTx/>
              <a:uFillTx/>
              <a:latin typeface="Tahoma" panose="020B0604030504040204" pitchFamily="34" charset="0"/>
              <a:ea typeface="ＭＳ Ｐゴシック" panose="020B0600070205080204" pitchFamily="34" charset="-128"/>
              <a:cs typeface="Roboto"/>
            </a:endParaRPr>
          </a:p>
        </p:txBody>
      </p:sp>
      <p:sp>
        <p:nvSpPr>
          <p:cNvPr id="31796" name="Rectangle 53">
            <a:extLst>
              <a:ext uri="{FF2B5EF4-FFF2-40B4-BE49-F238E27FC236}">
                <a16:creationId xmlns:a16="http://schemas.microsoft.com/office/drawing/2014/main" id="{A3032474-800B-E1F9-B0CD-87F466FDBBE2}"/>
              </a:ext>
            </a:extLst>
          </p:cNvPr>
          <p:cNvSpPr>
            <a:spLocks noChangeArrowheads="1"/>
          </p:cNvSpPr>
          <p:nvPr/>
        </p:nvSpPr>
        <p:spPr bwMode="auto">
          <a:xfrm>
            <a:off x="-167020" y="5707477"/>
            <a:ext cx="3462528" cy="26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6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Inconsistent Indexing</a:t>
            </a:r>
          </a:p>
        </p:txBody>
      </p:sp>
      <p:grpSp>
        <p:nvGrpSpPr>
          <p:cNvPr id="2" name="Group 55">
            <a:extLst>
              <a:ext uri="{FF2B5EF4-FFF2-40B4-BE49-F238E27FC236}">
                <a16:creationId xmlns:a16="http://schemas.microsoft.com/office/drawing/2014/main" id="{734DB815-B65F-7523-9D4C-94664C7D1B9F}"/>
              </a:ext>
            </a:extLst>
          </p:cNvPr>
          <p:cNvGrpSpPr>
            <a:grpSpLocks/>
          </p:cNvGrpSpPr>
          <p:nvPr/>
        </p:nvGrpSpPr>
        <p:grpSpPr bwMode="auto">
          <a:xfrm>
            <a:off x="7647432" y="1277115"/>
            <a:ext cx="3681413" cy="2990850"/>
            <a:chOff x="3696" y="1840"/>
            <a:chExt cx="2319" cy="1884"/>
          </a:xfrm>
        </p:grpSpPr>
        <p:sp>
          <p:nvSpPr>
            <p:cNvPr id="31802" name="Rectangle 56">
              <a:extLst>
                <a:ext uri="{FF2B5EF4-FFF2-40B4-BE49-F238E27FC236}">
                  <a16:creationId xmlns:a16="http://schemas.microsoft.com/office/drawing/2014/main" id="{88164F70-0962-B43A-8CCC-E61860A27A66}"/>
                </a:ext>
              </a:extLst>
            </p:cNvPr>
            <p:cNvSpPr>
              <a:spLocks noChangeArrowheads="1"/>
            </p:cNvSpPr>
            <p:nvPr/>
          </p:nvSpPr>
          <p:spPr bwMode="auto">
            <a:xfrm>
              <a:off x="4431" y="2502"/>
              <a:ext cx="1584"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ahoma" panose="020B0604030504040204" pitchFamily="34" charset="0"/>
                  <a:ea typeface="ＭＳ Ｐゴシック" panose="020B0600070205080204" pitchFamily="34" charset="-128"/>
                  <a:cs typeface="Roboto"/>
                </a:rPr>
                <a:t>It takes 17 years to turn 14% of original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Tahoma" panose="020B0604030504040204" pitchFamily="34" charset="0"/>
                  <a:ea typeface="ＭＳ Ｐゴシック" panose="020B0600070205080204" pitchFamily="34" charset="-128"/>
                  <a:cs typeface="Roboto"/>
                </a:rPr>
                <a:t> to the benefit of patient care.</a:t>
              </a:r>
            </a:p>
          </p:txBody>
        </p:sp>
        <p:sp>
          <p:nvSpPr>
            <p:cNvPr id="31803" name="Rectangle 57">
              <a:extLst>
                <a:ext uri="{FF2B5EF4-FFF2-40B4-BE49-F238E27FC236}">
                  <a16:creationId xmlns:a16="http://schemas.microsoft.com/office/drawing/2014/main" id="{2A23AFA1-225C-0E08-C781-0949081E3D7C}"/>
                </a:ext>
              </a:extLst>
            </p:cNvPr>
            <p:cNvSpPr>
              <a:spLocks noChangeArrowheads="1"/>
            </p:cNvSpPr>
            <p:nvPr/>
          </p:nvSpPr>
          <p:spPr bwMode="auto">
            <a:xfrm>
              <a:off x="3696" y="1840"/>
              <a:ext cx="57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anose="020B0604030504040204" pitchFamily="34" charset="0"/>
                <a:ea typeface="ＭＳ Ｐゴシック" panose="020B0600070205080204" pitchFamily="34" charset="-128"/>
                <a:cs typeface="Roboto"/>
              </a:endParaRPr>
            </a:p>
          </p:txBody>
        </p:sp>
      </p:grpSp>
      <p:sp>
        <p:nvSpPr>
          <p:cNvPr id="31798" name="Rectangle 58">
            <a:extLst>
              <a:ext uri="{FF2B5EF4-FFF2-40B4-BE49-F238E27FC236}">
                <a16:creationId xmlns:a16="http://schemas.microsoft.com/office/drawing/2014/main" id="{691E1818-1B77-68FB-8655-06722D698CF8}"/>
              </a:ext>
            </a:extLst>
          </p:cNvPr>
          <p:cNvSpPr>
            <a:spLocks noChangeArrowheads="1"/>
          </p:cNvSpPr>
          <p:nvPr/>
        </p:nvSpPr>
        <p:spPr bwMode="auto">
          <a:xfrm>
            <a:off x="3542729" y="640654"/>
            <a:ext cx="525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Original research</a:t>
            </a:r>
          </a:p>
        </p:txBody>
      </p:sp>
      <p:sp>
        <p:nvSpPr>
          <p:cNvPr id="31799" name="Rectangle 59">
            <a:extLst>
              <a:ext uri="{FF2B5EF4-FFF2-40B4-BE49-F238E27FC236}">
                <a16:creationId xmlns:a16="http://schemas.microsoft.com/office/drawing/2014/main" id="{0FF6E7E6-3AD9-6A5D-BAB6-1FC31C8F3790}"/>
              </a:ext>
            </a:extLst>
          </p:cNvPr>
          <p:cNvSpPr>
            <a:spLocks noChangeArrowheads="1"/>
          </p:cNvSpPr>
          <p:nvPr/>
        </p:nvSpPr>
        <p:spPr bwMode="auto">
          <a:xfrm>
            <a:off x="3723132" y="2433956"/>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Acceptance</a:t>
            </a:r>
          </a:p>
        </p:txBody>
      </p:sp>
      <p:sp>
        <p:nvSpPr>
          <p:cNvPr id="31800" name="Rectangle 60">
            <a:extLst>
              <a:ext uri="{FF2B5EF4-FFF2-40B4-BE49-F238E27FC236}">
                <a16:creationId xmlns:a16="http://schemas.microsoft.com/office/drawing/2014/main" id="{FEB3E7A5-81FB-1D69-AF63-DF1CBFE2A7CB}"/>
              </a:ext>
            </a:extLst>
          </p:cNvPr>
          <p:cNvSpPr>
            <a:spLocks noChangeArrowheads="1"/>
          </p:cNvSpPr>
          <p:nvPr/>
        </p:nvSpPr>
        <p:spPr bwMode="auto">
          <a:xfrm>
            <a:off x="3723132" y="5862956"/>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Implementation</a:t>
            </a:r>
          </a:p>
        </p:txBody>
      </p:sp>
      <p:sp>
        <p:nvSpPr>
          <p:cNvPr id="31801" name="Text Box 61">
            <a:extLst>
              <a:ext uri="{FF2B5EF4-FFF2-40B4-BE49-F238E27FC236}">
                <a16:creationId xmlns:a16="http://schemas.microsoft.com/office/drawing/2014/main" id="{06433E86-3B25-5880-3CCD-37AD61CECD19}"/>
              </a:ext>
            </a:extLst>
          </p:cNvPr>
          <p:cNvSpPr txBox="1">
            <a:spLocks noChangeArrowheads="1"/>
          </p:cNvSpPr>
          <p:nvPr/>
        </p:nvSpPr>
        <p:spPr bwMode="auto">
          <a:xfrm>
            <a:off x="6359081" y="6430268"/>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Roboto"/>
              </a:rPr>
              <a:t>E.A. Balas, 2000</a:t>
            </a:r>
          </a:p>
        </p:txBody>
      </p:sp>
      <p:sp>
        <p:nvSpPr>
          <p:cNvPr id="3" name="Rectangle 20">
            <a:extLst>
              <a:ext uri="{FF2B5EF4-FFF2-40B4-BE49-F238E27FC236}">
                <a16:creationId xmlns:a16="http://schemas.microsoft.com/office/drawing/2014/main" id="{8BFDEF99-F03A-3A0C-D395-478FDC4DD17E}"/>
              </a:ext>
            </a:extLst>
          </p:cNvPr>
          <p:cNvSpPr>
            <a:spLocks noChangeArrowheads="1"/>
          </p:cNvSpPr>
          <p:nvPr/>
        </p:nvSpPr>
        <p:spPr bwMode="auto">
          <a:xfrm>
            <a:off x="333026" y="2689969"/>
            <a:ext cx="2436812" cy="31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defRPr sz="2400">
                <a:solidFill>
                  <a:schemeClr val="tx1"/>
                </a:solidFill>
                <a:latin typeface="Tahoma" panose="020B0604030504040204" pitchFamily="34" charset="0"/>
                <a:ea typeface="ＭＳ Ｐゴシック" panose="020B0600070205080204" pitchFamily="34" charset="-128"/>
              </a:defRPr>
            </a:lvl1pPr>
            <a:lvl2pPr marL="37931725" indent="-37474525">
              <a:defRPr sz="2400">
                <a:solidFill>
                  <a:schemeClr val="tx1"/>
                </a:solidFill>
                <a:latin typeface="Tahoma" panose="020B0604030504040204" pitchFamily="34" charset="0"/>
                <a:ea typeface="ＭＳ Ｐゴシック" panose="020B0600070205080204" pitchFamily="34" charset="-128"/>
              </a:defRPr>
            </a:lvl2pPr>
            <a:lvl3pPr>
              <a:defRPr sz="2400">
                <a:solidFill>
                  <a:schemeClr val="tx1"/>
                </a:solidFill>
                <a:latin typeface="Tahoma" panose="020B0604030504040204" pitchFamily="34" charset="0"/>
                <a:ea typeface="ＭＳ Ｐゴシック" panose="020B0600070205080204" pitchFamily="34" charset="-128"/>
              </a:defRPr>
            </a:lvl3pPr>
            <a:lvl4pPr>
              <a:defRPr sz="2400">
                <a:solidFill>
                  <a:schemeClr val="tx1"/>
                </a:solidFill>
                <a:latin typeface="Tahoma" panose="020B0604030504040204" pitchFamily="34" charset="0"/>
                <a:ea typeface="ＭＳ Ｐゴシック" panose="020B0600070205080204" pitchFamily="34" charset="-128"/>
              </a:defRPr>
            </a:lvl4pPr>
            <a:lvl5pPr>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Roboto"/>
              </a:rPr>
              <a:t>Negative Results</a:t>
            </a:r>
          </a:p>
        </p:txBody>
      </p:sp>
      <p:pic>
        <p:nvPicPr>
          <p:cNvPr id="6" name="Graphic 5" descr="Garbage with solid fill">
            <a:extLst>
              <a:ext uri="{FF2B5EF4-FFF2-40B4-BE49-F238E27FC236}">
                <a16:creationId xmlns:a16="http://schemas.microsoft.com/office/drawing/2014/main" id="{2D5EB966-211A-A285-0BB9-D48DB1C836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232" y="3167573"/>
            <a:ext cx="914400" cy="914400"/>
          </a:xfrm>
          <a:prstGeom prst="rect">
            <a:avLst/>
          </a:prstGeom>
        </p:spPr>
      </p:pic>
      <p:pic>
        <p:nvPicPr>
          <p:cNvPr id="7" name="Graphic 6" descr="Garbage with solid fill">
            <a:extLst>
              <a:ext uri="{FF2B5EF4-FFF2-40B4-BE49-F238E27FC236}">
                <a16:creationId xmlns:a16="http://schemas.microsoft.com/office/drawing/2014/main" id="{DA9B1A53-2461-8C37-6CDB-A70A28C4FE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232" y="1800389"/>
            <a:ext cx="914400" cy="914400"/>
          </a:xfrm>
          <a:prstGeom prst="rect">
            <a:avLst/>
          </a:prstGeom>
        </p:spPr>
      </p:pic>
      <p:pic>
        <p:nvPicPr>
          <p:cNvPr id="8" name="Graphic 7" descr="Garbage with solid fill">
            <a:extLst>
              <a:ext uri="{FF2B5EF4-FFF2-40B4-BE49-F238E27FC236}">
                <a16:creationId xmlns:a16="http://schemas.microsoft.com/office/drawing/2014/main" id="{2B9BB59C-7D52-777D-E9B7-8727495684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4758" y="428249"/>
            <a:ext cx="914400" cy="914400"/>
          </a:xfrm>
          <a:prstGeom prst="rect">
            <a:avLst/>
          </a:prstGeom>
        </p:spPr>
      </p:pic>
      <p:pic>
        <p:nvPicPr>
          <p:cNvPr id="9" name="Graphic 8" descr="Garbage with solid fill">
            <a:extLst>
              <a:ext uri="{FF2B5EF4-FFF2-40B4-BE49-F238E27FC236}">
                <a16:creationId xmlns:a16="http://schemas.microsoft.com/office/drawing/2014/main" id="{689F2FBC-7001-1DF1-B76C-6E0F12478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135" y="4715289"/>
            <a:ext cx="914400" cy="914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6198E4D2-1078-43F4-1F03-0F48FCA76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94" y="168019"/>
            <a:ext cx="10431482" cy="496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51C48CD-E6B7-EE0A-1CAE-3A109EE18871}"/>
              </a:ext>
            </a:extLst>
          </p:cNvPr>
          <p:cNvSpPr txBox="1"/>
          <p:nvPr/>
        </p:nvSpPr>
        <p:spPr>
          <a:xfrm>
            <a:off x="255181" y="5736626"/>
            <a:ext cx="67586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Roboto"/>
              </a:rPr>
              <a:t> </a:t>
            </a:r>
            <a:r>
              <a:rPr kumimoji="0" lang="en-US" sz="1800" b="0" i="0" u="none" strike="noStrike" kern="1200" cap="none" spc="0" normalizeH="0" baseline="0" noProof="0">
                <a:ln>
                  <a:noFill/>
                </a:ln>
                <a:solidFill>
                  <a:srgbClr val="000000"/>
                </a:solidFill>
                <a:effectLst/>
                <a:uLnTx/>
                <a:uFillTx/>
                <a:latin typeface="Roboto"/>
                <a:ea typeface="Tahoma" panose="020B0604030504040204" pitchFamily="34" charset="0"/>
                <a:cs typeface="Tahoma" panose="020B0604030504040204" pitchFamily="34" charset="0"/>
              </a:rPr>
              <a:t>Sönmez et al, </a:t>
            </a:r>
            <a:r>
              <a:rPr kumimoji="0" lang="en-US" sz="1800" b="0" i="1" u="none" strike="noStrike" kern="1200" cap="none" spc="0" normalizeH="0" baseline="0" noProof="0">
                <a:ln>
                  <a:noFill/>
                </a:ln>
                <a:solidFill>
                  <a:srgbClr val="000000"/>
                </a:solidFill>
                <a:effectLst/>
                <a:uLnTx/>
                <a:uFillTx/>
                <a:latin typeface="Roboto"/>
                <a:ea typeface="Tahoma" panose="020B0604030504040204" pitchFamily="34" charset="0"/>
                <a:cs typeface="Tahoma" panose="020B0604030504040204" pitchFamily="34" charset="0"/>
              </a:rPr>
              <a:t>Med Sci Discovery </a:t>
            </a:r>
            <a:r>
              <a:rPr kumimoji="0" lang="en-US" sz="1800" b="0" i="0" u="none" strike="noStrike" kern="1200" cap="none" spc="0" normalizeH="0" baseline="0" noProof="0">
                <a:ln>
                  <a:noFill/>
                </a:ln>
                <a:solidFill>
                  <a:srgbClr val="000000"/>
                </a:solidFill>
                <a:effectLst/>
                <a:uLnTx/>
                <a:uFillTx/>
                <a:latin typeface="Roboto"/>
                <a:ea typeface="Tahoma" panose="020B0604030504040204" pitchFamily="34" charset="0"/>
                <a:cs typeface="Tahoma" panose="020B0604030504040204" pitchFamily="34" charset="0"/>
              </a:rPr>
              <a:t>2023 </a:t>
            </a: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Roboto"/>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3" name="TextBox 2">
            <a:extLst>
              <a:ext uri="{FF2B5EF4-FFF2-40B4-BE49-F238E27FC236}">
                <a16:creationId xmlns:a16="http://schemas.microsoft.com/office/drawing/2014/main" id="{5EE704B4-A370-66BC-9804-190AEBA1A7F5}"/>
              </a:ext>
            </a:extLst>
          </p:cNvPr>
          <p:cNvSpPr txBox="1"/>
          <p:nvPr/>
        </p:nvSpPr>
        <p:spPr>
          <a:xfrm>
            <a:off x="340242" y="5136462"/>
            <a:ext cx="1079396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apple-system"/>
                <a:ea typeface="+mn-ea"/>
                <a:cs typeface="Roboto"/>
                <a:hlinkClick r:id="rId4" tooltip="https://medscidiscovery.com/index.php/msd/article/view/1076"/>
              </a:rPr>
              <a:t>https://medscidiscovery.com/index.php/msd/article/view/1076</a:t>
            </a:r>
            <a:br>
              <a:rPr kumimoji="0" lang="en-US" sz="1800" b="0" i="0" u="none" strike="noStrike" kern="1200" cap="none" spc="0" normalizeH="0" baseline="0" noProof="0">
                <a:ln>
                  <a:noFill/>
                </a:ln>
                <a:solidFill>
                  <a:srgbClr val="222C3F"/>
                </a:solidFill>
                <a:effectLst/>
                <a:uLnTx/>
                <a:uFillTx/>
                <a:latin typeface="-apple-system"/>
                <a:ea typeface="+mn-ea"/>
                <a:cs typeface="Roboto"/>
              </a:rPr>
            </a:br>
            <a:r>
              <a:rPr kumimoji="0" lang="en-US" sz="1800" b="0" i="0" u="none" strike="noStrike" kern="1200" cap="none" spc="0" normalizeH="0" baseline="0" noProof="0">
                <a:ln>
                  <a:noFill/>
                </a:ln>
                <a:solidFill>
                  <a:srgbClr val="222C3F"/>
                </a:solidFill>
                <a:effectLst/>
                <a:uLnTx/>
                <a:uFillTx/>
                <a:latin typeface="-apple-system"/>
                <a:ea typeface="+mn-ea"/>
                <a:cs typeface="Roboto"/>
              </a:rPr>
              <a:t>Bibliometric Study on Geriatric Emergencies: Intellectual Structure, Prominent Themes, and Future-Directing Topics | Medical Science and Discovery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apple-system"/>
                <a:ea typeface="+mn-ea"/>
                <a:cs typeface="Roboto"/>
              </a:rPr>
              <a:t> </a:t>
            </a: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Tree>
    <p:extLst>
      <p:ext uri="{BB962C8B-B14F-4D97-AF65-F5344CB8AC3E}">
        <p14:creationId xmlns:p14="http://schemas.microsoft.com/office/powerpoint/2010/main" val="40860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99241" y="738411"/>
            <a:ext cx="1999428" cy="609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Roboto"/>
              <a:ea typeface="+mn-ea"/>
              <a:cs typeface="Roboto"/>
            </a:endParaRPr>
          </a:p>
        </p:txBody>
      </p:sp>
      <p:sp>
        <p:nvSpPr>
          <p:cNvPr id="11" name="Footer Text">
            <a:extLst>
              <a:ext uri="{FF2B5EF4-FFF2-40B4-BE49-F238E27FC236}">
                <a16:creationId xmlns:a16="http://schemas.microsoft.com/office/drawing/2014/main" id="{CBAEF881-AFBB-40F6-8991-FE2300A4C532}"/>
              </a:ext>
            </a:extLst>
          </p:cNvPr>
          <p:cNvSpPr txBox="1"/>
          <p:nvPr/>
        </p:nvSpPr>
        <p:spPr>
          <a:xfrm>
            <a:off x="1086641" y="1049973"/>
            <a:ext cx="6698892" cy="492443"/>
          </a:xfrm>
          <a:prstGeom prst="rect">
            <a:avLst/>
          </a:prstGeom>
          <a:solidFill>
            <a:schemeClr val="bg1"/>
          </a:solid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68876"/>
                </a:solidFill>
                <a:effectLst/>
                <a:uLnTx/>
                <a:uFillTx/>
                <a:latin typeface="Roboto"/>
                <a:ea typeface="+mn-ea"/>
                <a:cs typeface="Roboto"/>
              </a:rPr>
              <a:t>Emergency Physician &amp; Researcher</a:t>
            </a:r>
            <a:endParaRPr kumimoji="0" lang="en-US" sz="3200" b="1" i="1" u="none" strike="noStrike" kern="1200" cap="none" spc="0" normalizeH="0" baseline="0" noProof="0">
              <a:ln>
                <a:noFill/>
              </a:ln>
              <a:solidFill>
                <a:prstClr val="white">
                  <a:lumMod val="50000"/>
                </a:prstClr>
              </a:solidFill>
              <a:effectLst/>
              <a:uLnTx/>
              <a:uFillTx/>
              <a:latin typeface="Roboto"/>
              <a:ea typeface="+mn-ea"/>
              <a:cs typeface="Roboto"/>
            </a:endParaRPr>
          </a:p>
        </p:txBody>
      </p:sp>
      <p:sp>
        <p:nvSpPr>
          <p:cNvPr id="12" name="Footer Text">
            <a:extLst>
              <a:ext uri="{FF2B5EF4-FFF2-40B4-BE49-F238E27FC236}">
                <a16:creationId xmlns:a16="http://schemas.microsoft.com/office/drawing/2014/main" id="{A8357207-1CF8-4B15-80C9-8DA48E6CE0A4}"/>
              </a:ext>
            </a:extLst>
          </p:cNvPr>
          <p:cNvSpPr txBox="1"/>
          <p:nvPr/>
        </p:nvSpPr>
        <p:spPr>
          <a:xfrm>
            <a:off x="1086641" y="1635152"/>
            <a:ext cx="6284153" cy="2626809"/>
          </a:xfrm>
          <a:prstGeom prst="rect">
            <a:avLst/>
          </a:prstGeom>
          <a:solidFill>
            <a:schemeClr val="bg1"/>
          </a:solid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srgbClr val="268876"/>
                </a:solidFill>
                <a:effectLst/>
                <a:uLnTx/>
                <a:uFillTx/>
                <a:latin typeface="Roboto"/>
                <a:ea typeface="+mn-ea"/>
                <a:cs typeface="Roboto"/>
              </a:rPr>
              <a:t>ULA HWANG, MD, MPH</a:t>
            </a:r>
            <a:br>
              <a:rPr kumimoji="0" lang="en-US" sz="1867" b="0" i="0" u="none" strike="noStrike" kern="1200" cap="none" spc="0" normalizeH="0" baseline="0" noProof="0">
                <a:ln>
                  <a:noFill/>
                </a:ln>
                <a:solidFill>
                  <a:prstClr val="white">
                    <a:lumMod val="50000"/>
                  </a:prstClr>
                </a:solidFill>
                <a:effectLst/>
                <a:uLnTx/>
                <a:uFillTx/>
                <a:latin typeface="Roboto"/>
                <a:ea typeface="+mn-ea"/>
                <a:cs typeface="Roboto"/>
              </a:rPr>
            </a:br>
            <a:r>
              <a:rPr kumimoji="0" lang="en-US" sz="1867" b="0" i="1" u="none" strike="noStrike" kern="1200" cap="none" spc="0" normalizeH="0" baseline="0" noProof="0">
                <a:ln>
                  <a:noFill/>
                </a:ln>
                <a:solidFill>
                  <a:prstClr val="white">
                    <a:lumMod val="50000"/>
                  </a:prstClr>
                </a:solidFill>
                <a:effectLst/>
                <a:uLnTx/>
                <a:uFillTx/>
                <a:latin typeface="Roboto"/>
                <a:ea typeface="+mn-ea"/>
                <a:cs typeface="Roboto"/>
              </a:rPr>
              <a:t>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a:ln>
                  <a:noFill/>
                </a:ln>
                <a:solidFill>
                  <a:prstClr val="white">
                    <a:lumMod val="50000"/>
                  </a:prstClr>
                </a:solidFill>
                <a:effectLst/>
                <a:uLnTx/>
                <a:uFillTx/>
                <a:latin typeface="Roboto"/>
                <a:ea typeface="+mn-ea"/>
                <a:cs typeface="Roboto"/>
              </a:rPr>
              <a:t>Emergency Medicine &amp; Population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a:ln>
                  <a:noFill/>
                </a:ln>
                <a:solidFill>
                  <a:prstClr val="white">
                    <a:lumMod val="50000"/>
                  </a:prstClr>
                </a:solidFill>
                <a:effectLst/>
                <a:uLnTx/>
                <a:uFillTx/>
                <a:latin typeface="Roboto"/>
                <a:ea typeface="+mn-ea"/>
                <a:cs typeface="Roboto"/>
              </a:rPr>
              <a:t>NYU Grossman School of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lumMod val="50000"/>
                </a:prstClr>
              </a:solidFill>
              <a:effectLst/>
              <a:uLnTx/>
              <a:uFillTx/>
              <a:latin typeface="Roboto"/>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a:ln>
                  <a:noFill/>
                </a:ln>
                <a:solidFill>
                  <a:prstClr val="white">
                    <a:lumMod val="50000"/>
                  </a:prstClr>
                </a:solidFill>
                <a:effectLst/>
                <a:uLnTx/>
                <a:uFillTx/>
                <a:latin typeface="Roboto"/>
                <a:ea typeface="+mn-ea"/>
                <a:cs typeface="Roboto"/>
              </a:rPr>
              <a:t>Medical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a:ln>
                  <a:noFill/>
                </a:ln>
                <a:solidFill>
                  <a:prstClr val="white">
                    <a:lumMod val="50000"/>
                  </a:prstClr>
                </a:solidFill>
                <a:effectLst/>
                <a:uLnTx/>
                <a:uFillTx/>
                <a:latin typeface="Roboto"/>
                <a:ea typeface="+mn-ea"/>
                <a:cs typeface="Roboto"/>
              </a:rPr>
              <a:t>Geriatric Emergency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a:ln>
                  <a:noFill/>
                </a:ln>
                <a:solidFill>
                  <a:prstClr val="white">
                    <a:lumMod val="50000"/>
                  </a:prstClr>
                </a:solidFill>
                <a:effectLst/>
                <a:uLnTx/>
                <a:uFillTx/>
                <a:latin typeface="Roboto"/>
                <a:ea typeface="+mn-ea"/>
                <a:cs typeface="Roboto"/>
              </a:rPr>
              <a:t>NYU Langone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1" u="none" strike="noStrike" kern="1200" cap="none" spc="0" normalizeH="0" baseline="0" noProof="0">
              <a:ln>
                <a:noFill/>
              </a:ln>
              <a:solidFill>
                <a:prstClr val="white">
                  <a:lumMod val="50000"/>
                </a:prstClr>
              </a:solidFill>
              <a:effectLst/>
              <a:uLnTx/>
              <a:uFillTx/>
              <a:latin typeface="Roboto"/>
              <a:ea typeface="+mn-ea"/>
              <a:cs typeface="Roboto"/>
            </a:endParaRPr>
          </a:p>
        </p:txBody>
      </p:sp>
      <p:pic>
        <p:nvPicPr>
          <p:cNvPr id="3" name="Picture 2">
            <a:extLst>
              <a:ext uri="{FF2B5EF4-FFF2-40B4-BE49-F238E27FC236}">
                <a16:creationId xmlns:a16="http://schemas.microsoft.com/office/drawing/2014/main" id="{5D90CDA7-E02F-474E-8966-ECA0F362C8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6087" y="3369136"/>
            <a:ext cx="3467565" cy="2600674"/>
          </a:xfrm>
          <a:prstGeom prst="rect">
            <a:avLst/>
          </a:prstGeom>
          <a:ln w="28575">
            <a:solidFill>
              <a:schemeClr val="accent1"/>
            </a:solidFill>
          </a:ln>
        </p:spPr>
      </p:pic>
      <p:pic>
        <p:nvPicPr>
          <p:cNvPr id="13" name="Picture Placeholder 3">
            <a:extLst>
              <a:ext uri="{FF2B5EF4-FFF2-40B4-BE49-F238E27FC236}">
                <a16:creationId xmlns:a16="http://schemas.microsoft.com/office/drawing/2014/main" id="{E9C1D53E-4325-4219-B811-CE41BC88138A}"/>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6071" r="26071"/>
          <a:stretch>
            <a:fillRect/>
          </a:stretch>
        </p:blipFill>
        <p:spPr>
          <a:xfrm>
            <a:off x="8173349" y="1296194"/>
            <a:ext cx="3079749" cy="3619500"/>
          </a:xfrm>
          <a:ln w="28575">
            <a:solidFill>
              <a:schemeClr val="accent1"/>
            </a:solidFill>
          </a:ln>
        </p:spPr>
      </p:pic>
    </p:spTree>
    <p:extLst>
      <p:ext uri="{BB962C8B-B14F-4D97-AF65-F5344CB8AC3E}">
        <p14:creationId xmlns:p14="http://schemas.microsoft.com/office/powerpoint/2010/main" val="4010534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244DA-E5A6-45CB-9CF5-F12066C382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989" y="180758"/>
            <a:ext cx="4698137" cy="6210839"/>
          </a:xfrm>
          <a:prstGeom prst="rect">
            <a:avLst/>
          </a:prstGeom>
        </p:spPr>
      </p:pic>
      <p:cxnSp>
        <p:nvCxnSpPr>
          <p:cNvPr id="5" name="Straight Connector 4">
            <a:extLst>
              <a:ext uri="{FF2B5EF4-FFF2-40B4-BE49-F238E27FC236}">
                <a16:creationId xmlns:a16="http://schemas.microsoft.com/office/drawing/2014/main" id="{B606B0BC-4E66-47EA-BD87-64E48FA71038}"/>
              </a:ext>
            </a:extLst>
          </p:cNvPr>
          <p:cNvCxnSpPr>
            <a:cxnSpLocks/>
          </p:cNvCxnSpPr>
          <p:nvPr/>
        </p:nvCxnSpPr>
        <p:spPr>
          <a:xfrm flipV="1">
            <a:off x="3629356" y="917932"/>
            <a:ext cx="2424277" cy="1322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239048-9F3E-436E-BA5E-204FF0A997CC}"/>
              </a:ext>
            </a:extLst>
          </p:cNvPr>
          <p:cNvCxnSpPr/>
          <p:nvPr/>
        </p:nvCxnSpPr>
        <p:spPr>
          <a:xfrm>
            <a:off x="3629356" y="3610527"/>
            <a:ext cx="2424277" cy="164757"/>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13AF507-4CC8-4302-A3A1-176E815B6E89}"/>
              </a:ext>
            </a:extLst>
          </p:cNvPr>
          <p:cNvSpPr/>
          <p:nvPr/>
        </p:nvSpPr>
        <p:spPr>
          <a:xfrm>
            <a:off x="6053633" y="3936981"/>
            <a:ext cx="53665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12121"/>
                </a:solidFill>
                <a:effectLst/>
                <a:uLnTx/>
                <a:uFillTx/>
                <a:latin typeface="BlinkMacSystemFont"/>
                <a:ea typeface="+mn-ea"/>
                <a:cs typeface="Roboto"/>
              </a:rPr>
              <a:t>Cohen I, et.al. J Am </a:t>
            </a:r>
            <a:r>
              <a:rPr kumimoji="0" lang="en-US" sz="1400" b="0" i="0" u="none" strike="noStrike" kern="1200" cap="none" spc="0" normalizeH="0" baseline="0" noProof="0" err="1">
                <a:ln>
                  <a:noFill/>
                </a:ln>
                <a:solidFill>
                  <a:srgbClr val="212121"/>
                </a:solidFill>
                <a:effectLst/>
                <a:uLnTx/>
                <a:uFillTx/>
                <a:latin typeface="BlinkMacSystemFont"/>
                <a:ea typeface="+mn-ea"/>
                <a:cs typeface="Roboto"/>
              </a:rPr>
              <a:t>Geriatr</a:t>
            </a:r>
            <a:r>
              <a:rPr kumimoji="0" lang="en-US" sz="1400" b="0" i="0" u="none" strike="noStrike" kern="1200" cap="none" spc="0" normalizeH="0" baseline="0" noProof="0">
                <a:ln>
                  <a:noFill/>
                </a:ln>
                <a:solidFill>
                  <a:srgbClr val="212121"/>
                </a:solidFill>
                <a:effectLst/>
                <a:uLnTx/>
                <a:uFillTx/>
                <a:latin typeface="BlinkMacSystemFont"/>
                <a:ea typeface="+mn-ea"/>
                <a:cs typeface="Roboto"/>
              </a:rPr>
              <a:t> Soc. 2024 Jul;72(7):2017-2026.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212121"/>
                </a:solidFill>
                <a:effectLst/>
                <a:uLnTx/>
                <a:uFillTx/>
                <a:latin typeface="BlinkMacSystemFont"/>
                <a:ea typeface="+mn-ea"/>
                <a:cs typeface="Roboto"/>
              </a:rPr>
              <a:t>doi</a:t>
            </a:r>
            <a:r>
              <a:rPr kumimoji="0" lang="en-US" sz="1400" b="0" i="0" u="none" strike="noStrike" kern="1200" cap="none" spc="0" normalizeH="0" baseline="0" noProof="0">
                <a:ln>
                  <a:noFill/>
                </a:ln>
                <a:solidFill>
                  <a:srgbClr val="212121"/>
                </a:solidFill>
                <a:effectLst/>
                <a:uLnTx/>
                <a:uFillTx/>
                <a:latin typeface="BlinkMacSystemFont"/>
                <a:ea typeface="+mn-ea"/>
                <a:cs typeface="Roboto"/>
              </a:rPr>
              <a:t>: 10.1111/jgs.18908. </a:t>
            </a:r>
            <a:endParaRPr kumimoji="0" lang="en-US" sz="1400" b="0" i="0" u="none" strike="noStrike" kern="1200" cap="none" spc="0" normalizeH="0" baseline="0" noProof="0">
              <a:ln>
                <a:noFill/>
              </a:ln>
              <a:solidFill>
                <a:srgbClr val="222C3F"/>
              </a:solidFill>
              <a:effectLst/>
              <a:uLnTx/>
              <a:uFillTx/>
              <a:latin typeface="Roboto"/>
              <a:ea typeface="+mn-ea"/>
              <a:cs typeface="Roboto"/>
            </a:endParaRPr>
          </a:p>
        </p:txBody>
      </p:sp>
      <p:pic>
        <p:nvPicPr>
          <p:cNvPr id="6" name="Picture 5" descr="A collage of a hospital room with a doctor and a patient&#10;&#10;Description automatically generated">
            <a:extLst>
              <a:ext uri="{FF2B5EF4-FFF2-40B4-BE49-F238E27FC236}">
                <a16:creationId xmlns:a16="http://schemas.microsoft.com/office/drawing/2014/main" id="{B7B9F37C-05D6-3540-2247-4D610A4A0FED}"/>
              </a:ext>
            </a:extLst>
          </p:cNvPr>
          <p:cNvPicPr>
            <a:picLocks noChangeAspect="1"/>
          </p:cNvPicPr>
          <p:nvPr/>
        </p:nvPicPr>
        <p:blipFill>
          <a:blip r:embed="rId3"/>
          <a:stretch>
            <a:fillRect/>
          </a:stretch>
        </p:blipFill>
        <p:spPr>
          <a:xfrm>
            <a:off x="6018623" y="509269"/>
            <a:ext cx="5769559" cy="3266015"/>
          </a:xfrm>
          <a:prstGeom prst="rect">
            <a:avLst/>
          </a:prstGeom>
          <a:ln>
            <a:solidFill>
              <a:schemeClr val="accent1"/>
            </a:solidFill>
          </a:ln>
        </p:spPr>
      </p:pic>
    </p:spTree>
    <p:extLst>
      <p:ext uri="{BB962C8B-B14F-4D97-AF65-F5344CB8AC3E}">
        <p14:creationId xmlns:p14="http://schemas.microsoft.com/office/powerpoint/2010/main" val="159063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a hospital room with a doctor and a patient&#10;&#10;Description automatically generated">
            <a:extLst>
              <a:ext uri="{FF2B5EF4-FFF2-40B4-BE49-F238E27FC236}">
                <a16:creationId xmlns:a16="http://schemas.microsoft.com/office/drawing/2014/main" id="{AE244CBC-FD50-A58F-4008-F841C387E9DC}"/>
              </a:ext>
            </a:extLst>
          </p:cNvPr>
          <p:cNvPicPr>
            <a:picLocks noChangeAspect="1"/>
          </p:cNvPicPr>
          <p:nvPr/>
        </p:nvPicPr>
        <p:blipFill>
          <a:blip r:embed="rId3"/>
          <a:srcRect t="442"/>
          <a:stretch/>
        </p:blipFill>
        <p:spPr>
          <a:xfrm>
            <a:off x="20" y="10"/>
            <a:ext cx="12191980" cy="6857990"/>
          </a:xfrm>
          <a:prstGeom prst="rect">
            <a:avLst/>
          </a:prstGeom>
          <a:noFill/>
          <a:ln>
            <a:solidFill>
              <a:schemeClr val="accent1"/>
            </a:solidFill>
          </a:ln>
        </p:spPr>
      </p:pic>
    </p:spTree>
    <p:extLst>
      <p:ext uri="{BB962C8B-B14F-4D97-AF65-F5344CB8AC3E}">
        <p14:creationId xmlns:p14="http://schemas.microsoft.com/office/powerpoint/2010/main" val="83035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4B85F771-B2AE-2EAC-2473-D38ABA1618B7}"/>
              </a:ext>
            </a:extLst>
          </p:cNvPr>
          <p:cNvSpPr txBox="1">
            <a:spLocks/>
          </p:cNvSpPr>
          <p:nvPr/>
        </p:nvSpPr>
        <p:spPr>
          <a:xfrm>
            <a:off x="311385" y="192870"/>
            <a:ext cx="11157817" cy="23100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222C3F"/>
                </a:solidFill>
                <a:effectLst/>
                <a:uLnTx/>
                <a:uFillTx/>
                <a:latin typeface="Roboto"/>
                <a:ea typeface="+mn-ea"/>
                <a:cs typeface="Roboto"/>
              </a:rPr>
              <a:t>Data can tell a story. Highlight an opportunity.</a:t>
            </a:r>
          </a:p>
        </p:txBody>
      </p:sp>
      <p:sp>
        <p:nvSpPr>
          <p:cNvPr id="7" name="Rectangle 6">
            <a:extLst>
              <a:ext uri="{FF2B5EF4-FFF2-40B4-BE49-F238E27FC236}">
                <a16:creationId xmlns:a16="http://schemas.microsoft.com/office/drawing/2014/main" id="{9DA23C79-59D9-7162-4E26-0D7D195FD4A3}"/>
              </a:ext>
            </a:extLst>
          </p:cNvPr>
          <p:cNvSpPr/>
          <p:nvPr/>
        </p:nvSpPr>
        <p:spPr>
          <a:xfrm>
            <a:off x="9718159" y="4930615"/>
            <a:ext cx="232278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12121"/>
                </a:solidFill>
                <a:effectLst/>
                <a:uLnTx/>
                <a:uFillTx/>
                <a:latin typeface="BlinkMacSystemFont"/>
                <a:ea typeface="+mn-ea"/>
                <a:cs typeface="Roboto"/>
              </a:rPr>
              <a:t>Seidenfeld J, et.al. </a:t>
            </a:r>
            <a:r>
              <a:rPr kumimoji="0" lang="en-US" sz="1600" b="0" i="0" u="none" strike="noStrike" kern="1200" cap="none" spc="0" normalizeH="0" baseline="0" noProof="0" err="1">
                <a:ln>
                  <a:noFill/>
                </a:ln>
                <a:solidFill>
                  <a:srgbClr val="212121"/>
                </a:solidFill>
                <a:effectLst/>
                <a:uLnTx/>
                <a:uFillTx/>
                <a:latin typeface="BlinkMacSystemFont"/>
                <a:ea typeface="+mn-ea"/>
                <a:cs typeface="Roboto"/>
              </a:rPr>
              <a:t>Acad</a:t>
            </a:r>
            <a:r>
              <a:rPr kumimoji="0" lang="en-US" sz="1600" b="0" i="0" u="none" strike="noStrike" kern="1200" cap="none" spc="0" normalizeH="0" baseline="0" noProof="0">
                <a:ln>
                  <a:noFill/>
                </a:ln>
                <a:solidFill>
                  <a:srgbClr val="212121"/>
                </a:solidFill>
                <a:effectLst/>
                <a:uLnTx/>
                <a:uFillTx/>
                <a:latin typeface="BlinkMacSystemFont"/>
                <a:ea typeface="+mn-ea"/>
                <a:cs typeface="Roboto"/>
              </a:rPr>
              <a:t> Emerg Med.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212121"/>
                </a:solidFill>
                <a:effectLst/>
                <a:uLnTx/>
                <a:uFillTx/>
                <a:latin typeface="BlinkMacSystemFont"/>
                <a:ea typeface="+mn-ea"/>
                <a:cs typeface="Roboto"/>
              </a:rPr>
              <a:t>doi</a:t>
            </a:r>
            <a:r>
              <a:rPr kumimoji="0" lang="en-US" sz="1600" b="0" i="0" u="none" strike="noStrike" kern="1200" cap="none" spc="0" normalizeH="0" baseline="0" noProof="0">
                <a:ln>
                  <a:noFill/>
                </a:ln>
                <a:solidFill>
                  <a:srgbClr val="212121"/>
                </a:solidFill>
                <a:effectLst/>
                <a:uLnTx/>
                <a:uFillTx/>
                <a:latin typeface="BlinkMacSystemFont"/>
                <a:ea typeface="+mn-ea"/>
                <a:cs typeface="Roboto"/>
              </a:rPr>
              <a:t>: 10.1111/acem.14832. PMC11074234.</a:t>
            </a:r>
            <a:endParaRPr kumimoji="0" lang="en-US" sz="1600" b="0" i="0" u="none" strike="noStrike" kern="1200" cap="none" spc="0" normalizeH="0" baseline="0" noProof="0">
              <a:ln>
                <a:noFill/>
              </a:ln>
              <a:solidFill>
                <a:srgbClr val="222C3F"/>
              </a:solidFill>
              <a:effectLst/>
              <a:uLnTx/>
              <a:uFillTx/>
              <a:latin typeface="Roboto"/>
              <a:ea typeface="+mn-ea"/>
              <a:cs typeface="Roboto"/>
            </a:endParaRPr>
          </a:p>
        </p:txBody>
      </p:sp>
      <p:grpSp>
        <p:nvGrpSpPr>
          <p:cNvPr id="9" name="Group 8">
            <a:extLst>
              <a:ext uri="{FF2B5EF4-FFF2-40B4-BE49-F238E27FC236}">
                <a16:creationId xmlns:a16="http://schemas.microsoft.com/office/drawing/2014/main" id="{0B152A94-649D-AEFC-436A-A13A10C4AA0B}"/>
              </a:ext>
            </a:extLst>
          </p:cNvPr>
          <p:cNvGrpSpPr/>
          <p:nvPr/>
        </p:nvGrpSpPr>
        <p:grpSpPr>
          <a:xfrm>
            <a:off x="1664689" y="692422"/>
            <a:ext cx="7881467" cy="5724068"/>
            <a:chOff x="2286481" y="308374"/>
            <a:chExt cx="7881467" cy="5724068"/>
          </a:xfrm>
        </p:grpSpPr>
        <p:pic>
          <p:nvPicPr>
            <p:cNvPr id="10" name="Picture 9">
              <a:extLst>
                <a:ext uri="{FF2B5EF4-FFF2-40B4-BE49-F238E27FC236}">
                  <a16:creationId xmlns:a16="http://schemas.microsoft.com/office/drawing/2014/main" id="{FAA4F8EE-693A-C5DB-4264-03B831FD7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481" y="308374"/>
              <a:ext cx="7881467" cy="5724068"/>
            </a:xfrm>
            <a:prstGeom prst="rect">
              <a:avLst/>
            </a:prstGeom>
            <a:ln>
              <a:solidFill>
                <a:srgbClr val="2D9384"/>
              </a:solidFill>
            </a:ln>
          </p:spPr>
        </p:pic>
        <p:sp>
          <p:nvSpPr>
            <p:cNvPr id="12" name="Oval 11">
              <a:extLst>
                <a:ext uri="{FF2B5EF4-FFF2-40B4-BE49-F238E27FC236}">
                  <a16:creationId xmlns:a16="http://schemas.microsoft.com/office/drawing/2014/main" id="{0C649BA6-2E15-E4E2-46AC-30D9755C1202}"/>
                </a:ext>
              </a:extLst>
            </p:cNvPr>
            <p:cNvSpPr/>
            <p:nvPr/>
          </p:nvSpPr>
          <p:spPr>
            <a:xfrm>
              <a:off x="5199368" y="650605"/>
              <a:ext cx="1842469" cy="907567"/>
            </a:xfrm>
            <a:prstGeom prst="ellipse">
              <a:avLst/>
            </a:prstGeom>
            <a:noFill/>
            <a:ln w="28575">
              <a:solidFill>
                <a:srgbClr val="2D938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Roboto"/>
                <a:ea typeface="+mn-ea"/>
                <a:cs typeface="Roboto"/>
              </a:endParaRPr>
            </a:p>
          </p:txBody>
        </p:sp>
      </p:grpSp>
    </p:spTree>
    <p:extLst>
      <p:ext uri="{BB962C8B-B14F-4D97-AF65-F5344CB8AC3E}">
        <p14:creationId xmlns:p14="http://schemas.microsoft.com/office/powerpoint/2010/main" val="255198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5167"/>
            <a:ext cx="10972800" cy="1143000"/>
          </a:xfrm>
        </p:spPr>
        <p:txBody>
          <a:bodyPr/>
          <a:lstStyle/>
          <a:p>
            <a:r>
              <a:rPr lang="en-US">
                <a:solidFill>
                  <a:srgbClr val="003764"/>
                </a:solidFill>
                <a:latin typeface="Gill Sans MT" panose="020B0502020104020203" pitchFamily="34" charset="0"/>
              </a:rPr>
              <a:t> </a:t>
            </a:r>
          </a:p>
        </p:txBody>
      </p:sp>
      <p:pic>
        <p:nvPicPr>
          <p:cNvPr id="9" name="Picture 8">
            <a:extLst>
              <a:ext uri="{FF2B5EF4-FFF2-40B4-BE49-F238E27FC236}">
                <a16:creationId xmlns:a16="http://schemas.microsoft.com/office/drawing/2014/main" id="{509D9D44-08AE-5839-489B-6DE1FB3E10D8}"/>
              </a:ext>
            </a:extLst>
          </p:cNvPr>
          <p:cNvPicPr>
            <a:picLocks noChangeAspect="1"/>
          </p:cNvPicPr>
          <p:nvPr/>
        </p:nvPicPr>
        <p:blipFill>
          <a:blip r:embed="rId2"/>
          <a:srcRect t="48981" r="904"/>
          <a:stretch/>
        </p:blipFill>
        <p:spPr>
          <a:xfrm>
            <a:off x="443736" y="338371"/>
            <a:ext cx="6913344" cy="1755255"/>
          </a:xfrm>
          <a:prstGeom prst="rect">
            <a:avLst/>
          </a:prstGeom>
          <a:ln>
            <a:solidFill>
              <a:schemeClr val="accent1"/>
            </a:solidFill>
          </a:ln>
        </p:spPr>
      </p:pic>
      <p:pic>
        <p:nvPicPr>
          <p:cNvPr id="11" name="Picture 10">
            <a:extLst>
              <a:ext uri="{FF2B5EF4-FFF2-40B4-BE49-F238E27FC236}">
                <a16:creationId xmlns:a16="http://schemas.microsoft.com/office/drawing/2014/main" id="{305733A7-30A7-EFAA-0442-4C25C222E071}"/>
              </a:ext>
            </a:extLst>
          </p:cNvPr>
          <p:cNvPicPr>
            <a:picLocks noChangeAspect="1"/>
          </p:cNvPicPr>
          <p:nvPr/>
        </p:nvPicPr>
        <p:blipFill>
          <a:blip r:embed="rId3"/>
          <a:stretch>
            <a:fillRect/>
          </a:stretch>
        </p:blipFill>
        <p:spPr>
          <a:xfrm>
            <a:off x="7549132" y="338371"/>
            <a:ext cx="3943907" cy="1755255"/>
          </a:xfrm>
          <a:prstGeom prst="rect">
            <a:avLst/>
          </a:prstGeom>
          <a:ln>
            <a:solidFill>
              <a:schemeClr val="accent1"/>
            </a:solidFill>
          </a:ln>
        </p:spPr>
      </p:pic>
      <p:pic>
        <p:nvPicPr>
          <p:cNvPr id="13" name="Picture 12">
            <a:extLst>
              <a:ext uri="{FF2B5EF4-FFF2-40B4-BE49-F238E27FC236}">
                <a16:creationId xmlns:a16="http://schemas.microsoft.com/office/drawing/2014/main" id="{FF8F09AA-E6CF-4170-AA58-B5DA057D9DFF}"/>
              </a:ext>
            </a:extLst>
          </p:cNvPr>
          <p:cNvPicPr>
            <a:picLocks noChangeAspect="1"/>
          </p:cNvPicPr>
          <p:nvPr/>
        </p:nvPicPr>
        <p:blipFill>
          <a:blip r:embed="rId4"/>
          <a:stretch>
            <a:fillRect/>
          </a:stretch>
        </p:blipFill>
        <p:spPr>
          <a:xfrm>
            <a:off x="443736" y="2341711"/>
            <a:ext cx="7399932" cy="3636919"/>
          </a:xfrm>
          <a:prstGeom prst="rect">
            <a:avLst/>
          </a:prstGeom>
          <a:ln>
            <a:solidFill>
              <a:schemeClr val="accent1"/>
            </a:solidFill>
          </a:ln>
        </p:spPr>
      </p:pic>
      <p:sp>
        <p:nvSpPr>
          <p:cNvPr id="4" name="TextBox 3">
            <a:extLst>
              <a:ext uri="{FF2B5EF4-FFF2-40B4-BE49-F238E27FC236}">
                <a16:creationId xmlns:a16="http://schemas.microsoft.com/office/drawing/2014/main" id="{73A7868E-A73C-F190-8DFF-D90ADC9030EF}"/>
              </a:ext>
            </a:extLst>
          </p:cNvPr>
          <p:cNvSpPr txBox="1"/>
          <p:nvPr/>
        </p:nvSpPr>
        <p:spPr>
          <a:xfrm>
            <a:off x="8303262" y="2782669"/>
            <a:ext cx="3445002"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D9384"/>
                </a:solidFill>
                <a:effectLst/>
                <a:uLnTx/>
                <a:uFillTx/>
                <a:latin typeface="Roboto"/>
                <a:ea typeface="Times New Roman" panose="02020603050405020304" pitchFamily="18" charset="0"/>
                <a:cs typeface="Aptos" panose="020B0004020202020204" pitchFamily="34" charset="0"/>
              </a:rPr>
              <a:t>GED Guideline </a:t>
            </a:r>
            <a:br>
              <a:rPr kumimoji="0" lang="en-US" sz="3200" b="0" i="0" u="none" strike="noStrike" kern="1200" cap="none" spc="0" normalizeH="0" baseline="0" noProof="0">
                <a:ln>
                  <a:noFill/>
                </a:ln>
                <a:solidFill>
                  <a:srgbClr val="2D9384"/>
                </a:solidFill>
                <a:effectLst/>
                <a:uLnTx/>
                <a:uFillTx/>
                <a:latin typeface="Roboto"/>
                <a:ea typeface="Times New Roman" panose="02020603050405020304" pitchFamily="18" charset="0"/>
                <a:cs typeface="Aptos" panose="020B0004020202020204" pitchFamily="34" charset="0"/>
              </a:rPr>
            </a:br>
            <a:r>
              <a:rPr kumimoji="0" lang="en-US" sz="3200" b="0" i="0" u="none" strike="noStrike" kern="1200" cap="none" spc="0" normalizeH="0" baseline="0" noProof="0">
                <a:ln>
                  <a:noFill/>
                </a:ln>
                <a:solidFill>
                  <a:srgbClr val="2D9384"/>
                </a:solidFill>
                <a:effectLst/>
                <a:uLnTx/>
                <a:uFillTx/>
                <a:latin typeface="Roboto"/>
                <a:ea typeface="Times New Roman" panose="02020603050405020304" pitchFamily="18" charset="0"/>
                <a:cs typeface="Aptos" panose="020B0004020202020204" pitchFamily="34" charset="0"/>
              </a:rPr>
              <a:t>Systematic Reviews </a:t>
            </a:r>
            <a:br>
              <a:rPr kumimoji="0" lang="en-US" sz="3200" b="1" i="0" u="none" strike="noStrike" kern="1200" cap="none" spc="0" normalizeH="0" baseline="0" noProof="0">
                <a:ln>
                  <a:noFill/>
                </a:ln>
                <a:solidFill>
                  <a:srgbClr val="2D9384"/>
                </a:solidFill>
                <a:effectLst/>
                <a:uLnTx/>
                <a:uFillTx/>
                <a:latin typeface="Roboto"/>
                <a:ea typeface="Times New Roman" panose="02020603050405020304" pitchFamily="18" charset="0"/>
                <a:cs typeface="Aptos" panose="020B0004020202020204" pitchFamily="34" charset="0"/>
              </a:rPr>
            </a:br>
            <a:r>
              <a:rPr kumimoji="0" lang="en-US" sz="3200" b="1" i="0" u="none" strike="noStrike" kern="1200" cap="none" spc="0" normalizeH="0" baseline="0" noProof="0">
                <a:ln>
                  <a:noFill/>
                </a:ln>
                <a:solidFill>
                  <a:srgbClr val="2D9384"/>
                </a:solidFill>
                <a:effectLst/>
                <a:uLnTx/>
                <a:uFillTx/>
                <a:latin typeface="Roboto"/>
                <a:ea typeface="Times New Roman" panose="02020603050405020304" pitchFamily="18" charset="0"/>
                <a:cs typeface="Aptos" panose="020B0004020202020204" pitchFamily="34" charset="0"/>
              </a:rPr>
              <a:t>Coming Soon </a:t>
            </a:r>
            <a:endParaRPr kumimoji="0" lang="en-US" sz="3200" b="1" i="0" u="none" strike="noStrike" kern="1200" cap="none" spc="0" normalizeH="0" baseline="0" noProof="0">
              <a:ln>
                <a:noFill/>
              </a:ln>
              <a:solidFill>
                <a:srgbClr val="2D9384"/>
              </a:solidFill>
              <a:effectLst/>
              <a:uLnTx/>
              <a:uFillTx/>
              <a:latin typeface="Roboto"/>
              <a:ea typeface="+mn-ea"/>
              <a:cs typeface="Roboto"/>
            </a:endParaRPr>
          </a:p>
        </p:txBody>
      </p:sp>
    </p:spTree>
    <p:extLst>
      <p:ext uri="{BB962C8B-B14F-4D97-AF65-F5344CB8AC3E}">
        <p14:creationId xmlns:p14="http://schemas.microsoft.com/office/powerpoint/2010/main" val="42050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2EDC-9923-42F5-A898-18FE1CC4EC73}"/>
              </a:ext>
            </a:extLst>
          </p:cNvPr>
          <p:cNvSpPr>
            <a:spLocks noGrp="1"/>
          </p:cNvSpPr>
          <p:nvPr>
            <p:ph type="title"/>
          </p:nvPr>
        </p:nvSpPr>
        <p:spPr>
          <a:xfrm>
            <a:off x="4080570" y="394123"/>
            <a:ext cx="7891692" cy="2030972"/>
          </a:xfrm>
        </p:spPr>
        <p:txBody>
          <a:bodyPr/>
          <a:lstStyle/>
          <a:p>
            <a:pPr algn="l"/>
            <a:r>
              <a:rPr lang="en-US"/>
              <a:t>GEAR Grand Rounds</a:t>
            </a:r>
            <a:br>
              <a:rPr lang="en-US"/>
            </a:br>
            <a:r>
              <a:rPr lang="en-US" sz="4000" b="0"/>
              <a:t>October 15, 2024</a:t>
            </a:r>
            <a:br>
              <a:rPr lang="en-US" sz="4000" b="0"/>
            </a:br>
            <a:r>
              <a:rPr lang="en-US" sz="4000" b="0"/>
              <a:t>3-4pm ET</a:t>
            </a:r>
            <a:endParaRPr lang="en-US" b="0"/>
          </a:p>
        </p:txBody>
      </p:sp>
      <p:sp>
        <p:nvSpPr>
          <p:cNvPr id="3" name="Text Placeholder 2">
            <a:extLst>
              <a:ext uri="{FF2B5EF4-FFF2-40B4-BE49-F238E27FC236}">
                <a16:creationId xmlns:a16="http://schemas.microsoft.com/office/drawing/2014/main" id="{4A514EAE-677F-4D10-BFAA-F62546F2A0E5}"/>
              </a:ext>
            </a:extLst>
          </p:cNvPr>
          <p:cNvSpPr>
            <a:spLocks noGrp="1"/>
          </p:cNvSpPr>
          <p:nvPr>
            <p:ph type="body" sz="half" idx="2"/>
          </p:nvPr>
        </p:nvSpPr>
        <p:spPr>
          <a:xfrm>
            <a:off x="4080570" y="2205513"/>
            <a:ext cx="8179868" cy="668763"/>
          </a:xfrm>
        </p:spPr>
        <p:txBody>
          <a:bodyPr/>
          <a:lstStyle/>
          <a:p>
            <a:pPr algn="l"/>
            <a:endParaRPr lang="en-US" sz="2000">
              <a:hlinkClick r:id="" action="ppaction://noaction"/>
            </a:endParaRPr>
          </a:p>
          <a:p>
            <a:pPr algn="l"/>
            <a:r>
              <a:rPr lang="en-US" sz="2000">
                <a:hlinkClick r:id="" action="ppaction://noaction"/>
              </a:rPr>
              <a:t>https://gearnetwork.org/2024/09/20/elementor-7381/</a:t>
            </a:r>
            <a:endParaRPr lang="en-US" sz="2000"/>
          </a:p>
          <a:p>
            <a:pPr algn="l"/>
            <a:endParaRPr lang="en-US" sz="2000"/>
          </a:p>
        </p:txBody>
      </p:sp>
      <p:pic>
        <p:nvPicPr>
          <p:cNvPr id="4" name="Picture 3">
            <a:extLst>
              <a:ext uri="{FF2B5EF4-FFF2-40B4-BE49-F238E27FC236}">
                <a16:creationId xmlns:a16="http://schemas.microsoft.com/office/drawing/2014/main" id="{E6AD468B-F1E9-4F22-B73F-0D468E5B6EB8}"/>
              </a:ext>
            </a:extLst>
          </p:cNvPr>
          <p:cNvPicPr>
            <a:picLocks noChangeAspect="1"/>
          </p:cNvPicPr>
          <p:nvPr/>
        </p:nvPicPr>
        <p:blipFill>
          <a:blip r:embed="rId3"/>
          <a:stretch>
            <a:fillRect/>
          </a:stretch>
        </p:blipFill>
        <p:spPr>
          <a:xfrm>
            <a:off x="310342" y="121768"/>
            <a:ext cx="3311756" cy="6614465"/>
          </a:xfrm>
          <a:prstGeom prst="rect">
            <a:avLst/>
          </a:prstGeom>
        </p:spPr>
      </p:pic>
      <p:sp>
        <p:nvSpPr>
          <p:cNvPr id="6" name="Rectangle 5">
            <a:extLst>
              <a:ext uri="{FF2B5EF4-FFF2-40B4-BE49-F238E27FC236}">
                <a16:creationId xmlns:a16="http://schemas.microsoft.com/office/drawing/2014/main" id="{9AD331F0-5283-44AF-9E8A-8A5663331C0F}"/>
              </a:ext>
            </a:extLst>
          </p:cNvPr>
          <p:cNvSpPr/>
          <p:nvPr/>
        </p:nvSpPr>
        <p:spPr>
          <a:xfrm>
            <a:off x="4058689" y="3037299"/>
            <a:ext cx="7822969" cy="34265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Roboto"/>
                <a:ea typeface="+mn-ea"/>
                <a:cs typeface="Roboto"/>
              </a:rPr>
              <a:t>Learning objectives: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Roboto"/>
              <a:ea typeface="+mn-ea"/>
              <a:cs typeface="Roboto"/>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white"/>
                </a:solidFill>
                <a:effectLst/>
                <a:uLnTx/>
                <a:uFillTx/>
                <a:latin typeface="Roboto"/>
                <a:ea typeface="+mn-ea"/>
                <a:cs typeface="Roboto"/>
              </a:rPr>
              <a:t>Understand the IMPACT Collaboratory’s mission to build an infrastructure to enable pragmatic trials in dementia care.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white"/>
                </a:solidFill>
                <a:effectLst/>
                <a:uLnTx/>
                <a:uFillTx/>
                <a:latin typeface="Roboto"/>
                <a:ea typeface="+mn-ea"/>
                <a:cs typeface="Roboto"/>
              </a:rPr>
              <a:t>Learn about building real-world data platforms in health care systems to conduct pragmatic trials.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white"/>
                </a:solidFill>
                <a:effectLst/>
                <a:uLnTx/>
                <a:uFillTx/>
                <a:latin typeface="Roboto"/>
                <a:ea typeface="+mn-ea"/>
                <a:cs typeface="Roboto"/>
              </a:rPr>
              <a:t>Gain knowledge about opportunities for collaboration between IMPACT and geriatric and dementia emergency care.</a:t>
            </a:r>
          </a:p>
        </p:txBody>
      </p:sp>
      <p:pic>
        <p:nvPicPr>
          <p:cNvPr id="8" name="Picture 1">
            <a:extLst>
              <a:ext uri="{FF2B5EF4-FFF2-40B4-BE49-F238E27FC236}">
                <a16:creationId xmlns:a16="http://schemas.microsoft.com/office/drawing/2014/main" id="{A7B92F02-6331-6308-4231-05CCC7251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3954" y="350130"/>
            <a:ext cx="1937704" cy="949688"/>
          </a:xfrm>
          <a:prstGeom prst="rect">
            <a:avLst/>
          </a:prstGeom>
          <a:noFill/>
          <a:ln w="28575">
            <a:solidFill>
              <a:srgbClr val="2D9384"/>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39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DC82B40-D72C-6142-ADD5-7D7BBBB9984C}"/>
              </a:ext>
            </a:extLst>
          </p:cNvPr>
          <p:cNvSpPr txBox="1"/>
          <p:nvPr/>
        </p:nvSpPr>
        <p:spPr>
          <a:xfrm>
            <a:off x="1087175" y="346995"/>
            <a:ext cx="10307630" cy="1077218"/>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2D9384"/>
                </a:solidFill>
                <a:effectLst/>
                <a:uLnTx/>
                <a:uFillTx/>
                <a:latin typeface="Roboto"/>
                <a:ea typeface="Roboto"/>
                <a:cs typeface="Roboto"/>
              </a:rPr>
              <a:t>What is the most important topic for additional research </a:t>
            </a:r>
            <a:br>
              <a:rPr kumimoji="0" lang="en-US" sz="3200" b="1" i="1" u="none" strike="noStrike" kern="1200" cap="none" spc="0" normalizeH="0" baseline="0" noProof="0">
                <a:ln>
                  <a:noFill/>
                </a:ln>
                <a:solidFill>
                  <a:srgbClr val="2D9384"/>
                </a:solidFill>
                <a:effectLst/>
                <a:uLnTx/>
                <a:uFillTx/>
                <a:latin typeface="Roboto"/>
                <a:ea typeface="Roboto"/>
                <a:cs typeface="Roboto"/>
              </a:rPr>
            </a:br>
            <a:r>
              <a:rPr kumimoji="0" lang="en-US" sz="3200" b="1" i="1" u="none" strike="noStrike" kern="1200" cap="none" spc="0" normalizeH="0" baseline="0" noProof="0">
                <a:ln>
                  <a:noFill/>
                </a:ln>
                <a:solidFill>
                  <a:srgbClr val="2D9384"/>
                </a:solidFill>
                <a:effectLst/>
                <a:uLnTx/>
                <a:uFillTx/>
                <a:latin typeface="Roboto"/>
                <a:ea typeface="Roboto"/>
                <a:cs typeface="Roboto"/>
              </a:rPr>
              <a:t>in care of older adults in the ED?</a:t>
            </a: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2" name="TextBox 1">
            <a:extLst>
              <a:ext uri="{FF2B5EF4-FFF2-40B4-BE49-F238E27FC236}">
                <a16:creationId xmlns:a16="http://schemas.microsoft.com/office/drawing/2014/main" id="{14F1D381-8A69-1DC1-E6C9-326133652B3A}"/>
              </a:ext>
            </a:extLst>
          </p:cNvPr>
          <p:cNvSpPr txBox="1"/>
          <p:nvPr/>
        </p:nvSpPr>
        <p:spPr>
          <a:xfrm>
            <a:off x="2966200" y="5695884"/>
            <a:ext cx="4493172"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55C6B"/>
                </a:solidFill>
                <a:effectLst/>
                <a:uLnTx/>
                <a:uFillTx/>
                <a:latin typeface="Roboto"/>
                <a:ea typeface="+mn-ea"/>
                <a:cs typeface="Roboto"/>
              </a:rPr>
              <a:t>218 Registrants across 15 Countries</a:t>
            </a:r>
            <a:endParaRPr kumimoji="0" lang="en-US" sz="2000" b="1" i="0" u="none" strike="noStrike" kern="1200" cap="none" spc="0" normalizeH="0" baseline="0" noProof="0">
              <a:ln>
                <a:noFill/>
              </a:ln>
              <a:solidFill>
                <a:srgbClr val="555C6B"/>
              </a:solidFill>
              <a:effectLst/>
              <a:uLnTx/>
              <a:uFillTx/>
              <a:latin typeface="Roboto"/>
              <a:ea typeface="Roboto"/>
              <a:cs typeface="Roboto"/>
            </a:endParaRPr>
          </a:p>
        </p:txBody>
      </p:sp>
      <p:sp>
        <p:nvSpPr>
          <p:cNvPr id="5" name="TextBox 4">
            <a:extLst>
              <a:ext uri="{FF2B5EF4-FFF2-40B4-BE49-F238E27FC236}">
                <a16:creationId xmlns:a16="http://schemas.microsoft.com/office/drawing/2014/main" id="{A05601DB-6EF1-CBDB-BD3C-D0C38D313849}"/>
              </a:ext>
            </a:extLst>
          </p:cNvPr>
          <p:cNvSpPr txBox="1"/>
          <p:nvPr/>
        </p:nvSpPr>
        <p:spPr>
          <a:xfrm>
            <a:off x="8652510" y="1657222"/>
            <a:ext cx="2384298" cy="387798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Canada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Australia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Barbados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Iceland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Ireland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Italy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Philippines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Portugal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Spain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Switzerland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Taiwan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Thailand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Turkey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United Kingdom</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0" normalizeH="0" baseline="0" noProof="0">
                <a:ln>
                  <a:noFill/>
                </a:ln>
                <a:solidFill>
                  <a:srgbClr val="222C3F"/>
                </a:solidFill>
                <a:effectLst/>
                <a:uLnTx/>
                <a:uFillTx/>
                <a:latin typeface="Roboto"/>
                <a:ea typeface="+mn-ea"/>
                <a:cs typeface="Roboto"/>
              </a:rPr>
              <a:t>United States</a:t>
            </a:r>
          </a:p>
        </p:txBody>
      </p:sp>
      <p:pic>
        <p:nvPicPr>
          <p:cNvPr id="7" name="Picture 6" descr="A map of the world&#10;&#10;Description automatically generated">
            <a:extLst>
              <a:ext uri="{FF2B5EF4-FFF2-40B4-BE49-F238E27FC236}">
                <a16:creationId xmlns:a16="http://schemas.microsoft.com/office/drawing/2014/main" id="{61201BE0-08D7-C27F-5BC5-17B070954EAA}"/>
              </a:ext>
            </a:extLst>
          </p:cNvPr>
          <p:cNvPicPr>
            <a:picLocks noChangeAspect="1"/>
          </p:cNvPicPr>
          <p:nvPr/>
        </p:nvPicPr>
        <p:blipFill>
          <a:blip r:embed="rId3"/>
          <a:stretch>
            <a:fillRect/>
          </a:stretch>
        </p:blipFill>
        <p:spPr>
          <a:xfrm>
            <a:off x="1869339" y="1585304"/>
            <a:ext cx="6686894" cy="3949903"/>
          </a:xfrm>
          <a:prstGeom prst="rect">
            <a:avLst/>
          </a:prstGeom>
          <a:ln>
            <a:solidFill>
              <a:schemeClr val="tx1"/>
            </a:solidFill>
          </a:ln>
        </p:spPr>
      </p:pic>
    </p:spTree>
    <p:extLst>
      <p:ext uri="{BB962C8B-B14F-4D97-AF65-F5344CB8AC3E}">
        <p14:creationId xmlns:p14="http://schemas.microsoft.com/office/powerpoint/2010/main" val="97019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026A3B-E4D3-3B58-42AF-CB1BE3828152}"/>
              </a:ext>
            </a:extLst>
          </p:cNvPr>
          <p:cNvSpPr/>
          <p:nvPr/>
        </p:nvSpPr>
        <p:spPr>
          <a:xfrm>
            <a:off x="201168" y="3172968"/>
            <a:ext cx="1865376" cy="2825496"/>
          </a:xfrm>
          <a:prstGeom prst="rect">
            <a:avLst/>
          </a:prstGeom>
          <a:solidFill>
            <a:srgbClr val="DE7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Roboto"/>
            </a:endParaRPr>
          </a:p>
        </p:txBody>
      </p:sp>
      <p:pic>
        <p:nvPicPr>
          <p:cNvPr id="4" name="GEDC_webinar_CHNickel">
            <a:hlinkClick r:id="" action="ppaction://media"/>
            <a:extLst>
              <a:ext uri="{FF2B5EF4-FFF2-40B4-BE49-F238E27FC236}">
                <a16:creationId xmlns:a16="http://schemas.microsoft.com/office/drawing/2014/main" id="{841B7788-C78C-B362-326A-1B0EADD66C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6376" y="311150"/>
            <a:ext cx="9601200" cy="6235700"/>
          </a:xfrm>
          <a:prstGeom prst="rect">
            <a:avLst/>
          </a:prstGeom>
          <a:ln w="28575">
            <a:solidFill>
              <a:srgbClr val="E59159"/>
            </a:solidFill>
          </a:ln>
        </p:spPr>
      </p:pic>
      <p:sp>
        <p:nvSpPr>
          <p:cNvPr id="3" name="Text Placeholder 2">
            <a:extLst>
              <a:ext uri="{FF2B5EF4-FFF2-40B4-BE49-F238E27FC236}">
                <a16:creationId xmlns:a16="http://schemas.microsoft.com/office/drawing/2014/main" id="{47443231-8524-A6A6-93BC-5F5C563CAD13}"/>
              </a:ext>
            </a:extLst>
          </p:cNvPr>
          <p:cNvSpPr>
            <a:spLocks noGrp="1"/>
          </p:cNvSpPr>
          <p:nvPr>
            <p:ph type="body" sz="half" idx="2"/>
          </p:nvPr>
        </p:nvSpPr>
        <p:spPr>
          <a:xfrm>
            <a:off x="344424" y="3429000"/>
            <a:ext cx="1485444" cy="2825496"/>
          </a:xfrm>
        </p:spPr>
        <p:txBody>
          <a:bodyPr/>
          <a:lstStyle/>
          <a:p>
            <a:pPr algn="l">
              <a:defRPr/>
            </a:pPr>
            <a:r>
              <a:rPr lang="en-US" sz="1100" b="1">
                <a:latin typeface="Roboto"/>
                <a:cs typeface="Roboto"/>
              </a:rPr>
              <a:t>Christian Nickel, MD</a:t>
            </a:r>
          </a:p>
          <a:p>
            <a:pPr algn="l">
              <a:defRPr/>
            </a:pPr>
            <a:r>
              <a:rPr lang="en-US" sz="1100">
                <a:latin typeface="Roboto"/>
                <a:cs typeface="Roboto"/>
              </a:rPr>
              <a:t>Emergency Department </a:t>
            </a:r>
            <a:br>
              <a:rPr lang="en-US" sz="1100">
                <a:latin typeface="Roboto"/>
                <a:cs typeface="Roboto"/>
              </a:rPr>
            </a:br>
            <a:r>
              <a:rPr lang="en-US" sz="1100">
                <a:latin typeface="Roboto"/>
                <a:cs typeface="Roboto"/>
              </a:rPr>
              <a:t>University</a:t>
            </a:r>
          </a:p>
          <a:p>
            <a:pPr algn="l">
              <a:defRPr/>
            </a:pPr>
            <a:r>
              <a:rPr lang="en-US" sz="1100">
                <a:latin typeface="Roboto"/>
                <a:cs typeface="Roboto"/>
              </a:rPr>
              <a:t>Associate Professor of</a:t>
            </a:r>
            <a:br>
              <a:rPr lang="en-US" sz="1100">
                <a:latin typeface="Roboto"/>
                <a:cs typeface="Roboto"/>
              </a:rPr>
            </a:br>
            <a:r>
              <a:rPr lang="en-US" sz="1100">
                <a:latin typeface="Roboto"/>
                <a:cs typeface="Roboto"/>
              </a:rPr>
              <a:t>Emergency Medicine</a:t>
            </a:r>
          </a:p>
          <a:p>
            <a:pPr algn="l">
              <a:defRPr/>
            </a:pPr>
            <a:r>
              <a:rPr lang="en-US" sz="1100">
                <a:latin typeface="Roboto"/>
                <a:cs typeface="Roboto"/>
              </a:rPr>
              <a:t>Vice Chair </a:t>
            </a:r>
            <a:br>
              <a:rPr lang="en-US" sz="1100">
                <a:latin typeface="Roboto"/>
                <a:cs typeface="Roboto"/>
              </a:rPr>
            </a:br>
            <a:r>
              <a:rPr lang="en-US" sz="1100">
                <a:latin typeface="Roboto"/>
                <a:cs typeface="Roboto"/>
              </a:rPr>
              <a:t>Emergency Department</a:t>
            </a:r>
            <a:br>
              <a:rPr lang="en-US" sz="1100">
                <a:latin typeface="Roboto"/>
                <a:cs typeface="Roboto"/>
              </a:rPr>
            </a:br>
            <a:endParaRPr lang="en-US" sz="1100">
              <a:latin typeface="Roboto"/>
              <a:cs typeface="Roboto"/>
            </a:endParaRPr>
          </a:p>
          <a:p>
            <a:pPr algn="l">
              <a:defRPr/>
            </a:pPr>
            <a:r>
              <a:rPr lang="en-US" sz="1100">
                <a:latin typeface="Roboto"/>
                <a:cs typeface="Roboto"/>
              </a:rPr>
              <a:t>University Hospital Basel</a:t>
            </a:r>
            <a:br>
              <a:rPr lang="en-US" sz="1100">
                <a:latin typeface="Roboto"/>
                <a:cs typeface="Roboto"/>
              </a:rPr>
            </a:br>
            <a:r>
              <a:rPr lang="en-US" sz="1100">
                <a:latin typeface="Roboto"/>
                <a:cs typeface="Roboto"/>
              </a:rPr>
              <a:t>Switzerland</a:t>
            </a:r>
            <a:endParaRPr lang="en-US" sz="1100"/>
          </a:p>
          <a:p>
            <a:endParaRPr lang="en-US"/>
          </a:p>
        </p:txBody>
      </p:sp>
    </p:spTree>
    <p:extLst>
      <p:ext uri="{BB962C8B-B14F-4D97-AF65-F5344CB8AC3E}">
        <p14:creationId xmlns:p14="http://schemas.microsoft.com/office/powerpoint/2010/main" val="212509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51D26D-CB0B-A4C4-0B33-B79149B5646F}"/>
              </a:ext>
            </a:extLst>
          </p:cNvPr>
          <p:cNvSpPr>
            <a:spLocks noGrp="1"/>
          </p:cNvSpPr>
          <p:nvPr>
            <p:ph type="title"/>
          </p:nvPr>
        </p:nvSpPr>
        <p:spPr>
          <a:xfrm>
            <a:off x="715819" y="287751"/>
            <a:ext cx="9733281" cy="545945"/>
          </a:xfrm>
        </p:spPr>
        <p:txBody>
          <a:bodyPr/>
          <a:lstStyle/>
          <a:p>
            <a:r>
              <a:rPr lang="en-US">
                <a:ea typeface="Roboto"/>
              </a:rPr>
              <a:t>Take away points: Chris Carpenter </a:t>
            </a:r>
          </a:p>
        </p:txBody>
      </p:sp>
      <p:sp>
        <p:nvSpPr>
          <p:cNvPr id="4" name="Text Placeholder 3">
            <a:extLst>
              <a:ext uri="{FF2B5EF4-FFF2-40B4-BE49-F238E27FC236}">
                <a16:creationId xmlns:a16="http://schemas.microsoft.com/office/drawing/2014/main" id="{C08E5D10-8812-9CDB-BD6B-A571A6DFD0B0}"/>
              </a:ext>
            </a:extLst>
          </p:cNvPr>
          <p:cNvSpPr>
            <a:spLocks noGrp="1"/>
          </p:cNvSpPr>
          <p:nvPr>
            <p:ph type="body" sz="quarter" idx="10"/>
          </p:nvPr>
        </p:nvSpPr>
        <p:spPr>
          <a:xfrm>
            <a:off x="508001" y="1014806"/>
            <a:ext cx="9733280" cy="5099952"/>
          </a:xfrm>
        </p:spPr>
        <p:txBody>
          <a:bodyPr lIns="91440" tIns="45720" rIns="91440" bIns="45720" anchor="t"/>
          <a:lstStyle/>
          <a:p>
            <a:pPr marL="571500" indent="-342900">
              <a:lnSpc>
                <a:spcPct val="150000"/>
              </a:lnSpc>
              <a:spcBef>
                <a:spcPts val="0"/>
              </a:spcBef>
              <a:spcAft>
                <a:spcPts val="0"/>
              </a:spcAft>
              <a:buAutoNum type="arabicPeriod"/>
            </a:pPr>
            <a:r>
              <a:rPr lang="en-US"/>
              <a:t>Research is the foundation of geriatric emergency medicine guidelines and accreditation.</a:t>
            </a:r>
          </a:p>
          <a:p>
            <a:pPr marL="571500" indent="-342900">
              <a:lnSpc>
                <a:spcPct val="150000"/>
              </a:lnSpc>
              <a:spcBef>
                <a:spcPts val="0"/>
              </a:spcBef>
              <a:spcAft>
                <a:spcPts val="0"/>
              </a:spcAft>
              <a:buAutoNum type="arabicPeriod"/>
            </a:pPr>
            <a:r>
              <a:rPr lang="en-US"/>
              <a:t>Various stakeholders have been prioritizing geriatric emergency medicine research since 2005.</a:t>
            </a:r>
          </a:p>
          <a:p>
            <a:pPr marL="571500" indent="-342900">
              <a:lnSpc>
                <a:spcPct val="150000"/>
              </a:lnSpc>
              <a:spcBef>
                <a:spcPts val="0"/>
              </a:spcBef>
              <a:spcAft>
                <a:spcPts val="0"/>
              </a:spcAft>
              <a:buAutoNum type="arabicPeriod"/>
            </a:pPr>
            <a:r>
              <a:rPr lang="en-US"/>
              <a:t>Beginning in 2011, the volume of published geriatric emergency medicine research increased from &lt;100 annually to &gt;400 manuscripts per year.</a:t>
            </a:r>
          </a:p>
          <a:p>
            <a:pPr marL="0" indent="0">
              <a:buNone/>
            </a:pPr>
            <a:endParaRPr lang="en-CA" sz="3600">
              <a:solidFill>
                <a:schemeClr val="tx1"/>
              </a:solidFill>
              <a:ea typeface="Roboto"/>
            </a:endParaRPr>
          </a:p>
        </p:txBody>
      </p:sp>
    </p:spTree>
    <p:extLst>
      <p:ext uri="{BB962C8B-B14F-4D97-AF65-F5344CB8AC3E}">
        <p14:creationId xmlns:p14="http://schemas.microsoft.com/office/powerpoint/2010/main" val="53525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51D26D-CB0B-A4C4-0B33-B79149B5646F}"/>
              </a:ext>
            </a:extLst>
          </p:cNvPr>
          <p:cNvSpPr>
            <a:spLocks noGrp="1"/>
          </p:cNvSpPr>
          <p:nvPr>
            <p:ph type="title"/>
          </p:nvPr>
        </p:nvSpPr>
        <p:spPr>
          <a:xfrm>
            <a:off x="715819" y="287751"/>
            <a:ext cx="9733281" cy="545945"/>
          </a:xfrm>
        </p:spPr>
        <p:txBody>
          <a:bodyPr/>
          <a:lstStyle/>
          <a:p>
            <a:r>
              <a:rPr lang="en-US">
                <a:ea typeface="Roboto"/>
              </a:rPr>
              <a:t>Take away points: Ula Hwang</a:t>
            </a:r>
          </a:p>
        </p:txBody>
      </p:sp>
      <p:sp>
        <p:nvSpPr>
          <p:cNvPr id="5" name="TextBox 4">
            <a:extLst>
              <a:ext uri="{FF2B5EF4-FFF2-40B4-BE49-F238E27FC236}">
                <a16:creationId xmlns:a16="http://schemas.microsoft.com/office/drawing/2014/main" id="{16F2276F-C8CF-E12B-613F-0F4288E8B43B}"/>
              </a:ext>
            </a:extLst>
          </p:cNvPr>
          <p:cNvSpPr txBox="1"/>
          <p:nvPr/>
        </p:nvSpPr>
        <p:spPr>
          <a:xfrm>
            <a:off x="715820" y="982552"/>
            <a:ext cx="9810414" cy="5370701"/>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srgbClr val="222C3F"/>
                </a:solidFill>
                <a:effectLst/>
                <a:uLnTx/>
                <a:uFillTx/>
                <a:latin typeface="Roboto"/>
                <a:ea typeface="+mn-ea"/>
                <a:cs typeface="Roboto"/>
              </a:rPr>
              <a:t>You can study routine clinical care with everyday data to highlight high- or low-quality care and outcomes to find opportunities.</a:t>
            </a:r>
            <a:br>
              <a:rPr kumimoji="0" lang="en-US" sz="2000" b="0" i="0" u="none" strike="noStrike" kern="1200" cap="none" spc="0" normalizeH="0" baseline="0" noProof="0">
                <a:ln>
                  <a:noFill/>
                </a:ln>
                <a:solidFill>
                  <a:srgbClr val="222C3F"/>
                </a:solidFill>
                <a:effectLst/>
                <a:uLnTx/>
                <a:uFillTx/>
                <a:latin typeface="Roboto"/>
                <a:ea typeface="+mn-ea"/>
                <a:cs typeface="Roboto"/>
              </a:rPr>
            </a:br>
            <a:endParaRPr kumimoji="0" lang="en-US" sz="2400" b="0" i="0" u="none" strike="noStrike" kern="1200" cap="none" spc="0" normalizeH="0" baseline="0" noProof="0">
              <a:ln>
                <a:noFill/>
              </a:ln>
              <a:solidFill>
                <a:srgbClr val="222C3F"/>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22C3F"/>
                </a:solidFill>
                <a:effectLst/>
                <a:uLnTx/>
                <a:uFillTx/>
                <a:latin typeface="Roboto"/>
                <a:ea typeface="+mn-ea"/>
                <a:cs typeface="Roboto"/>
              </a:rPr>
              <a:t>Top Geriatric ED papers showing impact of interventions:</a:t>
            </a:r>
            <a:endParaRPr kumimoji="0" lang="en-US" sz="2000" b="0" i="0" u="none" strike="noStrike" kern="1200" cap="none" spc="0" normalizeH="0" baseline="0" noProof="0">
              <a:ln>
                <a:noFill/>
              </a:ln>
              <a:solidFill>
                <a:srgbClr val="222C3F"/>
              </a:solidFill>
              <a:effectLst/>
              <a:uLnTx/>
              <a:uFillTx/>
              <a:latin typeface="Roboto"/>
              <a:ea typeface="Roboto"/>
              <a:cs typeface="Roboto"/>
            </a:endParaRPr>
          </a:p>
          <a:p>
            <a:pPr marL="34417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22C3F"/>
                </a:solidFill>
                <a:effectLst/>
                <a:uLnTx/>
                <a:uFillTx/>
                <a:latin typeface="Roboto"/>
                <a:ea typeface="+mn-ea"/>
                <a:cs typeface="Roboto"/>
                <a:hlinkClick r:id="rId3"/>
              </a:rPr>
              <a:t>Cohen et.al., “Impact of the geriatric emergency medicine specialist intervention on final emergency department disposition.” J Am Geriatr Soc. 2024</a:t>
            </a:r>
            <a:endParaRPr kumimoji="0" lang="en-US" sz="1400" b="0" i="0" u="none" strike="noStrike" kern="1200" cap="none" spc="0" normalizeH="0" baseline="0" noProof="0">
              <a:ln>
                <a:noFill/>
              </a:ln>
              <a:solidFill>
                <a:srgbClr val="222C3F"/>
              </a:solidFill>
              <a:effectLst/>
              <a:uLnTx/>
              <a:uFillTx/>
              <a:latin typeface="Roboto"/>
              <a:ea typeface="Roboto"/>
              <a:cs typeface="Roboto"/>
            </a:endParaRPr>
          </a:p>
          <a:p>
            <a:pPr marL="34417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22C3F"/>
                </a:solidFill>
                <a:effectLst/>
                <a:uLnTx/>
                <a:uFillTx/>
                <a:latin typeface="Roboto"/>
                <a:ea typeface="+mn-ea"/>
                <a:cs typeface="Roboto"/>
                <a:hlinkClick r:id="rId4"/>
              </a:rPr>
              <a:t>Haynesworth et.al., “Clinical and financial outcome impacts of comprehensive geriatric assessment in a level 1 geriatric emergency department.” J Am Geriatr Soc. 2023</a:t>
            </a:r>
            <a:endParaRPr kumimoji="0" lang="en-US" sz="1400" b="0" i="0" u="none" strike="noStrike" kern="1200" cap="none" spc="0" normalizeH="0" baseline="0" noProof="0">
              <a:ln>
                <a:noFill/>
              </a:ln>
              <a:solidFill>
                <a:srgbClr val="222C3F"/>
              </a:solidFill>
              <a:effectLst/>
              <a:uLnTx/>
              <a:uFillTx/>
              <a:latin typeface="Roboto"/>
              <a:ea typeface="Roboto"/>
              <a:cs typeface="Roboto"/>
            </a:endParaRPr>
          </a:p>
          <a:p>
            <a:pPr marL="34417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22C3F"/>
                </a:solidFill>
                <a:effectLst/>
                <a:uLnTx/>
                <a:uFillTx/>
                <a:latin typeface="Roboto"/>
                <a:ea typeface="+mn-ea"/>
                <a:cs typeface="Roboto"/>
                <a:hlinkClick r:id="rId5"/>
              </a:rPr>
              <a:t>Keene et.al. “Implementation of a geriatric emergency medicine assessment team decreases hospital length of stay.” Am J Emerg Med. 2022 </a:t>
            </a:r>
            <a:r>
              <a:rPr kumimoji="0" lang="en-US" sz="1400" b="0" i="0" u="none" strike="noStrike" kern="1200" cap="none" spc="0" normalizeH="0" baseline="0" noProof="0">
                <a:ln>
                  <a:noFill/>
                </a:ln>
                <a:solidFill>
                  <a:srgbClr val="222C3F"/>
                </a:solidFill>
                <a:effectLst/>
                <a:uLnTx/>
                <a:uFillTx/>
                <a:latin typeface="Roboto"/>
                <a:ea typeface="+mn-ea"/>
                <a:cs typeface="Roboto"/>
              </a:rPr>
              <a:t> </a:t>
            </a:r>
            <a:endParaRPr kumimoji="0" lang="en-US" sz="1400" b="0" i="0" u="none" strike="noStrike" kern="1200" cap="none" spc="0" normalizeH="0" baseline="0" noProof="0">
              <a:ln>
                <a:noFill/>
              </a:ln>
              <a:solidFill>
                <a:srgbClr val="222C3F"/>
              </a:solidFill>
              <a:effectLst/>
              <a:uLnTx/>
              <a:uFillTx/>
              <a:latin typeface="Roboto"/>
              <a:ea typeface="Roboto"/>
              <a:cs typeface="Roboto"/>
            </a:endParaRPr>
          </a:p>
          <a:p>
            <a:pPr marL="34417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22C3F"/>
                </a:solidFill>
                <a:effectLst/>
                <a:uLnTx/>
                <a:uFillTx/>
                <a:latin typeface="Roboto"/>
                <a:ea typeface="+mn-ea"/>
                <a:cs typeface="Roboto"/>
                <a:hlinkClick r:id="rId5"/>
              </a:rPr>
              <a:t>Vaughan et.al. “Early prescribing outcomes after exporting the EQUIPPED medication safety improvement programme.” BMJ Open Qual. 2021</a:t>
            </a:r>
            <a:endParaRPr kumimoji="0" lang="en-US" sz="1400" b="0" i="0" u="none" strike="noStrike" kern="1200" cap="none" spc="0" normalizeH="0" baseline="0" noProof="0">
              <a:ln>
                <a:noFill/>
              </a:ln>
              <a:solidFill>
                <a:srgbClr val="222C3F"/>
              </a:solidFill>
              <a:effectLst/>
              <a:uLnTx/>
              <a:uFillTx/>
              <a:latin typeface="Roboto"/>
              <a:ea typeface="Roboto"/>
              <a:cs typeface="Roboto"/>
            </a:endParaRPr>
          </a:p>
          <a:p>
            <a:pPr marL="34417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22C3F"/>
                </a:solidFill>
                <a:effectLst/>
                <a:uLnTx/>
                <a:uFillTx/>
                <a:latin typeface="Roboto"/>
                <a:ea typeface="+mn-ea"/>
                <a:cs typeface="Roboto"/>
                <a:hlinkClick r:id="rId6"/>
              </a:rPr>
              <a:t>Hwang et.al. “Geriatric Emergency Department Innovations in Care Through Workforce, Informatics, and Structural Enhancement (GEDI WISE) Investigators. Association of a Geriatric Emergency Department Innovation Program With Cost Outcomes Among Medicare Beneficiaries.” JAMA Netw Open. 2021</a:t>
            </a:r>
            <a:r>
              <a:rPr kumimoji="0" lang="en-US" sz="1400" b="0" i="0" u="none" strike="noStrike" kern="1200" cap="none" spc="0" normalizeH="0" baseline="0" noProof="0">
                <a:ln>
                  <a:noFill/>
                </a:ln>
                <a:solidFill>
                  <a:srgbClr val="222C3F"/>
                </a:solidFill>
                <a:effectLst/>
                <a:uLnTx/>
                <a:uFillTx/>
                <a:latin typeface="Roboto"/>
                <a:ea typeface="+mn-ea"/>
                <a:cs typeface="Roboto"/>
              </a:rPr>
              <a:t> </a:t>
            </a:r>
            <a:endParaRPr kumimoji="0" lang="en-US" sz="1400" b="0" i="0" u="none" strike="noStrike" kern="1200" cap="none" spc="0" normalizeH="0" baseline="0" noProof="0">
              <a:ln>
                <a:noFill/>
              </a:ln>
              <a:solidFill>
                <a:srgbClr val="222C3F"/>
              </a:solidFill>
              <a:effectLst/>
              <a:uLnTx/>
              <a:uFillTx/>
              <a:latin typeface="Roboto"/>
              <a:ea typeface="Roboto"/>
              <a:cs typeface="Roboto"/>
            </a:endParaRPr>
          </a:p>
          <a:p>
            <a:pPr marL="34417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22C3F"/>
                </a:solidFill>
                <a:effectLst/>
                <a:uLnTx/>
                <a:uFillTx/>
                <a:latin typeface="Roboto"/>
                <a:ea typeface="+mn-ea"/>
                <a:cs typeface="Roboto"/>
                <a:hlinkClick r:id="rId7"/>
              </a:rPr>
              <a:t>Dresden et.al. “Geriatric Emergency Department Innovations: The Impact of Transitional Care Nurses on 30-day Readmissions for Older Adults.” Acad Emerg Med. 2020</a:t>
            </a:r>
            <a:r>
              <a:rPr kumimoji="0" lang="en-US" sz="1400" b="0" i="0" u="none" strike="noStrike" kern="1200" cap="none" spc="0" normalizeH="0" baseline="0" noProof="0">
                <a:ln>
                  <a:noFill/>
                </a:ln>
                <a:solidFill>
                  <a:srgbClr val="222C3F"/>
                </a:solidFill>
                <a:effectLst/>
                <a:uLnTx/>
                <a:uFillTx/>
                <a:latin typeface="Roboto"/>
                <a:ea typeface="+mn-ea"/>
                <a:cs typeface="Roboto"/>
              </a:rPr>
              <a:t> </a:t>
            </a:r>
            <a:endParaRPr kumimoji="0" lang="en-US" sz="1400" b="0" i="0" u="none" strike="noStrike" kern="1200" cap="none" spc="0" normalizeH="0" baseline="0" noProof="0">
              <a:ln>
                <a:noFill/>
              </a:ln>
              <a:solidFill>
                <a:srgbClr val="222C3F"/>
              </a:solidFill>
              <a:effectLst/>
              <a:uLnTx/>
              <a:uFillTx/>
              <a:latin typeface="Roboto"/>
              <a:ea typeface="Roboto"/>
              <a:cs typeface="Roboto"/>
            </a:endParaRPr>
          </a:p>
          <a:p>
            <a:pPr marL="34417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22C3F"/>
                </a:solidFill>
                <a:effectLst/>
                <a:uLnTx/>
                <a:uFillTx/>
                <a:latin typeface="Roboto"/>
                <a:ea typeface="+mn-ea"/>
                <a:cs typeface="Roboto"/>
                <a:hlinkClick r:id="rId8"/>
              </a:rPr>
              <a:t>Hwang et.al. “Geriatric Emergency Department Innovations: Transitional Care Nurses and Hospital Use.” J Am Geriatr Soc. 2018</a:t>
            </a:r>
            <a:r>
              <a:rPr kumimoji="0" lang="en-US" sz="1400" b="0" i="0" u="none" strike="noStrike" kern="1200" cap="none" spc="0" normalizeH="0" baseline="0" noProof="0">
                <a:ln>
                  <a:noFill/>
                </a:ln>
                <a:solidFill>
                  <a:srgbClr val="222C3F"/>
                </a:solidFill>
                <a:effectLst/>
                <a:uLnTx/>
                <a:uFillTx/>
                <a:latin typeface="Roboto"/>
                <a:ea typeface="+mn-ea"/>
                <a:cs typeface="Roboto"/>
              </a:rPr>
              <a:t> </a:t>
            </a:r>
            <a:endParaRPr kumimoji="0" lang="en-US" sz="1400" b="0" i="0" u="none" strike="noStrike" kern="1200" cap="none" spc="0" normalizeH="0" baseline="0" noProof="0">
              <a:ln>
                <a:noFill/>
              </a:ln>
              <a:solidFill>
                <a:srgbClr val="222C3F"/>
              </a:solidFill>
              <a:effectLst/>
              <a:uLnTx/>
              <a:uFillTx/>
              <a:latin typeface="Roboto"/>
              <a:ea typeface="Roboto"/>
              <a:cs typeface="Roboto"/>
            </a:endParaRPr>
          </a:p>
          <a:p>
            <a:pPr marL="34417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222C3F"/>
                </a:solidFill>
                <a:effectLst/>
                <a:uLnTx/>
                <a:uFillTx/>
                <a:latin typeface="Roboto"/>
                <a:ea typeface="+mn-ea"/>
                <a:cs typeface="Roboto"/>
                <a:hlinkClick r:id="rId9"/>
              </a:rPr>
              <a:t>Bibliometric Study on Geriatric Emergencies: Intellectual Structure, Prominent Themes, and Future-Directing Topics</a:t>
            </a:r>
            <a:r>
              <a:rPr kumimoji="0" lang="en-US" sz="1400" b="0" i="0" u="none" strike="noStrike" kern="1200" cap="none" spc="0" normalizeH="0" baseline="0" noProof="0">
                <a:ln>
                  <a:noFill/>
                </a:ln>
                <a:solidFill>
                  <a:srgbClr val="222C3F"/>
                </a:solidFill>
                <a:effectLst/>
                <a:uLnTx/>
                <a:uFillTx/>
                <a:latin typeface="Roboto"/>
                <a:ea typeface="+mn-ea"/>
                <a:cs typeface="Roboto"/>
              </a:rPr>
              <a:t> </a:t>
            </a:r>
            <a:endParaRPr kumimoji="0" lang="en-US" sz="1400" b="0" i="0" u="none" strike="noStrike" kern="1200" cap="none" spc="0" normalizeH="0" baseline="0" noProof="0">
              <a:ln>
                <a:noFill/>
              </a:ln>
              <a:solidFill>
                <a:srgbClr val="222C3F"/>
              </a:solidFill>
              <a:effectLst/>
              <a:uLnTx/>
              <a:uFillTx/>
              <a:latin typeface="Roboto"/>
              <a:ea typeface="Roboto"/>
              <a:cs typeface="Roboto"/>
            </a:endParaRPr>
          </a:p>
        </p:txBody>
      </p:sp>
    </p:spTree>
    <p:extLst>
      <p:ext uri="{BB962C8B-B14F-4D97-AF65-F5344CB8AC3E}">
        <p14:creationId xmlns:p14="http://schemas.microsoft.com/office/powerpoint/2010/main" val="260559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51D26D-CB0B-A4C4-0B33-B79149B5646F}"/>
              </a:ext>
            </a:extLst>
          </p:cNvPr>
          <p:cNvSpPr>
            <a:spLocks noGrp="1"/>
          </p:cNvSpPr>
          <p:nvPr>
            <p:ph type="title"/>
          </p:nvPr>
        </p:nvSpPr>
        <p:spPr>
          <a:xfrm>
            <a:off x="715819" y="287751"/>
            <a:ext cx="9733281" cy="545945"/>
          </a:xfrm>
        </p:spPr>
        <p:txBody>
          <a:bodyPr/>
          <a:lstStyle/>
          <a:p>
            <a:r>
              <a:rPr lang="en-US">
                <a:ea typeface="Roboto"/>
              </a:rPr>
              <a:t>Take away points: Christian Nickel</a:t>
            </a:r>
          </a:p>
        </p:txBody>
      </p:sp>
      <p:sp>
        <p:nvSpPr>
          <p:cNvPr id="4" name="Text Placeholder 3">
            <a:extLst>
              <a:ext uri="{FF2B5EF4-FFF2-40B4-BE49-F238E27FC236}">
                <a16:creationId xmlns:a16="http://schemas.microsoft.com/office/drawing/2014/main" id="{C08E5D10-8812-9CDB-BD6B-A571A6DFD0B0}"/>
              </a:ext>
            </a:extLst>
          </p:cNvPr>
          <p:cNvSpPr>
            <a:spLocks noGrp="1"/>
          </p:cNvSpPr>
          <p:nvPr>
            <p:ph type="body" sz="quarter" idx="10"/>
          </p:nvPr>
        </p:nvSpPr>
        <p:spPr>
          <a:xfrm>
            <a:off x="508001" y="1014806"/>
            <a:ext cx="9733280" cy="5099952"/>
          </a:xfrm>
        </p:spPr>
        <p:txBody>
          <a:bodyPr lIns="91440" tIns="45720" rIns="91440" bIns="45720" anchor="t"/>
          <a:lstStyle/>
          <a:p>
            <a:pPr marL="571500" indent="-342900">
              <a:lnSpc>
                <a:spcPct val="200000"/>
              </a:lnSpc>
              <a:spcBef>
                <a:spcPts val="0"/>
              </a:spcBef>
              <a:spcAft>
                <a:spcPts val="0"/>
              </a:spcAft>
              <a:buAutoNum type="arabicPeriod"/>
            </a:pPr>
            <a:r>
              <a:rPr lang="en-US"/>
              <a:t>There are no simple solutions for complex problems:  research can help develop answers.  </a:t>
            </a:r>
          </a:p>
          <a:p>
            <a:pPr marL="571500" indent="-342900">
              <a:lnSpc>
                <a:spcPct val="200000"/>
              </a:lnSpc>
              <a:spcBef>
                <a:spcPts val="0"/>
              </a:spcBef>
              <a:spcAft>
                <a:spcPts val="0"/>
              </a:spcAft>
              <a:buAutoNum type="arabicPeriod"/>
            </a:pPr>
            <a:r>
              <a:rPr lang="en-US"/>
              <a:t>(International) team-work can move mountains in the creation of new knowledge.</a:t>
            </a:r>
          </a:p>
          <a:p>
            <a:pPr marL="571500" indent="-342900">
              <a:lnSpc>
                <a:spcPct val="200000"/>
              </a:lnSpc>
              <a:spcBef>
                <a:spcPts val="0"/>
              </a:spcBef>
              <a:spcAft>
                <a:spcPts val="0"/>
              </a:spcAft>
              <a:buAutoNum type="arabicPeriod"/>
            </a:pPr>
            <a:r>
              <a:rPr lang="en-US"/>
              <a:t>Sustainability of interventions is an important subject of research. </a:t>
            </a:r>
          </a:p>
        </p:txBody>
      </p:sp>
    </p:spTree>
    <p:extLst>
      <p:ext uri="{BB962C8B-B14F-4D97-AF65-F5344CB8AC3E}">
        <p14:creationId xmlns:p14="http://schemas.microsoft.com/office/powerpoint/2010/main" val="205545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51D26D-CB0B-A4C4-0B33-B79149B5646F}"/>
              </a:ext>
            </a:extLst>
          </p:cNvPr>
          <p:cNvSpPr>
            <a:spLocks noGrp="1"/>
          </p:cNvSpPr>
          <p:nvPr>
            <p:ph type="title"/>
          </p:nvPr>
        </p:nvSpPr>
        <p:spPr>
          <a:xfrm>
            <a:off x="715819" y="287751"/>
            <a:ext cx="9733281" cy="545945"/>
          </a:xfrm>
        </p:spPr>
        <p:txBody>
          <a:bodyPr/>
          <a:lstStyle/>
          <a:p>
            <a:r>
              <a:rPr lang="en-US">
                <a:ea typeface="Roboto"/>
              </a:rPr>
              <a:t>Take away points: Shan Liu </a:t>
            </a:r>
          </a:p>
        </p:txBody>
      </p:sp>
      <p:sp>
        <p:nvSpPr>
          <p:cNvPr id="4" name="Text Placeholder 3">
            <a:extLst>
              <a:ext uri="{FF2B5EF4-FFF2-40B4-BE49-F238E27FC236}">
                <a16:creationId xmlns:a16="http://schemas.microsoft.com/office/drawing/2014/main" id="{C08E5D10-8812-9CDB-BD6B-A571A6DFD0B0}"/>
              </a:ext>
            </a:extLst>
          </p:cNvPr>
          <p:cNvSpPr>
            <a:spLocks noGrp="1"/>
          </p:cNvSpPr>
          <p:nvPr>
            <p:ph type="body" sz="quarter" idx="10"/>
          </p:nvPr>
        </p:nvSpPr>
        <p:spPr>
          <a:xfrm>
            <a:off x="508001" y="1014806"/>
            <a:ext cx="9733280" cy="5099952"/>
          </a:xfrm>
        </p:spPr>
        <p:txBody>
          <a:bodyPr lIns="91440" tIns="45720" rIns="91440" bIns="45720" anchor="t"/>
          <a:lstStyle/>
          <a:p>
            <a:pPr marL="571500" indent="-342900">
              <a:lnSpc>
                <a:spcPct val="150000"/>
              </a:lnSpc>
              <a:spcBef>
                <a:spcPts val="0"/>
              </a:spcBef>
              <a:spcAft>
                <a:spcPts val="0"/>
              </a:spcAft>
              <a:buAutoNum type="arabicPeriod"/>
            </a:pPr>
            <a:r>
              <a:rPr lang="en-US"/>
              <a:t>Clinical questions have always informed my research questions</a:t>
            </a:r>
          </a:p>
          <a:p>
            <a:pPr marL="571500" indent="-342900">
              <a:lnSpc>
                <a:spcPct val="150000"/>
              </a:lnSpc>
              <a:spcBef>
                <a:spcPts val="0"/>
              </a:spcBef>
              <a:spcAft>
                <a:spcPts val="0"/>
              </a:spcAft>
              <a:buAutoNum type="arabicPeriod"/>
            </a:pPr>
            <a:r>
              <a:rPr lang="en-US"/>
              <a:t>We are updating the Geriatric ED guidelines to help clinicians improve geriatric EM care</a:t>
            </a:r>
          </a:p>
          <a:p>
            <a:pPr marL="571500" indent="-342900">
              <a:lnSpc>
                <a:spcPct val="150000"/>
              </a:lnSpc>
              <a:spcBef>
                <a:spcPts val="0"/>
              </a:spcBef>
              <a:spcAft>
                <a:spcPts val="0"/>
              </a:spcAft>
              <a:buAutoNum type="arabicPeriod"/>
            </a:pPr>
            <a:r>
              <a:rPr lang="en-US"/>
              <a:t>Clinicians are central to implementing any guidelines.  It is a two-way street</a:t>
            </a:r>
          </a:p>
          <a:p>
            <a:pPr marL="0" indent="0">
              <a:lnSpc>
                <a:spcPct val="150000"/>
              </a:lnSpc>
              <a:buNone/>
            </a:pPr>
            <a:endParaRPr lang="en-CA" sz="3600">
              <a:solidFill>
                <a:schemeClr val="tx1"/>
              </a:solidFill>
              <a:ea typeface="Roboto"/>
            </a:endParaRPr>
          </a:p>
        </p:txBody>
      </p:sp>
    </p:spTree>
    <p:extLst>
      <p:ext uri="{BB962C8B-B14F-4D97-AF65-F5344CB8AC3E}">
        <p14:creationId xmlns:p14="http://schemas.microsoft.com/office/powerpoint/2010/main" val="22168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in a wheelchair holding a person's hand&#10;&#10;Description automatically generated">
            <a:extLst>
              <a:ext uri="{FF2B5EF4-FFF2-40B4-BE49-F238E27FC236}">
                <a16:creationId xmlns:a16="http://schemas.microsoft.com/office/drawing/2014/main" id="{022DBE7C-87F0-8109-7E54-88372FD1CCCC}"/>
              </a:ext>
            </a:extLst>
          </p:cNvPr>
          <p:cNvPicPr>
            <a:picLocks noGrp="1" noChangeAspect="1"/>
          </p:cNvPicPr>
          <p:nvPr>
            <p:ph type="pic" sz="quarter" idx="10"/>
          </p:nvPr>
        </p:nvPicPr>
        <p:blipFill>
          <a:blip r:embed="rId3"/>
          <a:srcRect l="4815" r="4815"/>
          <a:stretch>
            <a:fillRect/>
          </a:stretch>
        </p:blipFill>
        <p:spPr/>
      </p:pic>
      <p:sp>
        <p:nvSpPr>
          <p:cNvPr id="3" name="Rectangle 2"/>
          <p:cNvSpPr/>
          <p:nvPr/>
        </p:nvSpPr>
        <p:spPr>
          <a:xfrm>
            <a:off x="8611404" y="0"/>
            <a:ext cx="358059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a:off x="6821105" y="1054100"/>
            <a:ext cx="3580596" cy="4749800"/>
          </a:xfrm>
          <a:prstGeom prst="rect">
            <a:avLst/>
          </a:prstGeom>
          <a:solidFill>
            <a:srgbClr val="2D9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2AF94847-A430-764F-B845-3F50B8C728BF}"/>
              </a:ext>
            </a:extLst>
          </p:cNvPr>
          <p:cNvSpPr/>
          <p:nvPr/>
        </p:nvSpPr>
        <p:spPr>
          <a:xfrm>
            <a:off x="7926638" y="2619189"/>
            <a:ext cx="1369535" cy="72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Arial"/>
              <a:ea typeface="+mn-ea"/>
              <a:cs typeface="+mn-cs"/>
            </a:endParaRPr>
          </a:p>
        </p:txBody>
      </p:sp>
      <p:sp>
        <p:nvSpPr>
          <p:cNvPr id="17" name="Title 2">
            <a:extLst>
              <a:ext uri="{FF2B5EF4-FFF2-40B4-BE49-F238E27FC236}">
                <a16:creationId xmlns:a16="http://schemas.microsoft.com/office/drawing/2014/main" id="{30051AA0-B8FD-734E-B85D-7F69F17C44E9}"/>
              </a:ext>
            </a:extLst>
          </p:cNvPr>
          <p:cNvSpPr txBox="1">
            <a:spLocks/>
          </p:cNvSpPr>
          <p:nvPr/>
        </p:nvSpPr>
        <p:spPr>
          <a:xfrm>
            <a:off x="7085961" y="1893150"/>
            <a:ext cx="3050883" cy="492443"/>
          </a:xfrm>
          <a:prstGeom prst="rect">
            <a:avLst/>
          </a:prstGeom>
        </p:spPr>
        <p:txBody>
          <a:bodyPr wrap="square" lIns="0" tIns="0" rIns="0" bIns="0" anchor="b">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mj-ea"/>
                <a:cs typeface="+mj-cs"/>
              </a:rPr>
              <a:t>Q &amp; A</a:t>
            </a:r>
            <a:endParaRPr kumimoji="0" lang="en-US" sz="2133" b="1" i="0" u="none" strike="noStrike" kern="1200" cap="none" spc="0" normalizeH="0" baseline="0" noProof="0">
              <a:ln>
                <a:noFill/>
              </a:ln>
              <a:solidFill>
                <a:prstClr val="white"/>
              </a:solidFill>
              <a:effectLst/>
              <a:uLnTx/>
              <a:uFillTx/>
              <a:latin typeface="Arial"/>
              <a:ea typeface="+mj-ea"/>
              <a:cs typeface="+mj-cs"/>
            </a:endParaRPr>
          </a:p>
        </p:txBody>
      </p:sp>
      <p:sp>
        <p:nvSpPr>
          <p:cNvPr id="18" name="Footer Text">
            <a:extLst>
              <a:ext uri="{FF2B5EF4-FFF2-40B4-BE49-F238E27FC236}">
                <a16:creationId xmlns:a16="http://schemas.microsoft.com/office/drawing/2014/main" id="{F5750D27-74A9-664B-84A9-ED399A0799E4}"/>
              </a:ext>
            </a:extLst>
          </p:cNvPr>
          <p:cNvSpPr txBox="1"/>
          <p:nvPr/>
        </p:nvSpPr>
        <p:spPr>
          <a:xfrm>
            <a:off x="7085965" y="3045399"/>
            <a:ext cx="3050881" cy="16106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Ask your questions </a:t>
            </a: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in the chat!</a:t>
            </a: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We will try to get to everyone</a:t>
            </a:r>
            <a:endParaRPr kumimoji="0" lang="en-US" sz="1800" b="0"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10023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622F9A9-BC84-7B8A-818B-3824D55622D7}"/>
              </a:ext>
            </a:extLst>
          </p:cNvPr>
          <p:cNvSpPr txBox="1"/>
          <p:nvPr/>
        </p:nvSpPr>
        <p:spPr>
          <a:xfrm>
            <a:off x="430480" y="234693"/>
            <a:ext cx="100742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D9384"/>
                </a:solidFill>
                <a:effectLst/>
                <a:uLnTx/>
                <a:uFillTx/>
                <a:latin typeface="Roboto"/>
                <a:ea typeface="Roboto"/>
                <a:cs typeface="Roboto"/>
              </a:rPr>
              <a:t>Research Resources </a:t>
            </a: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pic>
        <p:nvPicPr>
          <p:cNvPr id="11" name="Picture 10" descr="A close-up of a paper&#10;&#10;Description automatically generated">
            <a:extLst>
              <a:ext uri="{FF2B5EF4-FFF2-40B4-BE49-F238E27FC236}">
                <a16:creationId xmlns:a16="http://schemas.microsoft.com/office/drawing/2014/main" id="{69F1A8CD-654C-0122-5C45-D607974A745B}"/>
              </a:ext>
            </a:extLst>
          </p:cNvPr>
          <p:cNvPicPr>
            <a:picLocks noChangeAspect="1"/>
          </p:cNvPicPr>
          <p:nvPr/>
        </p:nvPicPr>
        <p:blipFill>
          <a:blip r:embed="rId3"/>
          <a:stretch>
            <a:fillRect/>
          </a:stretch>
        </p:blipFill>
        <p:spPr>
          <a:xfrm>
            <a:off x="634301" y="1998195"/>
            <a:ext cx="3486278" cy="2861610"/>
          </a:xfrm>
          <a:prstGeom prst="rect">
            <a:avLst/>
          </a:prstGeom>
          <a:ln>
            <a:solidFill>
              <a:schemeClr val="accent1"/>
            </a:solidFill>
          </a:ln>
        </p:spPr>
      </p:pic>
      <p:pic>
        <p:nvPicPr>
          <p:cNvPr id="17" name="Picture 16" descr="A screenshot of a medical research&#10;&#10;Description automatically generated">
            <a:extLst>
              <a:ext uri="{FF2B5EF4-FFF2-40B4-BE49-F238E27FC236}">
                <a16:creationId xmlns:a16="http://schemas.microsoft.com/office/drawing/2014/main" id="{0E010E22-7127-60B1-7E6C-B8EE186834B6}"/>
              </a:ext>
            </a:extLst>
          </p:cNvPr>
          <p:cNvPicPr>
            <a:picLocks noChangeAspect="1"/>
          </p:cNvPicPr>
          <p:nvPr/>
        </p:nvPicPr>
        <p:blipFill>
          <a:blip r:embed="rId4"/>
          <a:stretch>
            <a:fillRect/>
          </a:stretch>
        </p:blipFill>
        <p:spPr>
          <a:xfrm>
            <a:off x="4509079" y="901672"/>
            <a:ext cx="3393935" cy="3265133"/>
          </a:xfrm>
          <a:prstGeom prst="rect">
            <a:avLst/>
          </a:prstGeom>
          <a:ln>
            <a:solidFill>
              <a:schemeClr val="accent1"/>
            </a:solidFill>
          </a:ln>
        </p:spPr>
      </p:pic>
      <p:pic>
        <p:nvPicPr>
          <p:cNvPr id="8" name="Picture 7" descr="A screenshot of a computer&#10;&#10;Description automatically generated">
            <a:extLst>
              <a:ext uri="{FF2B5EF4-FFF2-40B4-BE49-F238E27FC236}">
                <a16:creationId xmlns:a16="http://schemas.microsoft.com/office/drawing/2014/main" id="{9422C316-71A3-84E3-D7F8-BC456EC49086}"/>
              </a:ext>
            </a:extLst>
          </p:cNvPr>
          <p:cNvPicPr>
            <a:picLocks noChangeAspect="1"/>
          </p:cNvPicPr>
          <p:nvPr/>
        </p:nvPicPr>
        <p:blipFill>
          <a:blip r:embed="rId5"/>
          <a:stretch>
            <a:fillRect/>
          </a:stretch>
        </p:blipFill>
        <p:spPr>
          <a:xfrm>
            <a:off x="6937681" y="3263192"/>
            <a:ext cx="3545363" cy="3012448"/>
          </a:xfrm>
          <a:prstGeom prst="rect">
            <a:avLst/>
          </a:prstGeom>
          <a:ln>
            <a:solidFill>
              <a:schemeClr val="accent1"/>
            </a:solidFill>
          </a:ln>
        </p:spPr>
      </p:pic>
      <p:sp>
        <p:nvSpPr>
          <p:cNvPr id="19" name="TextBox 18">
            <a:extLst>
              <a:ext uri="{FF2B5EF4-FFF2-40B4-BE49-F238E27FC236}">
                <a16:creationId xmlns:a16="http://schemas.microsoft.com/office/drawing/2014/main" id="{9E7CD5EE-4C28-E31C-2E95-DA121CC127B9}"/>
              </a:ext>
            </a:extLst>
          </p:cNvPr>
          <p:cNvSpPr txBox="1"/>
          <p:nvPr/>
        </p:nvSpPr>
        <p:spPr>
          <a:xfrm>
            <a:off x="634301" y="5032626"/>
            <a:ext cx="6094476" cy="6258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a:ln>
                  <a:noFill/>
                </a:ln>
                <a:solidFill>
                  <a:srgbClr val="222C3F"/>
                </a:solidFill>
                <a:effectLst/>
                <a:uLnTx/>
                <a:uFillTx/>
                <a:latin typeface="Roboto"/>
                <a:ea typeface="Roboto"/>
                <a:cs typeface="Roboto"/>
                <a:hlinkClick r:id="rId6"/>
              </a:rPr>
              <a:t>https://gearnetwork.org/</a:t>
            </a:r>
            <a:r>
              <a:rPr kumimoji="0" lang="en-US" sz="1100" b="0" i="0" u="none" strike="noStrike" kern="1200" cap="none" spc="0" normalizeH="0" baseline="0" noProof="0">
                <a:ln>
                  <a:noFill/>
                </a:ln>
                <a:solidFill>
                  <a:srgbClr val="222C3F"/>
                </a:solidFill>
                <a:effectLst/>
                <a:uLnTx/>
                <a:uFillTx/>
                <a:latin typeface="Roboto"/>
                <a:ea typeface="Roboto"/>
                <a:cs typeface="Roboto"/>
              </a:rPr>
              <a:t> </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a:ln>
                  <a:noFill/>
                </a:ln>
                <a:solidFill>
                  <a:srgbClr val="222C3F"/>
                </a:solidFill>
                <a:effectLst/>
                <a:uLnTx/>
                <a:uFillTx/>
                <a:latin typeface="Roboto"/>
                <a:ea typeface="Roboto"/>
                <a:cs typeface="Roboto"/>
                <a:hlinkClick r:id="rId7"/>
              </a:rPr>
              <a:t>https://gedcollaborative.com/article/history-of-geriatric-emergency-medicine-research/</a:t>
            </a:r>
            <a:r>
              <a:rPr kumimoji="0" lang="en-US" sz="1100" b="0" i="0" u="none" strike="noStrike" kern="1200" cap="none" spc="0" normalizeH="0" baseline="0" noProof="0">
                <a:ln>
                  <a:noFill/>
                </a:ln>
                <a:solidFill>
                  <a:srgbClr val="222C3F"/>
                </a:solidFill>
                <a:effectLst/>
                <a:uLnTx/>
                <a:uFillTx/>
                <a:latin typeface="Roboto"/>
                <a:ea typeface="Roboto"/>
                <a:cs typeface="Roboto"/>
              </a:rPr>
              <a:t> </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100" b="0" i="0" u="none" strike="noStrike" kern="1200" cap="none" spc="0" normalizeH="0" baseline="0" noProof="0">
                <a:ln>
                  <a:noFill/>
                </a:ln>
                <a:solidFill>
                  <a:srgbClr val="222C3F"/>
                </a:solidFill>
                <a:effectLst/>
                <a:uLnTx/>
                <a:uFillTx/>
                <a:latin typeface="Roboto"/>
                <a:ea typeface="Roboto"/>
                <a:cs typeface="Roboto"/>
                <a:hlinkClick r:id="rId8"/>
              </a:rPr>
              <a:t>https://gedcollaborative.com/podcast/dementia-research-in-ed-settings/</a:t>
            </a:r>
            <a:r>
              <a:rPr kumimoji="0" lang="en-US" sz="1100" b="0" i="0" u="none" strike="noStrike" kern="1200" cap="none" spc="0" normalizeH="0" baseline="0" noProof="0">
                <a:ln>
                  <a:noFill/>
                </a:ln>
                <a:solidFill>
                  <a:srgbClr val="222C3F"/>
                </a:solidFill>
                <a:effectLst/>
                <a:uLnTx/>
                <a:uFillTx/>
                <a:latin typeface="Roboto"/>
                <a:ea typeface="Roboto"/>
                <a:cs typeface="Roboto"/>
              </a:rPr>
              <a:t>  </a:t>
            </a:r>
          </a:p>
        </p:txBody>
      </p:sp>
    </p:spTree>
    <p:extLst>
      <p:ext uri="{BB962C8B-B14F-4D97-AF65-F5344CB8AC3E}">
        <p14:creationId xmlns:p14="http://schemas.microsoft.com/office/powerpoint/2010/main" val="3639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203" r="28203"/>
          <a:stretch/>
        </p:blipFill>
        <p:spPr>
          <a:xfrm>
            <a:off x="0" y="-1"/>
            <a:ext cx="5580629" cy="6858001"/>
          </a:xfrm>
        </p:spPr>
      </p:pic>
      <p:cxnSp>
        <p:nvCxnSpPr>
          <p:cNvPr id="23" name="Straight Connector 22"/>
          <p:cNvCxnSpPr/>
          <p:nvPr/>
        </p:nvCxnSpPr>
        <p:spPr>
          <a:xfrm>
            <a:off x="6048175" y="3403600"/>
            <a:ext cx="499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998694" y="802466"/>
            <a:ext cx="5339921" cy="615553"/>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lumMod val="50000"/>
                  </a:prstClr>
                </a:solidFill>
                <a:effectLst/>
                <a:uLnTx/>
                <a:uFillTx/>
                <a:latin typeface="Roboto"/>
                <a:ea typeface="+mn-ea"/>
                <a:cs typeface="Roboto"/>
              </a:rPr>
              <a:t>OUR NEXT GEDC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lumMod val="50000"/>
                  </a:prstClr>
                </a:solidFill>
                <a:effectLst/>
                <a:uLnTx/>
                <a:uFillTx/>
                <a:latin typeface="Roboto"/>
                <a:ea typeface="+mn-ea"/>
                <a:cs typeface="Roboto"/>
              </a:rPr>
              <a:t>EXPERT PANEL WEBINAR</a:t>
            </a:r>
          </a:p>
        </p:txBody>
      </p:sp>
      <p:sp>
        <p:nvSpPr>
          <p:cNvPr id="3" name="TextBox 2">
            <a:extLst>
              <a:ext uri="{FF2B5EF4-FFF2-40B4-BE49-F238E27FC236}">
                <a16:creationId xmlns:a16="http://schemas.microsoft.com/office/drawing/2014/main" id="{CD4C12CD-1350-49B6-B0AC-05C4D25AD5A1}"/>
              </a:ext>
            </a:extLst>
          </p:cNvPr>
          <p:cNvSpPr txBox="1"/>
          <p:nvPr/>
        </p:nvSpPr>
        <p:spPr>
          <a:xfrm>
            <a:off x="6049585" y="3504882"/>
            <a:ext cx="584069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F7F7F"/>
                </a:solidFill>
                <a:effectLst/>
                <a:uLnTx/>
                <a:uFillTx/>
                <a:latin typeface="Roboto"/>
                <a:ea typeface="Roboto"/>
                <a:cs typeface="Roboto"/>
              </a:rPr>
              <a:t>February 3,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F7F7F"/>
                </a:solidFill>
                <a:effectLst/>
                <a:uLnTx/>
                <a:uFillTx/>
                <a:latin typeface="Roboto"/>
                <a:ea typeface="Roboto"/>
                <a:cs typeface="Roboto"/>
              </a:rPr>
              <a:t>3pm 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7F7F7F"/>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7F7F7F"/>
              </a:solidFill>
              <a:effectLst/>
              <a:uLnTx/>
              <a:uFillTx/>
              <a:latin typeface="Roboto"/>
              <a:ea typeface="Roboto"/>
              <a:cs typeface="Roboto"/>
            </a:endParaRPr>
          </a:p>
        </p:txBody>
      </p:sp>
      <p:sp>
        <p:nvSpPr>
          <p:cNvPr id="4" name="TextBox 3">
            <a:extLst>
              <a:ext uri="{FF2B5EF4-FFF2-40B4-BE49-F238E27FC236}">
                <a16:creationId xmlns:a16="http://schemas.microsoft.com/office/drawing/2014/main" id="{FF858017-F6A3-9BD3-8863-E037FC40E3B6}"/>
              </a:ext>
            </a:extLst>
          </p:cNvPr>
          <p:cNvSpPr txBox="1"/>
          <p:nvPr/>
        </p:nvSpPr>
        <p:spPr>
          <a:xfrm>
            <a:off x="5987445" y="2051386"/>
            <a:ext cx="5840698"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Roboto"/>
                <a:ea typeface="Roboto"/>
                <a:cs typeface="Roboto"/>
              </a:rPr>
              <a:t>Transitions of Care </a:t>
            </a:r>
            <a:br>
              <a:rPr kumimoji="0" lang="en-US" sz="2800" b="1" i="0" u="none" strike="noStrike" kern="1200" cap="none" spc="0" normalizeH="0" baseline="0" noProof="0">
                <a:ln>
                  <a:noFill/>
                </a:ln>
                <a:solidFill>
                  <a:srgbClr val="000000"/>
                </a:solidFill>
                <a:effectLst/>
                <a:uLnTx/>
                <a:uFillTx/>
                <a:latin typeface="Roboto"/>
                <a:ea typeface="Roboto"/>
                <a:cs typeface="Roboto"/>
              </a:rPr>
            </a:br>
            <a:r>
              <a:rPr kumimoji="0" lang="en-US" sz="2800" b="1" i="0" u="none" strike="noStrike" kern="1200" cap="none" spc="0" normalizeH="0" baseline="0" noProof="0">
                <a:ln>
                  <a:noFill/>
                </a:ln>
                <a:solidFill>
                  <a:srgbClr val="000000"/>
                </a:solidFill>
                <a:effectLst/>
                <a:uLnTx/>
                <a:uFillTx/>
                <a:latin typeface="Roboto"/>
                <a:ea typeface="Roboto"/>
                <a:cs typeface="Roboto"/>
              </a:rPr>
              <a:t>in the Geriatric 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Roboto"/>
                <a:ea typeface="Roboto"/>
                <a:cs typeface="Roboto"/>
              </a:rPr>
              <a:t>Register Now </a:t>
            </a:r>
            <a:endParaRPr kumimoji="0" lang="en-US" sz="2800" b="1" i="0" u="none" strike="noStrike" kern="1200" cap="none" spc="0" normalizeH="0" baseline="0" noProof="0">
              <a:ln>
                <a:noFill/>
              </a:ln>
              <a:solidFill>
                <a:srgbClr val="000000"/>
              </a:solidFill>
              <a:effectLst/>
              <a:uLnTx/>
              <a:uFillTx/>
              <a:latin typeface="Roboto"/>
              <a:ea typeface="Roboto"/>
              <a:cs typeface="Roboto"/>
            </a:endParaRPr>
          </a:p>
        </p:txBody>
      </p:sp>
      <p:pic>
        <p:nvPicPr>
          <p:cNvPr id="5" name="Picture 4" descr="A qr code on a white background&#10;&#10;Description automatically generated">
            <a:extLst>
              <a:ext uri="{FF2B5EF4-FFF2-40B4-BE49-F238E27FC236}">
                <a16:creationId xmlns:a16="http://schemas.microsoft.com/office/drawing/2014/main" id="{5D115F51-871A-78BA-58BE-CC1462FD9FF6}"/>
              </a:ext>
            </a:extLst>
          </p:cNvPr>
          <p:cNvPicPr>
            <a:picLocks noChangeAspect="1"/>
          </p:cNvPicPr>
          <p:nvPr/>
        </p:nvPicPr>
        <p:blipFill>
          <a:blip r:embed="rId4"/>
          <a:srcRect l="14459" t="7999" r="17325" b="8133"/>
          <a:stretch/>
        </p:blipFill>
        <p:spPr>
          <a:xfrm>
            <a:off x="9328774" y="622349"/>
            <a:ext cx="2427905" cy="2502275"/>
          </a:xfrm>
          <a:prstGeom prst="rect">
            <a:avLst/>
          </a:prstGeom>
        </p:spPr>
      </p:pic>
      <p:sp>
        <p:nvSpPr>
          <p:cNvPr id="6" name="TextBox 5">
            <a:extLst>
              <a:ext uri="{FF2B5EF4-FFF2-40B4-BE49-F238E27FC236}">
                <a16:creationId xmlns:a16="http://schemas.microsoft.com/office/drawing/2014/main" id="{C5409CAB-9756-DBA9-2897-9EDBD8BCA2F8}"/>
              </a:ext>
            </a:extLst>
          </p:cNvPr>
          <p:cNvSpPr txBox="1"/>
          <p:nvPr/>
        </p:nvSpPr>
        <p:spPr>
          <a:xfrm>
            <a:off x="5792511" y="5912485"/>
            <a:ext cx="60977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8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r>
              <a:rPr kumimoji="0" lang="en-US" sz="18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5"/>
              </a:rPr>
              <a:t>https://zoom.us/webinar/register/WN_n1Gz3IP3Ts2kwTEvXnJ-8A#/registration</a:t>
            </a:r>
            <a:endParaRPr kumimoji="0" lang="en-US" sz="18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p:txBody>
      </p:sp>
    </p:spTree>
    <p:extLst>
      <p:ext uri="{BB962C8B-B14F-4D97-AF65-F5344CB8AC3E}">
        <p14:creationId xmlns:p14="http://schemas.microsoft.com/office/powerpoint/2010/main" val="144279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622F9A9-BC84-7B8A-818B-3824D55622D7}"/>
              </a:ext>
            </a:extLst>
          </p:cNvPr>
          <p:cNvSpPr txBox="1"/>
          <p:nvPr/>
        </p:nvSpPr>
        <p:spPr>
          <a:xfrm>
            <a:off x="199120" y="289903"/>
            <a:ext cx="100742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D9384"/>
                </a:solidFill>
                <a:effectLst/>
                <a:uLnTx/>
                <a:uFillTx/>
                <a:latin typeface="Roboto"/>
                <a:ea typeface="Roboto"/>
                <a:cs typeface="Roboto"/>
              </a:rPr>
              <a:t>Brain Health in the ED </a:t>
            </a:r>
            <a:br>
              <a:rPr kumimoji="0" lang="en-US" sz="3200" b="1" i="0" u="none" strike="noStrike" kern="1200" cap="none" spc="0" normalizeH="0" baseline="0" noProof="0">
                <a:ln>
                  <a:noFill/>
                </a:ln>
                <a:solidFill>
                  <a:srgbClr val="2D9384"/>
                </a:solidFill>
                <a:effectLst/>
                <a:uLnTx/>
                <a:uFillTx/>
                <a:latin typeface="Roboto"/>
                <a:ea typeface="Roboto"/>
                <a:cs typeface="Roboto"/>
              </a:rPr>
            </a:br>
            <a:r>
              <a:rPr kumimoji="0" lang="en-US" sz="3200" b="0" i="0" u="none" strike="noStrike" kern="1200" cap="none" spc="0" normalizeH="0" baseline="0" noProof="0">
                <a:ln>
                  <a:noFill/>
                </a:ln>
                <a:solidFill>
                  <a:srgbClr val="2D9384"/>
                </a:solidFill>
                <a:effectLst/>
                <a:uLnTx/>
                <a:uFillTx/>
                <a:latin typeface="Roboto"/>
                <a:ea typeface="Roboto"/>
                <a:cs typeface="Roboto"/>
              </a:rPr>
              <a:t>Educational Videos by AARP  </a:t>
            </a:r>
            <a:endParaRPr kumimoji="0" lang="en-US" sz="3200" b="0" i="0" u="none" strike="noStrike" kern="1200" cap="none" spc="0" normalizeH="0" baseline="0" noProof="0">
              <a:ln>
                <a:noFill/>
              </a:ln>
              <a:solidFill>
                <a:srgbClr val="222C3F"/>
              </a:solidFill>
              <a:effectLst/>
              <a:uLnTx/>
              <a:uFillTx/>
              <a:latin typeface="Roboto"/>
              <a:ea typeface="Roboto"/>
              <a:cs typeface="Roboto"/>
            </a:endParaRPr>
          </a:p>
        </p:txBody>
      </p:sp>
      <p:sp>
        <p:nvSpPr>
          <p:cNvPr id="14" name="TextBox 13">
            <a:extLst>
              <a:ext uri="{FF2B5EF4-FFF2-40B4-BE49-F238E27FC236}">
                <a16:creationId xmlns:a16="http://schemas.microsoft.com/office/drawing/2014/main" id="{7B846397-8D0F-5E85-69D8-2EBA623A1EF9}"/>
              </a:ext>
            </a:extLst>
          </p:cNvPr>
          <p:cNvSpPr txBox="1"/>
          <p:nvPr/>
        </p:nvSpPr>
        <p:spPr>
          <a:xfrm>
            <a:off x="237508" y="4925751"/>
            <a:ext cx="58520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C3F"/>
                </a:solidFill>
                <a:effectLst/>
                <a:uLnTx/>
                <a:uFillTx/>
                <a:latin typeface="Roboto"/>
                <a:ea typeface="Roboto"/>
                <a:cs typeface="Roboto"/>
                <a:hlinkClick r:id="rId2"/>
              </a:rPr>
              <a:t>https://gedcollaborative.com/article/brain-health-in-the-ed-videos/</a:t>
            </a:r>
            <a:r>
              <a:rPr kumimoji="0" lang="en-US" sz="1400" b="0" i="0" u="none" strike="noStrike" kern="1200" cap="none" spc="0" normalizeH="0" baseline="0" noProof="0">
                <a:ln>
                  <a:noFill/>
                </a:ln>
                <a:solidFill>
                  <a:srgbClr val="222C3F"/>
                </a:solidFill>
                <a:effectLst/>
                <a:uLnTx/>
                <a:uFillTx/>
                <a:latin typeface="Roboto"/>
                <a:ea typeface="Roboto"/>
                <a:cs typeface="Roboto"/>
              </a:rPr>
              <a:t> </a:t>
            </a:r>
            <a:endParaRPr kumimoji="0" lang="en-US" sz="1800" b="0" i="0" u="none" strike="noStrike" kern="1200" cap="none" spc="0" normalizeH="0" baseline="0" noProof="0">
              <a:ln>
                <a:noFill/>
              </a:ln>
              <a:solidFill>
                <a:srgbClr val="222C3F"/>
              </a:solidFill>
              <a:effectLst/>
              <a:uLnTx/>
              <a:uFillTx/>
              <a:latin typeface="Roboto"/>
              <a:ea typeface="Roboto"/>
              <a:cs typeface="Roboto"/>
            </a:endParaRPr>
          </a:p>
        </p:txBody>
      </p:sp>
      <p:pic>
        <p:nvPicPr>
          <p:cNvPr id="4" name="Picture 4" descr="Two people in a hospital bed&#10;&#10;Description automatically generated">
            <a:extLst>
              <a:ext uri="{FF2B5EF4-FFF2-40B4-BE49-F238E27FC236}">
                <a16:creationId xmlns:a16="http://schemas.microsoft.com/office/drawing/2014/main" id="{7AFA6E75-4555-185B-1773-2B9AA2BE98E9}"/>
              </a:ext>
            </a:extLst>
          </p:cNvPr>
          <p:cNvPicPr>
            <a:picLocks noChangeAspect="1"/>
          </p:cNvPicPr>
          <p:nvPr/>
        </p:nvPicPr>
        <p:blipFill>
          <a:blip r:embed="rId3"/>
          <a:stretch>
            <a:fillRect/>
          </a:stretch>
        </p:blipFill>
        <p:spPr>
          <a:xfrm>
            <a:off x="110837" y="1624472"/>
            <a:ext cx="5169615" cy="3043928"/>
          </a:xfrm>
          <a:prstGeom prst="rect">
            <a:avLst/>
          </a:prstGeom>
          <a:ln>
            <a:solidFill>
              <a:schemeClr val="accent1"/>
            </a:solidFill>
          </a:ln>
        </p:spPr>
      </p:pic>
      <p:pic>
        <p:nvPicPr>
          <p:cNvPr id="5" name="Picture 7" descr="A person in a hospital gown&#10;&#10;Description automatically generated">
            <a:extLst>
              <a:ext uri="{FF2B5EF4-FFF2-40B4-BE49-F238E27FC236}">
                <a16:creationId xmlns:a16="http://schemas.microsoft.com/office/drawing/2014/main" id="{AF1DB3E6-E6A4-455C-458B-6B39C0140033}"/>
              </a:ext>
            </a:extLst>
          </p:cNvPr>
          <p:cNvPicPr>
            <a:picLocks noChangeAspect="1"/>
          </p:cNvPicPr>
          <p:nvPr/>
        </p:nvPicPr>
        <p:blipFill>
          <a:blip r:embed="rId4"/>
          <a:stretch>
            <a:fillRect/>
          </a:stretch>
        </p:blipFill>
        <p:spPr>
          <a:xfrm>
            <a:off x="5363564" y="1624472"/>
            <a:ext cx="4909788" cy="3043928"/>
          </a:xfrm>
          <a:prstGeom prst="rect">
            <a:avLst/>
          </a:prstGeom>
          <a:ln>
            <a:solidFill>
              <a:schemeClr val="accent1"/>
            </a:solidFill>
          </a:ln>
        </p:spPr>
      </p:pic>
    </p:spTree>
    <p:extLst>
      <p:ext uri="{BB962C8B-B14F-4D97-AF65-F5344CB8AC3E}">
        <p14:creationId xmlns:p14="http://schemas.microsoft.com/office/powerpoint/2010/main" val="428047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2021CD-986F-4D70-A6D8-442D7FC9EE1C}"/>
              </a:ext>
            </a:extLst>
          </p:cNvPr>
          <p:cNvSpPr/>
          <p:nvPr/>
        </p:nvSpPr>
        <p:spPr>
          <a:xfrm>
            <a:off x="5079558" y="0"/>
            <a:ext cx="1987030" cy="15099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Roboto"/>
              <a:ea typeface="+mn-ea"/>
              <a:cs typeface="Roboto"/>
            </a:endParaRPr>
          </a:p>
        </p:txBody>
      </p:sp>
      <p:pic>
        <p:nvPicPr>
          <p:cNvPr id="26" name="Picture 25" descr="A picture containing drawing&#10;&#10;Description automatically generated">
            <a:extLst>
              <a:ext uri="{FF2B5EF4-FFF2-40B4-BE49-F238E27FC236}">
                <a16:creationId xmlns:a16="http://schemas.microsoft.com/office/drawing/2014/main" id="{F994331E-B904-48E8-9470-DAD8B451F275}"/>
              </a:ext>
            </a:extLst>
          </p:cNvPr>
          <p:cNvPicPr>
            <a:picLocks noChangeAspect="1"/>
          </p:cNvPicPr>
          <p:nvPr/>
        </p:nvPicPr>
        <p:blipFill>
          <a:blip r:embed="rId2"/>
          <a:stretch>
            <a:fillRect/>
          </a:stretch>
        </p:blipFill>
        <p:spPr>
          <a:xfrm>
            <a:off x="213205" y="532539"/>
            <a:ext cx="6989623" cy="2077771"/>
          </a:xfrm>
          <a:prstGeom prst="rect">
            <a:avLst/>
          </a:prstGeom>
        </p:spPr>
      </p:pic>
      <p:sp>
        <p:nvSpPr>
          <p:cNvPr id="2" name="Rectangle 1">
            <a:extLst>
              <a:ext uri="{FF2B5EF4-FFF2-40B4-BE49-F238E27FC236}">
                <a16:creationId xmlns:a16="http://schemas.microsoft.com/office/drawing/2014/main" id="{A47AB6A5-AAF1-47A3-93C5-C15EFEAB19B3}"/>
              </a:ext>
            </a:extLst>
          </p:cNvPr>
          <p:cNvSpPr/>
          <p:nvPr/>
        </p:nvSpPr>
        <p:spPr>
          <a:xfrm>
            <a:off x="7416035" y="10137"/>
            <a:ext cx="4775965" cy="6194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45720" rIns="50400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800" b="0" i="0" u="none" strike="noStrike" kern="1200" cap="none" spc="0" normalizeH="0" baseline="0" noProof="0">
                <a:ln>
                  <a:noFill/>
                </a:ln>
                <a:solidFill>
                  <a:prstClr val="white"/>
                </a:solidFill>
                <a:effectLst/>
                <a:uLnTx/>
                <a:uFillTx/>
                <a:latin typeface="Roboto"/>
                <a:ea typeface="+mn-ea"/>
                <a:cs typeface="Roboto"/>
              </a:rPr>
              <a:t>Join the GEDC</a:t>
            </a:r>
            <a:endParaRPr kumimoji="0" lang="en-CA" sz="48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Roboto"/>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Roboto"/>
                <a:ea typeface="Roboto"/>
                <a:cs typeface="Roboto"/>
              </a:rPr>
              <a:t>Scan the QR Code to access the GEDC membership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Roboto"/>
              <a:ea typeface="Roboto"/>
              <a:cs typeface="Roboto"/>
            </a:endParaRPr>
          </a:p>
        </p:txBody>
      </p:sp>
      <p:sp>
        <p:nvSpPr>
          <p:cNvPr id="4" name="Rectangle 3">
            <a:extLst>
              <a:ext uri="{FF2B5EF4-FFF2-40B4-BE49-F238E27FC236}">
                <a16:creationId xmlns:a16="http://schemas.microsoft.com/office/drawing/2014/main" id="{2D21B81B-BA39-43B4-9268-74385C7AF80F}"/>
              </a:ext>
            </a:extLst>
          </p:cNvPr>
          <p:cNvSpPr/>
          <p:nvPr/>
        </p:nvSpPr>
        <p:spPr>
          <a:xfrm>
            <a:off x="-3" y="2937520"/>
            <a:ext cx="7416035" cy="98726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504000" rIns="50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err="1">
                <a:ln>
                  <a:noFill/>
                </a:ln>
                <a:solidFill>
                  <a:prstClr val="white"/>
                </a:solidFill>
                <a:effectLst/>
                <a:uLnTx/>
                <a:uFillTx/>
                <a:latin typeface="Roboto"/>
                <a:ea typeface="+mn-ea"/>
                <a:cs typeface="Roboto"/>
              </a:rPr>
              <a:t>ged</a:t>
            </a:r>
            <a:r>
              <a:rPr kumimoji="0" lang="en-CA" sz="3600" b="1" i="0" u="none" strike="noStrike" kern="1200" cap="none" spc="0" normalizeH="0" baseline="0" noProof="0" err="1">
                <a:ln>
                  <a:noFill/>
                </a:ln>
                <a:solidFill>
                  <a:prstClr val="white"/>
                </a:solidFill>
                <a:effectLst/>
                <a:uLnTx/>
                <a:uFillTx/>
                <a:latin typeface="Roboto"/>
                <a:ea typeface="+mn-ea"/>
                <a:cs typeface="Roboto"/>
              </a:rPr>
              <a:t>collaborative</a:t>
            </a:r>
            <a:r>
              <a:rPr kumimoji="0" lang="en-CA" sz="3600" b="0" i="0" u="none" strike="noStrike" kern="1200" cap="none" spc="0" normalizeH="0" baseline="0" noProof="0" err="1">
                <a:ln>
                  <a:noFill/>
                </a:ln>
                <a:solidFill>
                  <a:prstClr val="white"/>
                </a:solidFill>
                <a:effectLst/>
                <a:uLnTx/>
                <a:uFillTx/>
                <a:latin typeface="Roboto"/>
                <a:ea typeface="+mn-ea"/>
                <a:cs typeface="Roboto"/>
              </a:rPr>
              <a:t>.com</a:t>
            </a:r>
            <a:endParaRPr kumimoji="0" lang="en-CA" sz="2667" b="0" i="0" u="none" strike="noStrike" kern="1200" cap="none" spc="0" normalizeH="0" baseline="0" noProof="0">
              <a:ln>
                <a:noFill/>
              </a:ln>
              <a:solidFill>
                <a:prstClr val="white"/>
              </a:solidFill>
              <a:effectLst/>
              <a:uLnTx/>
              <a:uFillTx/>
              <a:latin typeface="Roboto"/>
              <a:ea typeface="+mn-ea"/>
              <a:cs typeface="Roboto"/>
            </a:endParaRPr>
          </a:p>
        </p:txBody>
      </p:sp>
      <p:sp>
        <p:nvSpPr>
          <p:cNvPr id="5" name="Rectangle 4">
            <a:extLst>
              <a:ext uri="{FF2B5EF4-FFF2-40B4-BE49-F238E27FC236}">
                <a16:creationId xmlns:a16="http://schemas.microsoft.com/office/drawing/2014/main" id="{FFEF4590-A444-4F40-B48A-147D49F9A7FF}"/>
              </a:ext>
            </a:extLst>
          </p:cNvPr>
          <p:cNvSpPr/>
          <p:nvPr/>
        </p:nvSpPr>
        <p:spPr>
          <a:xfrm>
            <a:off x="2" y="3903447"/>
            <a:ext cx="7416035" cy="8551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prstClr val="white"/>
              </a:solidFill>
              <a:effectLst/>
              <a:uLnTx/>
              <a:uFillTx/>
              <a:latin typeface="Roboto"/>
              <a:ea typeface="+mn-ea"/>
              <a:cs typeface="Roboto"/>
            </a:endParaRPr>
          </a:p>
        </p:txBody>
      </p:sp>
      <p:sp>
        <p:nvSpPr>
          <p:cNvPr id="9" name="TextBox 8">
            <a:extLst>
              <a:ext uri="{FF2B5EF4-FFF2-40B4-BE49-F238E27FC236}">
                <a16:creationId xmlns:a16="http://schemas.microsoft.com/office/drawing/2014/main" id="{A54C4EF9-D7AB-48BB-9A9E-17DD9C90D4C4}"/>
              </a:ext>
            </a:extLst>
          </p:cNvPr>
          <p:cNvSpPr txBox="1"/>
          <p:nvPr/>
        </p:nvSpPr>
        <p:spPr>
          <a:xfrm>
            <a:off x="1261702" y="4047686"/>
            <a:ext cx="28813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a:ln>
                  <a:noFill/>
                </a:ln>
                <a:solidFill>
                  <a:prstClr val="white"/>
                </a:solidFill>
                <a:effectLst/>
                <a:uLnTx/>
                <a:uFillTx/>
                <a:latin typeface="Roboto"/>
                <a:ea typeface="+mn-ea"/>
                <a:cs typeface="Roboto"/>
              </a:rPr>
              <a:t>@the</a:t>
            </a:r>
            <a:r>
              <a:rPr kumimoji="0" lang="en-CA" sz="3200" b="1" i="0" u="none" strike="noStrike" kern="1200" cap="none" spc="0" normalizeH="0" baseline="0" noProof="0">
                <a:ln>
                  <a:noFill/>
                </a:ln>
                <a:solidFill>
                  <a:prstClr val="white"/>
                </a:solidFill>
                <a:effectLst/>
                <a:uLnTx/>
                <a:uFillTx/>
                <a:latin typeface="Roboto"/>
                <a:ea typeface="+mn-ea"/>
                <a:cs typeface="Roboto"/>
              </a:rPr>
              <a:t>GEDC</a:t>
            </a:r>
          </a:p>
        </p:txBody>
      </p:sp>
      <p:pic>
        <p:nvPicPr>
          <p:cNvPr id="8" name="Picture 7" descr="A close up of a logo&#10;&#10;Description automatically generated">
            <a:extLst>
              <a:ext uri="{FF2B5EF4-FFF2-40B4-BE49-F238E27FC236}">
                <a16:creationId xmlns:a16="http://schemas.microsoft.com/office/drawing/2014/main" id="{77CFF083-793C-4EC8-BC83-8A80754CC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65" y="4198551"/>
            <a:ext cx="339030" cy="339030"/>
          </a:xfrm>
          <a:prstGeom prst="rect">
            <a:avLst/>
          </a:prstGeom>
        </p:spPr>
      </p:pic>
      <p:sp>
        <p:nvSpPr>
          <p:cNvPr id="7" name="Rectangle 6">
            <a:extLst>
              <a:ext uri="{FF2B5EF4-FFF2-40B4-BE49-F238E27FC236}">
                <a16:creationId xmlns:a16="http://schemas.microsoft.com/office/drawing/2014/main" id="{86B8F946-6124-4BA5-B6B5-430352EEB191}"/>
              </a:ext>
            </a:extLst>
          </p:cNvPr>
          <p:cNvSpPr/>
          <p:nvPr/>
        </p:nvSpPr>
        <p:spPr>
          <a:xfrm>
            <a:off x="0" y="4755358"/>
            <a:ext cx="7416035" cy="14494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Ins="50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white"/>
                </a:solidFill>
                <a:effectLst/>
                <a:uLnTx/>
                <a:uFillTx/>
                <a:latin typeface="Roboto"/>
                <a:ea typeface="+mn-ea"/>
                <a:cs typeface="Roboto"/>
              </a:rPr>
              <a:t>We bring best practice into action.</a:t>
            </a:r>
          </a:p>
        </p:txBody>
      </p:sp>
      <p:pic>
        <p:nvPicPr>
          <p:cNvPr id="6" name="Picture 9" descr="Qr code&#10;&#10;Description automatically generated">
            <a:extLst>
              <a:ext uri="{FF2B5EF4-FFF2-40B4-BE49-F238E27FC236}">
                <a16:creationId xmlns:a16="http://schemas.microsoft.com/office/drawing/2014/main" id="{9CF32478-F7D1-4DDA-32DF-23759866DF4F}"/>
              </a:ext>
            </a:extLst>
          </p:cNvPr>
          <p:cNvPicPr>
            <a:picLocks noChangeAspect="1"/>
          </p:cNvPicPr>
          <p:nvPr/>
        </p:nvPicPr>
        <p:blipFill rotWithShape="1">
          <a:blip r:embed="rId4"/>
          <a:srcRect l="10469" t="4741" r="9000" b="3270"/>
          <a:stretch/>
        </p:blipFill>
        <p:spPr>
          <a:xfrm>
            <a:off x="8385959" y="3011503"/>
            <a:ext cx="2832576" cy="2709166"/>
          </a:xfrm>
          <a:prstGeom prst="rect">
            <a:avLst/>
          </a:prstGeom>
        </p:spPr>
      </p:pic>
    </p:spTree>
    <p:extLst>
      <p:ext uri="{BB962C8B-B14F-4D97-AF65-F5344CB8AC3E}">
        <p14:creationId xmlns:p14="http://schemas.microsoft.com/office/powerpoint/2010/main" val="201139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ork in rural forest road">
            <a:extLst>
              <a:ext uri="{FF2B5EF4-FFF2-40B4-BE49-F238E27FC236}">
                <a16:creationId xmlns:a16="http://schemas.microsoft.com/office/drawing/2014/main" id="{C95D672E-B294-054A-D150-2AC1AC5C07A2}"/>
              </a:ext>
            </a:extLst>
          </p:cNvPr>
          <p:cNvPicPr>
            <a:picLocks noChangeAspect="1"/>
          </p:cNvPicPr>
          <p:nvPr/>
        </p:nvPicPr>
        <p:blipFill>
          <a:blip r:embed="rId2"/>
          <a:stretch>
            <a:fillRect/>
          </a:stretch>
        </p:blipFill>
        <p:spPr>
          <a:xfrm>
            <a:off x="-1" y="0"/>
            <a:ext cx="12219857" cy="6861894"/>
          </a:xfrm>
          <a:prstGeom prst="rect">
            <a:avLst/>
          </a:prstGeom>
        </p:spPr>
      </p:pic>
      <p:sp>
        <p:nvSpPr>
          <p:cNvPr id="13" name="Rectangle 12">
            <a:extLst>
              <a:ext uri="{FF2B5EF4-FFF2-40B4-BE49-F238E27FC236}">
                <a16:creationId xmlns:a16="http://schemas.microsoft.com/office/drawing/2014/main" id="{D025147D-D19A-7848-D946-0A1A2D98D77F}"/>
              </a:ext>
            </a:extLst>
          </p:cNvPr>
          <p:cNvSpPr/>
          <p:nvPr/>
        </p:nvSpPr>
        <p:spPr>
          <a:xfrm>
            <a:off x="-9966" y="0"/>
            <a:ext cx="6059291" cy="6860224"/>
          </a:xfrm>
          <a:prstGeom prst="rect">
            <a:avLst/>
          </a:prstGeom>
          <a:solidFill>
            <a:schemeClr val="tx1">
              <a:lumMod val="10000"/>
              <a:lumOff val="90000"/>
              <a:alpha val="82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22C3F"/>
              </a:solidFill>
              <a:effectLst/>
              <a:uLnTx/>
              <a:uFillTx/>
              <a:latin typeface="Roboto"/>
              <a:ea typeface="+mn-ea"/>
              <a:cs typeface="Roboto"/>
            </a:endParaRPr>
          </a:p>
        </p:txBody>
      </p:sp>
      <p:sp>
        <p:nvSpPr>
          <p:cNvPr id="10" name="Rectangle 9">
            <a:extLst>
              <a:ext uri="{FF2B5EF4-FFF2-40B4-BE49-F238E27FC236}">
                <a16:creationId xmlns:a16="http://schemas.microsoft.com/office/drawing/2014/main" id="{1DDF94EB-CC3C-D171-B2A4-D1EA0432E6AE}"/>
              </a:ext>
            </a:extLst>
          </p:cNvPr>
          <p:cNvSpPr/>
          <p:nvPr/>
        </p:nvSpPr>
        <p:spPr>
          <a:xfrm>
            <a:off x="6029788" y="3338"/>
            <a:ext cx="6233992" cy="6854662"/>
          </a:xfrm>
          <a:prstGeom prst="rect">
            <a:avLst/>
          </a:prstGeom>
          <a:solidFill>
            <a:schemeClr val="accent4">
              <a:lumMod val="10000"/>
              <a:lumOff val="90000"/>
              <a:alpha val="88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22C3F"/>
              </a:solidFill>
              <a:effectLst/>
              <a:uLnTx/>
              <a:uFillTx/>
              <a:latin typeface="Roboto"/>
              <a:ea typeface="+mn-ea"/>
              <a:cs typeface="Roboto"/>
            </a:endParaRPr>
          </a:p>
        </p:txBody>
      </p:sp>
      <p:sp>
        <p:nvSpPr>
          <p:cNvPr id="15" name="TextBox 14">
            <a:extLst>
              <a:ext uri="{FF2B5EF4-FFF2-40B4-BE49-F238E27FC236}">
                <a16:creationId xmlns:a16="http://schemas.microsoft.com/office/drawing/2014/main" id="{5B66B40D-5547-4CD3-A308-2531E77DDF44}"/>
              </a:ext>
            </a:extLst>
          </p:cNvPr>
          <p:cNvSpPr txBox="1"/>
          <p:nvPr/>
        </p:nvSpPr>
        <p:spPr>
          <a:xfrm>
            <a:off x="2211779" y="371104"/>
            <a:ext cx="7793181" cy="6234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sp>
        <p:nvSpPr>
          <p:cNvPr id="21" name="TextBox 20">
            <a:extLst>
              <a:ext uri="{FF2B5EF4-FFF2-40B4-BE49-F238E27FC236}">
                <a16:creationId xmlns:a16="http://schemas.microsoft.com/office/drawing/2014/main" id="{FBDFAE5E-0742-9EEB-570A-03356FDAEB25}"/>
              </a:ext>
            </a:extLst>
          </p:cNvPr>
          <p:cNvSpPr txBox="1"/>
          <p:nvPr/>
        </p:nvSpPr>
        <p:spPr>
          <a:xfrm>
            <a:off x="718211" y="372236"/>
            <a:ext cx="10658479" cy="1200329"/>
          </a:xfrm>
          <a:prstGeom prst="rect">
            <a:avLst/>
          </a:prstGeom>
          <a:no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2D9384"/>
                </a:solidFill>
                <a:effectLst/>
                <a:uLnTx/>
                <a:uFillTx/>
                <a:latin typeface="Roboto"/>
                <a:ea typeface="+mn-ea"/>
                <a:cs typeface="Roboto"/>
              </a:rPr>
              <a:t>What is the most important topic for additional research </a:t>
            </a:r>
            <a:br>
              <a:rPr kumimoji="0" lang="en-CA" sz="2400" b="1" i="0" u="none" strike="noStrike" kern="1200" cap="none" spc="0" normalizeH="0" baseline="0" noProof="0">
                <a:ln>
                  <a:noFill/>
                </a:ln>
                <a:solidFill>
                  <a:srgbClr val="2D9384"/>
                </a:solidFill>
                <a:effectLst/>
                <a:uLnTx/>
                <a:uFillTx/>
                <a:latin typeface="Roboto"/>
                <a:ea typeface="+mn-ea"/>
                <a:cs typeface="Roboto"/>
              </a:rPr>
            </a:br>
            <a:r>
              <a:rPr kumimoji="0" lang="en-CA" sz="2400" b="1" i="0" u="none" strike="noStrike" kern="1200" cap="none" spc="0" normalizeH="0" baseline="0" noProof="0">
                <a:ln>
                  <a:noFill/>
                </a:ln>
                <a:solidFill>
                  <a:srgbClr val="2D9384"/>
                </a:solidFill>
                <a:effectLst/>
                <a:uLnTx/>
                <a:uFillTx/>
                <a:latin typeface="Roboto"/>
                <a:ea typeface="+mn-ea"/>
                <a:cs typeface="Roboto"/>
              </a:rPr>
              <a:t>in care of older adults in the ED?</a:t>
            </a:r>
            <a:endParaRPr kumimoji="0" lang="en-US" sz="1800" b="0" i="0" u="none" strike="noStrike" kern="1200" cap="none" spc="0" normalizeH="0" baseline="0" noProof="0">
              <a:ln>
                <a:noFill/>
              </a:ln>
              <a:solidFill>
                <a:srgbClr val="222C3F"/>
              </a:solidFill>
              <a:effectLst/>
              <a:uLnTx/>
              <a:uFillTx/>
              <a:latin typeface="Roboto"/>
              <a:ea typeface="+mn-ea"/>
              <a:cs typeface="Roboto"/>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srgbClr val="2D9384"/>
              </a:solidFill>
              <a:effectLst/>
              <a:uLnTx/>
              <a:uFillTx/>
              <a:latin typeface="Roboto"/>
              <a:ea typeface="Roboto"/>
              <a:cs typeface="Roboto"/>
            </a:endParaRPr>
          </a:p>
        </p:txBody>
      </p:sp>
      <p:sp>
        <p:nvSpPr>
          <p:cNvPr id="2" name="TextBox 1">
            <a:extLst>
              <a:ext uri="{FF2B5EF4-FFF2-40B4-BE49-F238E27FC236}">
                <a16:creationId xmlns:a16="http://schemas.microsoft.com/office/drawing/2014/main" id="{F78BF783-4E7E-4B49-A0EC-5280E537BBD3}"/>
              </a:ext>
            </a:extLst>
          </p:cNvPr>
          <p:cNvSpPr txBox="1"/>
          <p:nvPr/>
        </p:nvSpPr>
        <p:spPr>
          <a:xfrm>
            <a:off x="2939141" y="1288781"/>
            <a:ext cx="298119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22C3F"/>
                </a:solidFill>
                <a:effectLst/>
                <a:uLnTx/>
                <a:uFillTx/>
                <a:latin typeface="Roboto"/>
                <a:ea typeface="+mn-ea"/>
                <a:cs typeface="Roboto"/>
              </a:rPr>
              <a:t>Dementia</a:t>
            </a:r>
            <a:r>
              <a:rPr kumimoji="0" lang="en-CA" sz="1800" b="0" i="0" u="none" strike="noStrike" kern="1200" cap="none" spc="0" normalizeH="0" baseline="0" noProof="0">
                <a:ln>
                  <a:noFill/>
                </a:ln>
                <a:solidFill>
                  <a:srgbClr val="222C3F"/>
                </a:solidFill>
                <a:effectLst/>
                <a:uLnTx/>
                <a:uFillTx/>
                <a:latin typeface="Roboto"/>
                <a:ea typeface="+mn-ea"/>
                <a:cs typeface="Roboto"/>
              </a:rPr>
              <a:t> </a:t>
            </a:r>
          </a:p>
        </p:txBody>
      </p:sp>
      <p:sp>
        <p:nvSpPr>
          <p:cNvPr id="3" name="TextBox 2">
            <a:extLst>
              <a:ext uri="{FF2B5EF4-FFF2-40B4-BE49-F238E27FC236}">
                <a16:creationId xmlns:a16="http://schemas.microsoft.com/office/drawing/2014/main" id="{9BA823D6-ECE9-CD43-A19A-A609C080D9E7}"/>
              </a:ext>
            </a:extLst>
          </p:cNvPr>
          <p:cNvSpPr txBox="1"/>
          <p:nvPr/>
        </p:nvSpPr>
        <p:spPr>
          <a:xfrm>
            <a:off x="1781736" y="3593658"/>
            <a:ext cx="412106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222C3F"/>
                </a:solidFill>
                <a:effectLst/>
                <a:uLnTx/>
                <a:uFillTx/>
                <a:latin typeface="Roboto"/>
                <a:ea typeface="+mn-ea"/>
                <a:cs typeface="Roboto"/>
              </a:rPr>
              <a:t>Impact of technology and AI  </a:t>
            </a:r>
          </a:p>
        </p:txBody>
      </p:sp>
      <p:sp>
        <p:nvSpPr>
          <p:cNvPr id="4" name="TextBox 3">
            <a:extLst>
              <a:ext uri="{FF2B5EF4-FFF2-40B4-BE49-F238E27FC236}">
                <a16:creationId xmlns:a16="http://schemas.microsoft.com/office/drawing/2014/main" id="{DF418F40-A489-1043-8934-745E24D6E1E4}"/>
              </a:ext>
            </a:extLst>
          </p:cNvPr>
          <p:cNvSpPr txBox="1"/>
          <p:nvPr/>
        </p:nvSpPr>
        <p:spPr>
          <a:xfrm>
            <a:off x="6303303" y="1291473"/>
            <a:ext cx="40269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14423B">
                    <a:lumMod val="90000"/>
                    <a:lumOff val="10000"/>
                  </a:srgbClr>
                </a:solidFill>
                <a:effectLst/>
                <a:uLnTx/>
                <a:uFillTx/>
                <a:latin typeface="Roboto"/>
                <a:ea typeface="+mn-ea"/>
                <a:cs typeface="Roboto"/>
              </a:rPr>
              <a:t>Pre-hospital care processes </a:t>
            </a:r>
          </a:p>
        </p:txBody>
      </p:sp>
      <p:sp>
        <p:nvSpPr>
          <p:cNvPr id="5" name="TextBox 4">
            <a:extLst>
              <a:ext uri="{FF2B5EF4-FFF2-40B4-BE49-F238E27FC236}">
                <a16:creationId xmlns:a16="http://schemas.microsoft.com/office/drawing/2014/main" id="{C5E4ECD3-EC83-5F41-AFFB-ECA197D5A4D4}"/>
              </a:ext>
            </a:extLst>
          </p:cNvPr>
          <p:cNvSpPr txBox="1"/>
          <p:nvPr/>
        </p:nvSpPr>
        <p:spPr>
          <a:xfrm>
            <a:off x="6264369" y="2359795"/>
            <a:ext cx="60074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14423B">
                    <a:lumMod val="90000"/>
                    <a:lumOff val="10000"/>
                  </a:srgbClr>
                </a:solidFill>
                <a:effectLst/>
                <a:uLnTx/>
                <a:uFillTx/>
                <a:latin typeface="Roboto"/>
                <a:ea typeface="+mn-ea"/>
                <a:cs typeface="Roboto"/>
              </a:rPr>
              <a:t>Trauma management of older adults </a:t>
            </a:r>
          </a:p>
        </p:txBody>
      </p:sp>
      <p:sp>
        <p:nvSpPr>
          <p:cNvPr id="6" name="TextBox 5">
            <a:extLst>
              <a:ext uri="{FF2B5EF4-FFF2-40B4-BE49-F238E27FC236}">
                <a16:creationId xmlns:a16="http://schemas.microsoft.com/office/drawing/2014/main" id="{4671C5F1-64F2-CE4A-BEA4-4D5B05D98FEE}"/>
              </a:ext>
            </a:extLst>
          </p:cNvPr>
          <p:cNvSpPr txBox="1"/>
          <p:nvPr/>
        </p:nvSpPr>
        <p:spPr>
          <a:xfrm>
            <a:off x="6303303" y="5280717"/>
            <a:ext cx="68903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222C3F"/>
                </a:solidFill>
                <a:effectLst/>
                <a:uLnTx/>
                <a:uFillTx/>
                <a:latin typeface="Roboto"/>
                <a:ea typeface="+mn-ea"/>
                <a:cs typeface="Roboto"/>
              </a:rPr>
              <a:t>Transgender older adults in the ED and their experience</a:t>
            </a:r>
          </a:p>
        </p:txBody>
      </p:sp>
      <p:sp>
        <p:nvSpPr>
          <p:cNvPr id="7" name="TextBox 6">
            <a:extLst>
              <a:ext uri="{FF2B5EF4-FFF2-40B4-BE49-F238E27FC236}">
                <a16:creationId xmlns:a16="http://schemas.microsoft.com/office/drawing/2014/main" id="{4BFDDE69-FCA9-9043-A0B5-7FEF7215F4DE}"/>
              </a:ext>
            </a:extLst>
          </p:cNvPr>
          <p:cNvSpPr txBox="1"/>
          <p:nvPr/>
        </p:nvSpPr>
        <p:spPr>
          <a:xfrm>
            <a:off x="6277943" y="1756797"/>
            <a:ext cx="62339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222C3F"/>
                </a:solidFill>
                <a:effectLst/>
                <a:uLnTx/>
                <a:uFillTx/>
                <a:latin typeface="Roboto"/>
                <a:ea typeface="+mn-ea"/>
                <a:cs typeface="Roboto"/>
              </a:rPr>
              <a:t>How to integrate frailty assessment </a:t>
            </a:r>
          </a:p>
        </p:txBody>
      </p:sp>
      <p:sp>
        <p:nvSpPr>
          <p:cNvPr id="8" name="TextBox 7">
            <a:extLst>
              <a:ext uri="{FF2B5EF4-FFF2-40B4-BE49-F238E27FC236}">
                <a16:creationId xmlns:a16="http://schemas.microsoft.com/office/drawing/2014/main" id="{AB02C1A3-FCF5-A14B-9B26-8DF6EE3B8CF6}"/>
              </a:ext>
            </a:extLst>
          </p:cNvPr>
          <p:cNvSpPr txBox="1"/>
          <p:nvPr/>
        </p:nvSpPr>
        <p:spPr>
          <a:xfrm>
            <a:off x="-25675" y="2995693"/>
            <a:ext cx="598655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14423B">
                    <a:lumMod val="90000"/>
                    <a:lumOff val="10000"/>
                  </a:srgbClr>
                </a:solidFill>
                <a:effectLst/>
                <a:uLnTx/>
                <a:uFillTx/>
                <a:latin typeface="Roboto"/>
                <a:ea typeface="+mn-ea"/>
                <a:cs typeface="Roboto"/>
              </a:rPr>
              <a:t>Impact of boarding </a:t>
            </a:r>
          </a:p>
        </p:txBody>
      </p:sp>
      <p:sp>
        <p:nvSpPr>
          <p:cNvPr id="9" name="TextBox 8">
            <a:extLst>
              <a:ext uri="{FF2B5EF4-FFF2-40B4-BE49-F238E27FC236}">
                <a16:creationId xmlns:a16="http://schemas.microsoft.com/office/drawing/2014/main" id="{EB8E38BE-0C46-BC4F-AD40-ED990A44B2C6}"/>
              </a:ext>
            </a:extLst>
          </p:cNvPr>
          <p:cNvSpPr txBox="1"/>
          <p:nvPr/>
        </p:nvSpPr>
        <p:spPr>
          <a:xfrm>
            <a:off x="6303303" y="3631591"/>
            <a:ext cx="48132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14423B">
                    <a:lumMod val="90000"/>
                    <a:lumOff val="10000"/>
                  </a:srgbClr>
                </a:solidFill>
                <a:effectLst/>
                <a:uLnTx/>
                <a:uFillTx/>
                <a:latin typeface="Roboto"/>
                <a:ea typeface="+mn-ea"/>
                <a:cs typeface="Roboto"/>
              </a:rPr>
              <a:t>Patient-related Outcome Measures</a:t>
            </a:r>
          </a:p>
        </p:txBody>
      </p:sp>
      <p:sp>
        <p:nvSpPr>
          <p:cNvPr id="11" name="TextBox 10">
            <a:extLst>
              <a:ext uri="{FF2B5EF4-FFF2-40B4-BE49-F238E27FC236}">
                <a16:creationId xmlns:a16="http://schemas.microsoft.com/office/drawing/2014/main" id="{E5B7673B-2046-544B-95CF-1CF1CF44D0BB}"/>
              </a:ext>
            </a:extLst>
          </p:cNvPr>
          <p:cNvSpPr txBox="1"/>
          <p:nvPr/>
        </p:nvSpPr>
        <p:spPr>
          <a:xfrm>
            <a:off x="6303303" y="4157477"/>
            <a:ext cx="58784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222C3F"/>
                </a:solidFill>
                <a:effectLst/>
                <a:uLnTx/>
                <a:uFillTx/>
                <a:latin typeface="Roboto"/>
                <a:ea typeface="+mn-ea"/>
                <a:cs typeface="Roboto"/>
              </a:rPr>
              <a:t>Hospital at Home/Alternatives to admission</a:t>
            </a:r>
          </a:p>
        </p:txBody>
      </p:sp>
      <p:sp>
        <p:nvSpPr>
          <p:cNvPr id="12" name="TextBox 11">
            <a:extLst>
              <a:ext uri="{FF2B5EF4-FFF2-40B4-BE49-F238E27FC236}">
                <a16:creationId xmlns:a16="http://schemas.microsoft.com/office/drawing/2014/main" id="{CA3C192D-D649-A440-838B-ECAB2A69D6F6}"/>
              </a:ext>
            </a:extLst>
          </p:cNvPr>
          <p:cNvSpPr txBox="1"/>
          <p:nvPr/>
        </p:nvSpPr>
        <p:spPr>
          <a:xfrm>
            <a:off x="531556" y="1781514"/>
            <a:ext cx="54982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22C3F"/>
                </a:solidFill>
                <a:effectLst/>
                <a:uLnTx/>
                <a:uFillTx/>
                <a:latin typeface="Roboto"/>
                <a:ea typeface="+mn-ea"/>
                <a:cs typeface="Roboto"/>
              </a:rPr>
              <a:t>Delirium interventions and delirium screening </a:t>
            </a:r>
          </a:p>
        </p:txBody>
      </p:sp>
      <p:sp>
        <p:nvSpPr>
          <p:cNvPr id="16" name="TextBox 15">
            <a:extLst>
              <a:ext uri="{FF2B5EF4-FFF2-40B4-BE49-F238E27FC236}">
                <a16:creationId xmlns:a16="http://schemas.microsoft.com/office/drawing/2014/main" id="{C3BA620B-B937-BF49-8561-4611E4FBABAF}"/>
              </a:ext>
            </a:extLst>
          </p:cNvPr>
          <p:cNvSpPr txBox="1"/>
          <p:nvPr/>
        </p:nvSpPr>
        <p:spPr>
          <a:xfrm>
            <a:off x="4530379" y="4111317"/>
            <a:ext cx="140291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14423B">
                    <a:lumMod val="90000"/>
                    <a:lumOff val="10000"/>
                  </a:srgbClr>
                </a:solidFill>
                <a:effectLst/>
                <a:uLnTx/>
                <a:uFillTx/>
                <a:latin typeface="Roboto"/>
                <a:ea typeface="+mn-ea"/>
                <a:cs typeface="Roboto"/>
              </a:rPr>
              <a:t>ED at Home</a:t>
            </a:r>
          </a:p>
        </p:txBody>
      </p:sp>
      <p:sp>
        <p:nvSpPr>
          <p:cNvPr id="17" name="TextBox 16">
            <a:extLst>
              <a:ext uri="{FF2B5EF4-FFF2-40B4-BE49-F238E27FC236}">
                <a16:creationId xmlns:a16="http://schemas.microsoft.com/office/drawing/2014/main" id="{4A00713A-CB39-E747-A49A-3645BF9C8787}"/>
              </a:ext>
            </a:extLst>
          </p:cNvPr>
          <p:cNvSpPr txBox="1"/>
          <p:nvPr/>
        </p:nvSpPr>
        <p:spPr>
          <a:xfrm>
            <a:off x="3215146" y="5180107"/>
            <a:ext cx="271814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14423B">
                    <a:lumMod val="90000"/>
                    <a:lumOff val="10000"/>
                  </a:srgbClr>
                </a:solidFill>
                <a:effectLst/>
                <a:uLnTx/>
                <a:uFillTx/>
                <a:latin typeface="Roboto"/>
                <a:ea typeface="+mn-ea"/>
                <a:cs typeface="Roboto"/>
              </a:rPr>
              <a:t>Transitions of care </a:t>
            </a:r>
          </a:p>
        </p:txBody>
      </p:sp>
      <p:sp>
        <p:nvSpPr>
          <p:cNvPr id="18" name="TextBox 17">
            <a:extLst>
              <a:ext uri="{FF2B5EF4-FFF2-40B4-BE49-F238E27FC236}">
                <a16:creationId xmlns:a16="http://schemas.microsoft.com/office/drawing/2014/main" id="{C44D6C7F-0F98-984E-9330-95D589E50415}"/>
              </a:ext>
            </a:extLst>
          </p:cNvPr>
          <p:cNvSpPr txBox="1"/>
          <p:nvPr/>
        </p:nvSpPr>
        <p:spPr>
          <a:xfrm>
            <a:off x="6341403" y="4719097"/>
            <a:ext cx="41620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14423B">
                    <a:lumMod val="90000"/>
                    <a:lumOff val="10000"/>
                  </a:srgbClr>
                </a:solidFill>
                <a:effectLst/>
                <a:uLnTx/>
                <a:uFillTx/>
                <a:latin typeface="Roboto"/>
                <a:ea typeface="+mn-ea"/>
                <a:cs typeface="Roboto"/>
              </a:rPr>
              <a:t>Palliative and end-of-life care </a:t>
            </a:r>
          </a:p>
        </p:txBody>
      </p:sp>
      <p:sp>
        <p:nvSpPr>
          <p:cNvPr id="19" name="TextBox 18">
            <a:extLst>
              <a:ext uri="{FF2B5EF4-FFF2-40B4-BE49-F238E27FC236}">
                <a16:creationId xmlns:a16="http://schemas.microsoft.com/office/drawing/2014/main" id="{9C21D575-1AAC-9E47-8A53-EF09EA69C75B}"/>
              </a:ext>
            </a:extLst>
          </p:cNvPr>
          <p:cNvSpPr txBox="1"/>
          <p:nvPr/>
        </p:nvSpPr>
        <p:spPr>
          <a:xfrm>
            <a:off x="3560328" y="2367532"/>
            <a:ext cx="237296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22C3F"/>
                </a:solidFill>
                <a:effectLst/>
                <a:uLnTx/>
                <a:uFillTx/>
                <a:latin typeface="Roboto"/>
                <a:ea typeface="+mn-ea"/>
                <a:cs typeface="Roboto"/>
              </a:rPr>
              <a:t>Falls assessment </a:t>
            </a:r>
          </a:p>
        </p:txBody>
      </p:sp>
      <p:sp>
        <p:nvSpPr>
          <p:cNvPr id="20" name="TextBox 19">
            <a:extLst>
              <a:ext uri="{FF2B5EF4-FFF2-40B4-BE49-F238E27FC236}">
                <a16:creationId xmlns:a16="http://schemas.microsoft.com/office/drawing/2014/main" id="{DF286794-32B9-A347-981E-7CECDE237398}"/>
              </a:ext>
            </a:extLst>
          </p:cNvPr>
          <p:cNvSpPr txBox="1"/>
          <p:nvPr/>
        </p:nvSpPr>
        <p:spPr>
          <a:xfrm>
            <a:off x="2058493" y="4669129"/>
            <a:ext cx="387480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222C3F"/>
                </a:solidFill>
                <a:effectLst/>
                <a:uLnTx/>
                <a:uFillTx/>
                <a:latin typeface="Roboto"/>
                <a:ea typeface="+mn-ea"/>
                <a:cs typeface="Roboto"/>
              </a:rPr>
              <a:t>Elder abuse interventions </a:t>
            </a:r>
          </a:p>
        </p:txBody>
      </p:sp>
      <p:sp>
        <p:nvSpPr>
          <p:cNvPr id="22" name="TextBox 21">
            <a:extLst>
              <a:ext uri="{FF2B5EF4-FFF2-40B4-BE49-F238E27FC236}">
                <a16:creationId xmlns:a16="http://schemas.microsoft.com/office/drawing/2014/main" id="{967A6009-02CE-7C40-BAB5-5D0C0C0D7B12}"/>
              </a:ext>
            </a:extLst>
          </p:cNvPr>
          <p:cNvSpPr txBox="1"/>
          <p:nvPr/>
        </p:nvSpPr>
        <p:spPr>
          <a:xfrm>
            <a:off x="6264369" y="2904609"/>
            <a:ext cx="56873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222C3F"/>
                </a:solidFill>
                <a:effectLst/>
                <a:uLnTx/>
                <a:uFillTx/>
                <a:latin typeface="Roboto"/>
                <a:ea typeface="+mn-ea"/>
                <a:cs typeface="Roboto"/>
              </a:rPr>
              <a:t>Care of diverse populations including under- represented minorities and LGBTQ+ populations </a:t>
            </a:r>
          </a:p>
        </p:txBody>
      </p:sp>
    </p:spTree>
    <p:extLst>
      <p:ext uri="{BB962C8B-B14F-4D97-AF65-F5344CB8AC3E}">
        <p14:creationId xmlns:p14="http://schemas.microsoft.com/office/powerpoint/2010/main" val="272858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807186-336F-8F4B-ACE3-BE62A8C9943C}"/>
              </a:ext>
            </a:extLst>
          </p:cNvPr>
          <p:cNvSpPr txBox="1"/>
          <p:nvPr/>
        </p:nvSpPr>
        <p:spPr>
          <a:xfrm>
            <a:off x="917274" y="2483571"/>
            <a:ext cx="33200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22C3F"/>
                </a:solidFill>
                <a:effectLst/>
                <a:uLnTx/>
                <a:uFillTx/>
                <a:latin typeface="Roboto"/>
                <a:ea typeface="+mn-ea"/>
                <a:cs typeface="Roboto"/>
              </a:rPr>
              <a:t>Generously supported by</a:t>
            </a:r>
          </a:p>
        </p:txBody>
      </p:sp>
      <p:pic>
        <p:nvPicPr>
          <p:cNvPr id="9" name="Content Placeholder 9">
            <a:extLst>
              <a:ext uri="{FF2B5EF4-FFF2-40B4-BE49-F238E27FC236}">
                <a16:creationId xmlns:a16="http://schemas.microsoft.com/office/drawing/2014/main" id="{1AF5ED44-588E-2C43-B2E2-8C8C9FCC87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55183" y="798630"/>
            <a:ext cx="5923347" cy="2688970"/>
          </a:xfrm>
          <a:prstGeom prst="rect">
            <a:avLst/>
          </a:prstGeom>
        </p:spPr>
      </p:pic>
      <p:cxnSp>
        <p:nvCxnSpPr>
          <p:cNvPr id="4" name="Straight Connector 3">
            <a:extLst>
              <a:ext uri="{FF2B5EF4-FFF2-40B4-BE49-F238E27FC236}">
                <a16:creationId xmlns:a16="http://schemas.microsoft.com/office/drawing/2014/main" id="{8DED3160-8039-447E-9DC4-64AF0A3BA7E4}"/>
              </a:ext>
            </a:extLst>
          </p:cNvPr>
          <p:cNvCxnSpPr>
            <a:cxnSpLocks/>
          </p:cNvCxnSpPr>
          <p:nvPr/>
        </p:nvCxnSpPr>
        <p:spPr>
          <a:xfrm>
            <a:off x="4722829" y="1028686"/>
            <a:ext cx="0" cy="44117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11" descr="Logo&#10;&#10;Description automatically generated">
            <a:extLst>
              <a:ext uri="{FF2B5EF4-FFF2-40B4-BE49-F238E27FC236}">
                <a16:creationId xmlns:a16="http://schemas.microsoft.com/office/drawing/2014/main" id="{315F960A-92E9-027F-90CF-80B80D6DD77A}"/>
              </a:ext>
            </a:extLst>
          </p:cNvPr>
          <p:cNvPicPr>
            <a:picLocks noChangeAspect="1"/>
          </p:cNvPicPr>
          <p:nvPr/>
        </p:nvPicPr>
        <p:blipFill rotWithShape="1">
          <a:blip r:embed="rId3"/>
          <a:srcRect b="-12625"/>
          <a:stretch/>
        </p:blipFill>
        <p:spPr>
          <a:xfrm>
            <a:off x="5734280" y="3709809"/>
            <a:ext cx="4772975" cy="1149894"/>
          </a:xfrm>
          <a:prstGeom prst="rect">
            <a:avLst/>
          </a:prstGeom>
        </p:spPr>
      </p:pic>
    </p:spTree>
    <p:extLst>
      <p:ext uri="{BB962C8B-B14F-4D97-AF65-F5344CB8AC3E}">
        <p14:creationId xmlns:p14="http://schemas.microsoft.com/office/powerpoint/2010/main" val="254685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C2711-B63D-5A69-FE51-F1DD51858979}"/>
              </a:ext>
            </a:extLst>
          </p:cNvPr>
          <p:cNvSpPr>
            <a:spLocks noGrp="1"/>
          </p:cNvSpPr>
          <p:nvPr>
            <p:ph type="title"/>
          </p:nvPr>
        </p:nvSpPr>
        <p:spPr>
          <a:xfrm>
            <a:off x="508001" y="37710"/>
            <a:ext cx="9733281" cy="545945"/>
          </a:xfrm>
        </p:spPr>
        <p:txBody>
          <a:bodyPr/>
          <a:lstStyle/>
          <a:p>
            <a:r>
              <a:rPr lang="en-US" sz="1800" b="1">
                <a:ea typeface="Roboto"/>
              </a:rPr>
              <a:t>Resources</a:t>
            </a:r>
          </a:p>
        </p:txBody>
      </p:sp>
      <p:sp>
        <p:nvSpPr>
          <p:cNvPr id="2" name="TextBox 1">
            <a:extLst>
              <a:ext uri="{FF2B5EF4-FFF2-40B4-BE49-F238E27FC236}">
                <a16:creationId xmlns:a16="http://schemas.microsoft.com/office/drawing/2014/main" id="{251EA2FF-A1F9-6133-6A20-584915072702}"/>
              </a:ext>
            </a:extLst>
          </p:cNvPr>
          <p:cNvSpPr txBox="1"/>
          <p:nvPr/>
        </p:nvSpPr>
        <p:spPr>
          <a:xfrm>
            <a:off x="508001" y="396118"/>
            <a:ext cx="6201143" cy="606576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3"/>
              </a:rPr>
              <a:t>https://gedcollaborative.com/</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4"/>
              </a:rPr>
              <a:t>https://www.johnahartford.org/</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5"/>
              </a:rPr>
              <a:t>https://westhealth.org/</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6"/>
              </a:rPr>
              <a:t>https://gedcollaborative.com/membership/</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7"/>
              </a:rPr>
              <a:t>https://gearnetwork.org/</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Don’s book </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8"/>
              </a:rPr>
              <a:t>https://bit.ly/GeriatricEDGuide</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9"/>
              </a:rPr>
              <a:t>https://gedcollaborative.com/download/22943/</a:t>
            </a: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Geriatric-EM.pdf</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0"/>
              </a:rPr>
              <a:t>https://gedcollaborative.com/download/22940/</a:t>
            </a: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Bibliometric-Study-on-GEMs.pdf</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1"/>
              </a:rPr>
              <a:t>https://gearnetwork.org/scholar-seminars/</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2"/>
              </a:rPr>
              <a:t>https://gearnetwork.org/info-videos/</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3"/>
              </a:rPr>
              <a:t>https://institutionalrepository.aah.org/jgem/</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endPar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4"/>
              </a:rPr>
              <a:t>http://geri-em.com/</a:t>
            </a: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5"/>
              </a:rPr>
              <a:t>https://gedcollaborative.com/download/22945/</a:t>
            </a: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High-Yield-Opportunities-in-GEM.pdf</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6"/>
              </a:rPr>
              <a:t>https://gempodcast.com/</a:t>
            </a: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7"/>
              </a:rPr>
              <a:t>https://newfrontiers.americangeriatrics.org/</a:t>
            </a: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8"/>
              </a:rPr>
              <a:t>https://gedcollaborative.com/download/22947/</a:t>
            </a:r>
            <a:r>
              <a:rPr kumimoji="0" lang="en-GB"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Research-Priorities-for-High-Quality-GEM.pdf</a:t>
            </a:r>
            <a:endParaRPr kumimoji="0" lang="en-US" sz="1200" b="0" i="0" u="none" strike="noStrike" kern="1200" cap="none" spc="0" normalizeH="0" baseline="0" noProof="0">
              <a:ln>
                <a:noFill/>
              </a:ln>
              <a:solidFill>
                <a:srgbClr val="5A5A5A"/>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19"/>
              </a:rPr>
              <a:t>https://medscidiscovery.com/index.php/msd/article/view/1076</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0"/>
              </a:rPr>
              <a:t>https://pubmed.ncbi.nlm.nih.gov/38667266/</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1"/>
              </a:rPr>
              <a:t>https://pubmed.ncbi.nlm.nih.gov/37935451/</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7"/>
              </a:rPr>
              <a:t>https://gearnetwork.org/</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2"/>
              </a:rPr>
              <a:t>https://gedcollaborative.com/article/history-of-geriatric-emergency-medicine-research/</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3"/>
              </a:rPr>
              <a:t>https://gedcollaborative.com/podcast/dementia-research-in-ed-settings/</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Next GEDC webinar  </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4"/>
              </a:rPr>
              <a:t>https://zoom.us/webinar/register/WN_n1Gz3IP3Ts2kwTEvXnJ-8A#/registration</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Roboto"/>
              </a:rPr>
              <a:t>AARP Videos: </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5"/>
              </a:rPr>
              <a:t>https://gedcollaborative.com/article/brain-health-in-the-ed-videos/</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6"/>
              </a:rPr>
              <a:t>https://gedcollaborative.com/membership/</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Shan Liu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6"/>
              </a:rPr>
              <a:t>https://pubmed.ncbi.nlm.nih.gov/38757369/</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7"/>
              </a:rPr>
              <a:t>https://pubmed.ncbi.nlm.nih.gov/38847070/</a:t>
            </a:r>
            <a:endPar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8"/>
              </a:rPr>
              <a:t>https://pubmed.ncbi.nlm.nih.gov/37423026/</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29"/>
              </a:rPr>
              <a:t>https://pubmed.ncbi.nlm.nih.gov/36330667/</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hlinkClick r:id="rId30"/>
              </a:rPr>
              <a:t>https://pubmed.ncbi.nlm.nih.gov/38162531/</a:t>
            </a:r>
            <a:r>
              <a:rPr kumimoji="0" lang="en-US" sz="1200" b="0" i="0" u="none" strike="noStrike" kern="1200" cap="none" spc="0" normalizeH="0" baseline="0" noProof="0">
                <a:ln>
                  <a:noFill/>
                </a:ln>
                <a:solidFill>
                  <a:srgbClr val="222C3F"/>
                </a:solidFill>
                <a:effectLst/>
                <a:uLnTx/>
                <a:uFillTx/>
                <a:latin typeface="Calibri" panose="020F0502020204030204" pitchFamily="34" charset="0"/>
                <a:ea typeface="+mn-ea"/>
                <a:cs typeface="Roboto"/>
              </a:rPr>
              <a:t> </a:t>
            </a:r>
          </a:p>
        </p:txBody>
      </p:sp>
      <p:sp>
        <p:nvSpPr>
          <p:cNvPr id="4" name="TextBox 3">
            <a:extLst>
              <a:ext uri="{FF2B5EF4-FFF2-40B4-BE49-F238E27FC236}">
                <a16:creationId xmlns:a16="http://schemas.microsoft.com/office/drawing/2014/main" id="{3AEDE7C9-AFFD-05C6-C0A9-1C19A42AB89C}"/>
              </a:ext>
            </a:extLst>
          </p:cNvPr>
          <p:cNvSpPr txBox="1"/>
          <p:nvPr/>
        </p:nvSpPr>
        <p:spPr>
          <a:xfrm>
            <a:off x="6608560" y="208582"/>
            <a:ext cx="3955311" cy="68018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D9384"/>
                </a:solidFill>
                <a:effectLst/>
                <a:uLnTx/>
                <a:uFillTx/>
                <a:latin typeface="Roboto"/>
                <a:ea typeface="+mn-ea"/>
                <a:cs typeface="Roboto"/>
              </a:rPr>
              <a:t>Studies showing impact of Geri ED implementation:</a:t>
            </a:r>
          </a:p>
          <a:p>
            <a:pPr marL="344488"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rgbClr val="222C3F"/>
                </a:solidFill>
                <a:effectLst/>
                <a:uLnTx/>
                <a:uFillTx/>
                <a:latin typeface="Roboto"/>
                <a:ea typeface="+mn-ea"/>
                <a:cs typeface="Roboto"/>
                <a:hlinkClick r:id="rId20"/>
              </a:rPr>
              <a:t>Cohen et.al., “Impact of the geriatric emergency medicine specialist intervention on final emergency department disposition.” J Am </a:t>
            </a:r>
            <a:r>
              <a:rPr kumimoji="0" lang="en-US" sz="1200" b="0" i="0" u="none" strike="noStrike" kern="1200" cap="none" spc="0" normalizeH="0" baseline="0" noProof="0" err="1">
                <a:ln>
                  <a:noFill/>
                </a:ln>
                <a:solidFill>
                  <a:srgbClr val="222C3F"/>
                </a:solidFill>
                <a:effectLst/>
                <a:uLnTx/>
                <a:uFillTx/>
                <a:latin typeface="Roboto"/>
                <a:ea typeface="+mn-ea"/>
                <a:cs typeface="Roboto"/>
                <a:hlinkClick r:id="rId20"/>
              </a:rPr>
              <a:t>Geriatr</a:t>
            </a:r>
            <a:r>
              <a:rPr kumimoji="0" lang="en-US" sz="1200" b="0" i="0" u="none" strike="noStrike" kern="1200" cap="none" spc="0" normalizeH="0" baseline="0" noProof="0">
                <a:ln>
                  <a:noFill/>
                </a:ln>
                <a:solidFill>
                  <a:srgbClr val="222C3F"/>
                </a:solidFill>
                <a:effectLst/>
                <a:uLnTx/>
                <a:uFillTx/>
                <a:latin typeface="Roboto"/>
                <a:ea typeface="+mn-ea"/>
                <a:cs typeface="Roboto"/>
                <a:hlinkClick r:id="rId20"/>
              </a:rPr>
              <a:t> Soc. 2024</a:t>
            </a:r>
            <a:endParaRPr kumimoji="0" lang="en-US" sz="1200" b="0" i="0" u="none" strike="noStrike" kern="1200" cap="none" spc="0" normalizeH="0" baseline="0" noProof="0">
              <a:ln>
                <a:noFill/>
              </a:ln>
              <a:solidFill>
                <a:srgbClr val="222C3F"/>
              </a:solidFill>
              <a:effectLst/>
              <a:uLnTx/>
              <a:uFillTx/>
              <a:latin typeface="Roboto"/>
              <a:ea typeface="+mn-ea"/>
              <a:cs typeface="Roboto"/>
            </a:endParaRPr>
          </a:p>
          <a:p>
            <a:pPr marL="344488"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err="1">
                <a:ln>
                  <a:noFill/>
                </a:ln>
                <a:solidFill>
                  <a:srgbClr val="222C3F"/>
                </a:solidFill>
                <a:effectLst/>
                <a:uLnTx/>
                <a:uFillTx/>
                <a:latin typeface="Roboto"/>
                <a:ea typeface="+mn-ea"/>
                <a:cs typeface="Roboto"/>
                <a:hlinkClick r:id="rId31"/>
              </a:rPr>
              <a:t>Haynesworth</a:t>
            </a:r>
            <a:r>
              <a:rPr kumimoji="0" lang="en-US" sz="1200" b="0" i="0" u="none" strike="noStrike" kern="1200" cap="none" spc="0" normalizeH="0" baseline="0" noProof="0">
                <a:ln>
                  <a:noFill/>
                </a:ln>
                <a:solidFill>
                  <a:srgbClr val="222C3F"/>
                </a:solidFill>
                <a:effectLst/>
                <a:uLnTx/>
                <a:uFillTx/>
                <a:latin typeface="Roboto"/>
                <a:ea typeface="+mn-ea"/>
                <a:cs typeface="Roboto"/>
                <a:hlinkClick r:id="rId31"/>
              </a:rPr>
              <a:t> et.al., “Clinical and financial outcome impacts of comprehensive geriatric assessment in a level 1 geriatric emergency department.” J Am </a:t>
            </a:r>
            <a:r>
              <a:rPr kumimoji="0" lang="en-US" sz="1200" b="0" i="0" u="none" strike="noStrike" kern="1200" cap="none" spc="0" normalizeH="0" baseline="0" noProof="0" err="1">
                <a:ln>
                  <a:noFill/>
                </a:ln>
                <a:solidFill>
                  <a:srgbClr val="222C3F"/>
                </a:solidFill>
                <a:effectLst/>
                <a:uLnTx/>
                <a:uFillTx/>
                <a:latin typeface="Roboto"/>
                <a:ea typeface="+mn-ea"/>
                <a:cs typeface="Roboto"/>
                <a:hlinkClick r:id="rId31"/>
              </a:rPr>
              <a:t>Geriatr</a:t>
            </a:r>
            <a:r>
              <a:rPr kumimoji="0" lang="en-US" sz="1200" b="0" i="0" u="none" strike="noStrike" kern="1200" cap="none" spc="0" normalizeH="0" baseline="0" noProof="0">
                <a:ln>
                  <a:noFill/>
                </a:ln>
                <a:solidFill>
                  <a:srgbClr val="222C3F"/>
                </a:solidFill>
                <a:effectLst/>
                <a:uLnTx/>
                <a:uFillTx/>
                <a:latin typeface="Roboto"/>
                <a:ea typeface="+mn-ea"/>
                <a:cs typeface="Roboto"/>
                <a:hlinkClick r:id="rId31"/>
              </a:rPr>
              <a:t> Soc. 2023</a:t>
            </a:r>
            <a:endParaRPr kumimoji="0" lang="en-US" sz="1200" b="0" i="0" u="none" strike="noStrike" kern="1200" cap="none" spc="0" normalizeH="0" baseline="0" noProof="0">
              <a:ln>
                <a:noFill/>
              </a:ln>
              <a:solidFill>
                <a:srgbClr val="222C3F"/>
              </a:solidFill>
              <a:effectLst/>
              <a:uLnTx/>
              <a:uFillTx/>
              <a:latin typeface="Roboto"/>
              <a:ea typeface="+mn-ea"/>
              <a:cs typeface="Roboto"/>
            </a:endParaRPr>
          </a:p>
          <a:p>
            <a:pPr marL="344488"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rgbClr val="222C3F"/>
                </a:solidFill>
                <a:effectLst/>
                <a:uLnTx/>
                <a:uFillTx/>
                <a:latin typeface="Roboto"/>
                <a:ea typeface="+mn-ea"/>
                <a:cs typeface="Roboto"/>
                <a:hlinkClick r:id="rId32"/>
              </a:rPr>
              <a:t>Keene et.al. “Implementation of a geriatric emergency medicine assessment team decreases hospital length of stay.” Am J </a:t>
            </a:r>
            <a:r>
              <a:rPr kumimoji="0" lang="en-US" sz="1200" b="0" i="0" u="none" strike="noStrike" kern="1200" cap="none" spc="0" normalizeH="0" baseline="0" noProof="0" err="1">
                <a:ln>
                  <a:noFill/>
                </a:ln>
                <a:solidFill>
                  <a:srgbClr val="222C3F"/>
                </a:solidFill>
                <a:effectLst/>
                <a:uLnTx/>
                <a:uFillTx/>
                <a:latin typeface="Roboto"/>
                <a:ea typeface="+mn-ea"/>
                <a:cs typeface="Roboto"/>
                <a:hlinkClick r:id="rId32"/>
              </a:rPr>
              <a:t>Emerg</a:t>
            </a:r>
            <a:r>
              <a:rPr kumimoji="0" lang="en-US" sz="1200" b="0" i="0" u="none" strike="noStrike" kern="1200" cap="none" spc="0" normalizeH="0" baseline="0" noProof="0">
                <a:ln>
                  <a:noFill/>
                </a:ln>
                <a:solidFill>
                  <a:srgbClr val="222C3F"/>
                </a:solidFill>
                <a:effectLst/>
                <a:uLnTx/>
                <a:uFillTx/>
                <a:latin typeface="Roboto"/>
                <a:ea typeface="+mn-ea"/>
                <a:cs typeface="Roboto"/>
                <a:hlinkClick r:id="rId32"/>
              </a:rPr>
              <a:t> Med. 2022 </a:t>
            </a:r>
            <a:r>
              <a:rPr kumimoji="0" lang="en-US" sz="1200" b="0" i="0" u="none" strike="noStrike" kern="1200" cap="none" spc="0" normalizeH="0" baseline="0" noProof="0">
                <a:ln>
                  <a:noFill/>
                </a:ln>
                <a:solidFill>
                  <a:srgbClr val="222C3F"/>
                </a:solidFill>
                <a:effectLst/>
                <a:uLnTx/>
                <a:uFillTx/>
                <a:latin typeface="Roboto"/>
                <a:ea typeface="+mn-ea"/>
                <a:cs typeface="Roboto"/>
              </a:rPr>
              <a:t> </a:t>
            </a:r>
          </a:p>
          <a:p>
            <a:pPr marL="344488"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rgbClr val="222C3F"/>
                </a:solidFill>
                <a:effectLst/>
                <a:uLnTx/>
                <a:uFillTx/>
                <a:latin typeface="Roboto"/>
                <a:ea typeface="+mn-ea"/>
                <a:cs typeface="Roboto"/>
                <a:hlinkClick r:id="rId32"/>
              </a:rPr>
              <a:t>Vaughan et.al. “Early prescribing outcomes after exporting the EQUIPPED medication safety improvement </a:t>
            </a:r>
            <a:r>
              <a:rPr kumimoji="0" lang="en-US" sz="1200" b="0" i="0" u="none" strike="noStrike" kern="1200" cap="none" spc="0" normalizeH="0" baseline="0" noProof="0" err="1">
                <a:ln>
                  <a:noFill/>
                </a:ln>
                <a:solidFill>
                  <a:srgbClr val="222C3F"/>
                </a:solidFill>
                <a:effectLst/>
                <a:uLnTx/>
                <a:uFillTx/>
                <a:latin typeface="Roboto"/>
                <a:ea typeface="+mn-ea"/>
                <a:cs typeface="Roboto"/>
                <a:hlinkClick r:id="rId32"/>
              </a:rPr>
              <a:t>programme</a:t>
            </a:r>
            <a:r>
              <a:rPr kumimoji="0" lang="en-US" sz="1200" b="0" i="0" u="none" strike="noStrike" kern="1200" cap="none" spc="0" normalizeH="0" baseline="0" noProof="0">
                <a:ln>
                  <a:noFill/>
                </a:ln>
                <a:solidFill>
                  <a:srgbClr val="222C3F"/>
                </a:solidFill>
                <a:effectLst/>
                <a:uLnTx/>
                <a:uFillTx/>
                <a:latin typeface="Roboto"/>
                <a:ea typeface="+mn-ea"/>
                <a:cs typeface="Roboto"/>
                <a:hlinkClick r:id="rId32"/>
              </a:rPr>
              <a:t>.” BMJ Open Qual. 2021</a:t>
            </a:r>
            <a:endParaRPr kumimoji="0" lang="en-US" sz="1200" b="0" i="0" u="none" strike="noStrike" kern="1200" cap="none" spc="0" normalizeH="0" baseline="0" noProof="0">
              <a:ln>
                <a:noFill/>
              </a:ln>
              <a:solidFill>
                <a:srgbClr val="222C3F"/>
              </a:solidFill>
              <a:effectLst/>
              <a:uLnTx/>
              <a:uFillTx/>
              <a:latin typeface="Roboto"/>
              <a:ea typeface="+mn-ea"/>
              <a:cs typeface="Roboto"/>
            </a:endParaRPr>
          </a:p>
          <a:p>
            <a:pPr marL="344488"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rgbClr val="222C3F"/>
                </a:solidFill>
                <a:effectLst/>
                <a:uLnTx/>
                <a:uFillTx/>
                <a:latin typeface="Roboto"/>
                <a:ea typeface="+mn-ea"/>
                <a:cs typeface="Roboto"/>
                <a:hlinkClick r:id="rId33"/>
              </a:rPr>
              <a:t>Hwang et.al. “Geriatric Emergency Department Innovations in Care Through Workforce, Informatics, and Structural Enhancement (GEDI WISE) Investigators. Association of a Geriatric Emergency Department Innovation Program With Cost Outcomes Among Medicare Beneficiaries.” JAMA </a:t>
            </a:r>
            <a:r>
              <a:rPr kumimoji="0" lang="en-US" sz="1200" b="0" i="0" u="none" strike="noStrike" kern="1200" cap="none" spc="0" normalizeH="0" baseline="0" noProof="0" err="1">
                <a:ln>
                  <a:noFill/>
                </a:ln>
                <a:solidFill>
                  <a:srgbClr val="222C3F"/>
                </a:solidFill>
                <a:effectLst/>
                <a:uLnTx/>
                <a:uFillTx/>
                <a:latin typeface="Roboto"/>
                <a:ea typeface="+mn-ea"/>
                <a:cs typeface="Roboto"/>
                <a:hlinkClick r:id="rId33"/>
              </a:rPr>
              <a:t>Netw</a:t>
            </a:r>
            <a:r>
              <a:rPr kumimoji="0" lang="en-US" sz="1200" b="0" i="0" u="none" strike="noStrike" kern="1200" cap="none" spc="0" normalizeH="0" baseline="0" noProof="0">
                <a:ln>
                  <a:noFill/>
                </a:ln>
                <a:solidFill>
                  <a:srgbClr val="222C3F"/>
                </a:solidFill>
                <a:effectLst/>
                <a:uLnTx/>
                <a:uFillTx/>
                <a:latin typeface="Roboto"/>
                <a:ea typeface="+mn-ea"/>
                <a:cs typeface="Roboto"/>
                <a:hlinkClick r:id="rId33"/>
              </a:rPr>
              <a:t> Open. 2021</a:t>
            </a:r>
            <a:r>
              <a:rPr kumimoji="0" lang="en-US" sz="1200" b="0" i="0" u="none" strike="noStrike" kern="1200" cap="none" spc="0" normalizeH="0" baseline="0" noProof="0">
                <a:ln>
                  <a:noFill/>
                </a:ln>
                <a:solidFill>
                  <a:srgbClr val="222C3F"/>
                </a:solidFill>
                <a:effectLst/>
                <a:uLnTx/>
                <a:uFillTx/>
                <a:latin typeface="Roboto"/>
                <a:ea typeface="+mn-ea"/>
                <a:cs typeface="Roboto"/>
              </a:rPr>
              <a:t> </a:t>
            </a:r>
          </a:p>
          <a:p>
            <a:pPr marL="344488"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rgbClr val="222C3F"/>
                </a:solidFill>
                <a:effectLst/>
                <a:uLnTx/>
                <a:uFillTx/>
                <a:latin typeface="Roboto"/>
                <a:ea typeface="+mn-ea"/>
                <a:cs typeface="Roboto"/>
                <a:hlinkClick r:id="rId34"/>
              </a:rPr>
              <a:t>Dresden et.al. “Geriatric Emergency Department Innovations: The Impact of Transitional Care Nurses on 30-day Readmissions for Older Adults.” </a:t>
            </a:r>
            <a:r>
              <a:rPr kumimoji="0" lang="en-US" sz="1200" b="0" i="0" u="none" strike="noStrike" kern="1200" cap="none" spc="0" normalizeH="0" baseline="0" noProof="0" err="1">
                <a:ln>
                  <a:noFill/>
                </a:ln>
                <a:solidFill>
                  <a:srgbClr val="222C3F"/>
                </a:solidFill>
                <a:effectLst/>
                <a:uLnTx/>
                <a:uFillTx/>
                <a:latin typeface="Roboto"/>
                <a:ea typeface="+mn-ea"/>
                <a:cs typeface="Roboto"/>
                <a:hlinkClick r:id="rId34"/>
              </a:rPr>
              <a:t>Acad</a:t>
            </a:r>
            <a:r>
              <a:rPr kumimoji="0" lang="en-US" sz="1200" b="0" i="0" u="none" strike="noStrike" kern="1200" cap="none" spc="0" normalizeH="0" baseline="0" noProof="0">
                <a:ln>
                  <a:noFill/>
                </a:ln>
                <a:solidFill>
                  <a:srgbClr val="222C3F"/>
                </a:solidFill>
                <a:effectLst/>
                <a:uLnTx/>
                <a:uFillTx/>
                <a:latin typeface="Roboto"/>
                <a:ea typeface="+mn-ea"/>
                <a:cs typeface="Roboto"/>
                <a:hlinkClick r:id="rId34"/>
              </a:rPr>
              <a:t> </a:t>
            </a:r>
            <a:r>
              <a:rPr kumimoji="0" lang="en-US" sz="1200" b="0" i="0" u="none" strike="noStrike" kern="1200" cap="none" spc="0" normalizeH="0" baseline="0" noProof="0" err="1">
                <a:ln>
                  <a:noFill/>
                </a:ln>
                <a:solidFill>
                  <a:srgbClr val="222C3F"/>
                </a:solidFill>
                <a:effectLst/>
                <a:uLnTx/>
                <a:uFillTx/>
                <a:latin typeface="Roboto"/>
                <a:ea typeface="+mn-ea"/>
                <a:cs typeface="Roboto"/>
                <a:hlinkClick r:id="rId34"/>
              </a:rPr>
              <a:t>Emerg</a:t>
            </a:r>
            <a:r>
              <a:rPr kumimoji="0" lang="en-US" sz="1200" b="0" i="0" u="none" strike="noStrike" kern="1200" cap="none" spc="0" normalizeH="0" baseline="0" noProof="0">
                <a:ln>
                  <a:noFill/>
                </a:ln>
                <a:solidFill>
                  <a:srgbClr val="222C3F"/>
                </a:solidFill>
                <a:effectLst/>
                <a:uLnTx/>
                <a:uFillTx/>
                <a:latin typeface="Roboto"/>
                <a:ea typeface="+mn-ea"/>
                <a:cs typeface="Roboto"/>
                <a:hlinkClick r:id="rId34"/>
              </a:rPr>
              <a:t> Med. 2020</a:t>
            </a:r>
            <a:r>
              <a:rPr kumimoji="0" lang="en-US" sz="1200" b="0" i="0" u="none" strike="noStrike" kern="1200" cap="none" spc="0" normalizeH="0" baseline="0" noProof="0">
                <a:ln>
                  <a:noFill/>
                </a:ln>
                <a:solidFill>
                  <a:srgbClr val="222C3F"/>
                </a:solidFill>
                <a:effectLst/>
                <a:uLnTx/>
                <a:uFillTx/>
                <a:latin typeface="Roboto"/>
                <a:ea typeface="+mn-ea"/>
                <a:cs typeface="Roboto"/>
              </a:rPr>
              <a:t> </a:t>
            </a:r>
          </a:p>
          <a:p>
            <a:pPr marL="344488"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rgbClr val="222C3F"/>
                </a:solidFill>
                <a:effectLst/>
                <a:uLnTx/>
                <a:uFillTx/>
                <a:latin typeface="Roboto"/>
                <a:ea typeface="+mn-ea"/>
                <a:cs typeface="Roboto"/>
                <a:hlinkClick r:id="rId35"/>
              </a:rPr>
              <a:t>Hwang et.al. “Geriatric Emergency Department Innovations: Transitional Care Nurses and Hospital Use.” J Am </a:t>
            </a:r>
            <a:r>
              <a:rPr kumimoji="0" lang="en-US" sz="1200" b="0" i="0" u="none" strike="noStrike" kern="1200" cap="none" spc="0" normalizeH="0" baseline="0" noProof="0" err="1">
                <a:ln>
                  <a:noFill/>
                </a:ln>
                <a:solidFill>
                  <a:srgbClr val="222C3F"/>
                </a:solidFill>
                <a:effectLst/>
                <a:uLnTx/>
                <a:uFillTx/>
                <a:latin typeface="Roboto"/>
                <a:ea typeface="+mn-ea"/>
                <a:cs typeface="Roboto"/>
                <a:hlinkClick r:id="rId35"/>
              </a:rPr>
              <a:t>Geriatr</a:t>
            </a:r>
            <a:r>
              <a:rPr kumimoji="0" lang="en-US" sz="1200" b="0" i="0" u="none" strike="noStrike" kern="1200" cap="none" spc="0" normalizeH="0" baseline="0" noProof="0">
                <a:ln>
                  <a:noFill/>
                </a:ln>
                <a:solidFill>
                  <a:srgbClr val="222C3F"/>
                </a:solidFill>
                <a:effectLst/>
                <a:uLnTx/>
                <a:uFillTx/>
                <a:latin typeface="Roboto"/>
                <a:ea typeface="+mn-ea"/>
                <a:cs typeface="Roboto"/>
                <a:hlinkClick r:id="rId35"/>
              </a:rPr>
              <a:t> Soc. 2018</a:t>
            </a:r>
            <a:r>
              <a:rPr kumimoji="0" lang="en-US" sz="1200" b="0" i="0" u="none" strike="noStrike" kern="1200" cap="none" spc="0" normalizeH="0" baseline="0" noProof="0">
                <a:ln>
                  <a:noFill/>
                </a:ln>
                <a:solidFill>
                  <a:srgbClr val="222C3F"/>
                </a:solidFill>
                <a:effectLst/>
                <a:uLnTx/>
                <a:uFillTx/>
                <a:latin typeface="Roboto"/>
                <a:ea typeface="+mn-ea"/>
                <a:cs typeface="Roboto"/>
              </a:rPr>
              <a:t> </a:t>
            </a:r>
          </a:p>
          <a:p>
            <a:pPr marL="344488"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solidFill>
                  <a:srgbClr val="222C3F"/>
                </a:solidFill>
                <a:effectLst/>
                <a:uLnTx/>
                <a:uFillTx/>
                <a:latin typeface="Roboto"/>
                <a:ea typeface="+mn-ea"/>
                <a:cs typeface="Roboto"/>
                <a:hlinkClick r:id="rId36"/>
              </a:rPr>
              <a:t>Bibliometric Study on Geriatric Emergencies: Intellectual Structure, Prominent Themes, and Future-Directing Topics</a:t>
            </a:r>
            <a:r>
              <a:rPr kumimoji="0" lang="en-US" sz="1200" b="0" i="0" u="none" strike="noStrike" kern="1200" cap="none" spc="0" normalizeH="0" baseline="0" noProof="0">
                <a:ln>
                  <a:noFill/>
                </a:ln>
                <a:solidFill>
                  <a:srgbClr val="222C3F"/>
                </a:solidFill>
                <a:effectLst/>
                <a:uLnTx/>
                <a:uFillTx/>
                <a:latin typeface="Roboto"/>
                <a:ea typeface="+mn-ea"/>
                <a:cs typeface="Roboto"/>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22C3F"/>
              </a:solidFill>
              <a:effectLst/>
              <a:uLnTx/>
              <a:uFillTx/>
              <a:latin typeface="Roboto"/>
              <a:ea typeface="+mn-ea"/>
              <a:cs typeface="Roboto"/>
            </a:endParaRPr>
          </a:p>
        </p:txBody>
      </p:sp>
    </p:spTree>
    <p:extLst>
      <p:ext uri="{BB962C8B-B14F-4D97-AF65-F5344CB8AC3E}">
        <p14:creationId xmlns:p14="http://schemas.microsoft.com/office/powerpoint/2010/main" val="357650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7AB6A5-AAF1-47A3-93C5-C15EFEAB19B3}"/>
              </a:ext>
            </a:extLst>
          </p:cNvPr>
          <p:cNvSpPr/>
          <p:nvPr/>
        </p:nvSpPr>
        <p:spPr>
          <a:xfrm>
            <a:off x="1" y="1777432"/>
            <a:ext cx="7066591" cy="5080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45720" rIns="50400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800" b="1"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800" b="1" i="0" u="none" strike="noStrike" kern="1200" cap="none" spc="0" normalizeH="0" baseline="0" noProof="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prstClr val="white"/>
                </a:solidFill>
                <a:effectLst/>
                <a:uLnTx/>
                <a:uFillTx/>
                <a:latin typeface="Arial"/>
                <a:ea typeface="+mn-ea"/>
                <a:cs typeface="Arial"/>
              </a:rPr>
              <a:t>Mission &amp; 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Arial"/>
                <a:ea typeface="+mn-ea"/>
                <a:cs typeface="+mn-cs"/>
              </a:rPr>
              <a:t>A world where all emergency departments provide the highest quality of care for older patients.</a:t>
            </a:r>
            <a:endParaRPr kumimoji="0" lang="en-CA"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solidFill>
                  <a:prstClr val="white"/>
                </a:solidFill>
                <a:effectLst/>
                <a:uLnTx/>
                <a:uFillTx/>
                <a:latin typeface="Arial"/>
                <a:ea typeface="+mn-ea"/>
                <a:cs typeface="Arial"/>
              </a:rPr>
              <a:t>We transform and evaluate interdisciplinary best practice in geriatric emergency medicine, and then build and distribute practical, evidence-based clinical curriculum and quality improvement tools that support sustainable, quality care for older adults. </a:t>
            </a:r>
            <a:endParaRPr kumimoji="0" lang="en-CA" sz="2000" b="0" i="0" u="none" strike="noStrike" kern="1200" cap="none" spc="0" normalizeH="0" baseline="0" noProof="0">
              <a:ln>
                <a:noFill/>
              </a:ln>
              <a:solidFill>
                <a:prstClr val="white"/>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000" b="0" i="0" u="none" strike="noStrike" kern="1200" cap="none" spc="0" normalizeH="0" baseline="0" noProof="0">
              <a:ln>
                <a:noFill/>
              </a:ln>
              <a:solidFill>
                <a:prstClr val="white"/>
              </a:solidFill>
              <a:effectLst/>
              <a:uLnTx/>
              <a:uFillTx/>
              <a:latin typeface="Arial"/>
              <a:ea typeface="+mn-ea"/>
              <a:cs typeface="Arial"/>
            </a:endParaRPr>
          </a:p>
        </p:txBody>
      </p:sp>
      <p:sp>
        <p:nvSpPr>
          <p:cNvPr id="4" name="Rectangle 3">
            <a:extLst>
              <a:ext uri="{FF2B5EF4-FFF2-40B4-BE49-F238E27FC236}">
                <a16:creationId xmlns:a16="http://schemas.microsoft.com/office/drawing/2014/main" id="{2D21B81B-BA39-43B4-9268-74385C7AF80F}"/>
              </a:ext>
            </a:extLst>
          </p:cNvPr>
          <p:cNvSpPr/>
          <p:nvPr/>
        </p:nvSpPr>
        <p:spPr>
          <a:xfrm>
            <a:off x="-3" y="1509975"/>
            <a:ext cx="7066591" cy="104105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504000" rIns="50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a:ln>
                  <a:noFill/>
                </a:ln>
                <a:solidFill>
                  <a:prstClr val="white"/>
                </a:solidFill>
                <a:effectLst/>
                <a:uLnTx/>
                <a:uFillTx/>
                <a:latin typeface="Arial"/>
                <a:ea typeface="+mn-ea"/>
                <a:cs typeface="+mn-cs"/>
              </a:rPr>
              <a:t>ged</a:t>
            </a:r>
            <a:r>
              <a:rPr kumimoji="0" lang="en-CA" sz="3600" b="1" i="0" u="none" strike="noStrike" kern="1200" cap="none" spc="0" normalizeH="0" baseline="0" noProof="0">
                <a:ln>
                  <a:noFill/>
                </a:ln>
                <a:solidFill>
                  <a:prstClr val="white"/>
                </a:solidFill>
                <a:effectLst/>
                <a:uLnTx/>
                <a:uFillTx/>
                <a:latin typeface="Arial"/>
                <a:ea typeface="+mn-ea"/>
                <a:cs typeface="+mn-cs"/>
              </a:rPr>
              <a:t>collaborative</a:t>
            </a:r>
            <a:r>
              <a:rPr kumimoji="0" lang="en-CA" sz="3600" b="0" i="0" u="none" strike="noStrike" kern="1200" cap="none" spc="0" normalizeH="0" baseline="0" noProof="0">
                <a:ln>
                  <a:noFill/>
                </a:ln>
                <a:solidFill>
                  <a:prstClr val="white"/>
                </a:solidFill>
                <a:effectLst/>
                <a:uLnTx/>
                <a:uFillTx/>
                <a:latin typeface="Arial"/>
                <a:ea typeface="+mn-ea"/>
                <a:cs typeface="+mn-cs"/>
              </a:rPr>
              <a:t>.com</a:t>
            </a:r>
            <a:endParaRPr kumimoji="0" lang="en-CA" sz="2667"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352021CD-986F-4D70-A6D8-442D7FC9EE1C}"/>
              </a:ext>
            </a:extLst>
          </p:cNvPr>
          <p:cNvSpPr/>
          <p:nvPr/>
        </p:nvSpPr>
        <p:spPr>
          <a:xfrm>
            <a:off x="4783271" y="0"/>
            <a:ext cx="1987030" cy="15099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pic>
        <p:nvPicPr>
          <p:cNvPr id="26" name="Picture 25" descr="A picture containing drawing&#10;&#10;Description automatically generated">
            <a:extLst>
              <a:ext uri="{FF2B5EF4-FFF2-40B4-BE49-F238E27FC236}">
                <a16:creationId xmlns:a16="http://schemas.microsoft.com/office/drawing/2014/main" id="{F994331E-B904-48E8-9470-DAD8B451F275}"/>
              </a:ext>
            </a:extLst>
          </p:cNvPr>
          <p:cNvPicPr>
            <a:picLocks noChangeAspect="1"/>
          </p:cNvPicPr>
          <p:nvPr/>
        </p:nvPicPr>
        <p:blipFill>
          <a:blip r:embed="rId2"/>
          <a:stretch>
            <a:fillRect/>
          </a:stretch>
        </p:blipFill>
        <p:spPr>
          <a:xfrm>
            <a:off x="-2" y="0"/>
            <a:ext cx="5404680" cy="1520136"/>
          </a:xfrm>
          <a:prstGeom prst="rect">
            <a:avLst/>
          </a:prstGeom>
        </p:spPr>
      </p:pic>
      <p:sp>
        <p:nvSpPr>
          <p:cNvPr id="47" name="Rectangle 46">
            <a:extLst>
              <a:ext uri="{FF2B5EF4-FFF2-40B4-BE49-F238E27FC236}">
                <a16:creationId xmlns:a16="http://schemas.microsoft.com/office/drawing/2014/main" id="{EB5E0FBA-58AB-4671-8D55-E1FE19660921}"/>
              </a:ext>
            </a:extLst>
          </p:cNvPr>
          <p:cNvSpPr/>
          <p:nvPr/>
        </p:nvSpPr>
        <p:spPr>
          <a:xfrm>
            <a:off x="6769708" y="0"/>
            <a:ext cx="550735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45720" rIns="50400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a:ln>
                  <a:noFill/>
                </a:ln>
                <a:solidFill>
                  <a:srgbClr val="14423B">
                    <a:lumMod val="90000"/>
                    <a:lumOff val="10000"/>
                  </a:srgbClr>
                </a:solidFill>
                <a:effectLst/>
                <a:uLnTx/>
                <a:uFillTx/>
                <a:latin typeface="Arial"/>
                <a:ea typeface="+mn-ea"/>
                <a:cs typeface="Arial"/>
              </a:rPr>
              <a:t>Membership</a:t>
            </a:r>
            <a:endParaRPr kumimoji="0" lang="en-CA" sz="1800" b="0" i="0" u="none" strike="noStrike" kern="1200" cap="none" spc="0" normalizeH="0" baseline="0" noProof="0">
              <a:ln>
                <a:noFill/>
              </a:ln>
              <a:solidFill>
                <a:srgbClr val="14423B">
                  <a:lumMod val="90000"/>
                  <a:lumOff val="10000"/>
                </a:srgb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prstClr val="white"/>
                </a:solidFill>
                <a:effectLst/>
                <a:uLnTx/>
                <a:uFillTx/>
                <a:latin typeface="Arial"/>
                <a:ea typeface="+mn-lt"/>
                <a:cs typeface="Arial"/>
              </a:rPr>
            </a:br>
            <a:r>
              <a:rPr kumimoji="0" lang="en-US" sz="1600" b="0" i="0" u="none" strike="noStrike" kern="1200" cap="none" spc="0" normalizeH="0" baseline="0" noProof="0">
                <a:ln>
                  <a:noFill/>
                </a:ln>
                <a:solidFill>
                  <a:prstClr val="white"/>
                </a:solidFill>
                <a:effectLst/>
                <a:uLnTx/>
                <a:uFillTx/>
                <a:latin typeface="Arial"/>
                <a:ea typeface="+mn-lt"/>
                <a:cs typeface="Arial"/>
              </a:rPr>
              <a:t>GEDC Members work together to transform ED care of older adults; catalyze action at local and national levels to support these care transformations; and evaluate the impact of these new models of care for older people. </a:t>
            </a:r>
            <a:endParaRPr kumimoji="0" lang="en-CA" sz="1600" b="0" i="0" u="none" strike="noStrike" kern="1200" cap="none" spc="0" normalizeH="0" baseline="0" noProof="0">
              <a:ln>
                <a:noFill/>
              </a:ln>
              <a:solidFill>
                <a:prstClr val="white"/>
              </a:solidFill>
              <a:effectLst/>
              <a:uLnTx/>
              <a:uFillTx/>
              <a:latin typeface="Arial"/>
              <a:ea typeface="+mn-lt"/>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srgbClr val="14423B">
                    <a:lumMod val="90000"/>
                    <a:lumOff val="10000"/>
                  </a:srgbClr>
                </a:solidFill>
                <a:effectLst/>
                <a:uLnTx/>
                <a:uFillTx/>
                <a:latin typeface="Arial"/>
                <a:ea typeface="+mn-ea"/>
                <a:cs typeface="Arial"/>
              </a:rPr>
              <a:t>Make your plan to become a GED</a:t>
            </a:r>
            <a:endParaRPr kumimoji="0" lang="en-US" sz="1600" b="1" i="0" u="none" strike="noStrike" kern="1200" cap="none" spc="0" normalizeH="0" baseline="0" noProof="0">
              <a:ln>
                <a:noFill/>
              </a:ln>
              <a:solidFill>
                <a:srgbClr val="14423B">
                  <a:lumMod val="90000"/>
                  <a:lumOff val="10000"/>
                </a:srgbClr>
              </a:solidFill>
              <a:effectLst/>
              <a:uLnTx/>
              <a:uFillTx/>
              <a:latin typeface="Arial"/>
              <a:ea typeface="+mn-lt"/>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srgbClr val="14423B">
                    <a:lumMod val="90000"/>
                    <a:lumOff val="10000"/>
                  </a:srgbClr>
                </a:solidFill>
                <a:effectLst/>
                <a:uLnTx/>
                <a:uFillTx/>
                <a:latin typeface="Arial"/>
                <a:ea typeface="+mn-ea"/>
                <a:cs typeface="Arial"/>
              </a:rPr>
              <a:t>Access to GEDC Community </a:t>
            </a:r>
            <a:endParaRPr kumimoji="0" lang="en-US" sz="1600" b="1" i="0" u="none" strike="noStrike" kern="1200" cap="none" spc="0" normalizeH="0" baseline="0" noProof="0">
              <a:ln>
                <a:noFill/>
              </a:ln>
              <a:solidFill>
                <a:srgbClr val="14423B">
                  <a:lumMod val="90000"/>
                  <a:lumOff val="10000"/>
                </a:srgbClr>
              </a:solidFill>
              <a:effectLst/>
              <a:uLnTx/>
              <a:uFillTx/>
              <a:latin typeface="Arial"/>
              <a:ea typeface="+mn-lt"/>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srgbClr val="14423B">
                    <a:lumMod val="90000"/>
                    <a:lumOff val="10000"/>
                  </a:srgbClr>
                </a:solidFill>
                <a:effectLst/>
                <a:uLnTx/>
                <a:uFillTx/>
                <a:latin typeface="Arial"/>
                <a:ea typeface="+mn-ea"/>
                <a:cs typeface="Arial"/>
              </a:rPr>
              <a:t>Participate in consulting services </a:t>
            </a:r>
            <a:endParaRPr kumimoji="0" lang="en-US" sz="1600" b="1" i="0" u="none" strike="noStrike" kern="1200" cap="none" spc="0" normalizeH="0" baseline="0" noProof="0">
              <a:ln>
                <a:noFill/>
              </a:ln>
              <a:solidFill>
                <a:srgbClr val="14423B">
                  <a:lumMod val="90000"/>
                  <a:lumOff val="10000"/>
                </a:srgbClr>
              </a:solidFill>
              <a:effectLst/>
              <a:uLnTx/>
              <a:uFillTx/>
              <a:latin typeface="Arial"/>
              <a:ea typeface="+mn-lt"/>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srgbClr val="14423B">
                    <a:lumMod val="90000"/>
                    <a:lumOff val="10000"/>
                  </a:srgbClr>
                </a:solidFill>
                <a:effectLst/>
                <a:uLnTx/>
                <a:uFillTx/>
                <a:latin typeface="Arial"/>
                <a:ea typeface="+mn-ea"/>
                <a:cs typeface="Arial"/>
              </a:rPr>
              <a:t>Access to education tools</a:t>
            </a:r>
            <a:endParaRPr kumimoji="0" lang="en-US" sz="1600" b="1" i="0" u="none" strike="noStrike" kern="1200" cap="none" spc="0" normalizeH="0" baseline="0" noProof="0">
              <a:ln>
                <a:noFill/>
              </a:ln>
              <a:solidFill>
                <a:srgbClr val="14423B">
                  <a:lumMod val="90000"/>
                  <a:lumOff val="10000"/>
                </a:srgbClr>
              </a:solidFill>
              <a:effectLst/>
              <a:uLnTx/>
              <a:uFillTx/>
              <a:latin typeface="Arial"/>
              <a:ea typeface="+mn-lt"/>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srgbClr val="14423B">
                    <a:lumMod val="90000"/>
                    <a:lumOff val="10000"/>
                  </a:srgbClr>
                </a:solidFill>
                <a:effectLst/>
                <a:uLnTx/>
                <a:uFillTx/>
                <a:latin typeface="Arial"/>
                <a:ea typeface="+mn-ea"/>
                <a:cs typeface="Arial"/>
              </a:rPr>
              <a:t>Implementation tools and training</a:t>
            </a:r>
            <a:endParaRPr kumimoji="0" lang="en-US" sz="1600" b="1" i="0" u="none" strike="noStrike" kern="1200" cap="none" spc="0" normalizeH="0" baseline="0" noProof="0">
              <a:ln>
                <a:noFill/>
              </a:ln>
              <a:solidFill>
                <a:srgbClr val="14423B">
                  <a:lumMod val="90000"/>
                  <a:lumOff val="10000"/>
                </a:srgbClr>
              </a:solidFill>
              <a:effectLst/>
              <a:uLnTx/>
              <a:uFillTx/>
              <a:latin typeface="Arial"/>
              <a:ea typeface="+mn-lt"/>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r>
              <a:rPr kumimoji="0" lang="en-US" sz="1600" b="1" i="0" u="none" strike="noStrike" kern="1200" cap="none" spc="0" normalizeH="0" baseline="0" noProof="0">
                <a:ln>
                  <a:noFill/>
                </a:ln>
                <a:solidFill>
                  <a:srgbClr val="14423B">
                    <a:lumMod val="90000"/>
                    <a:lumOff val="10000"/>
                  </a:srgbClr>
                </a:solidFill>
                <a:effectLst/>
                <a:uLnTx/>
                <a:uFillTx/>
                <a:latin typeface="Arial"/>
                <a:ea typeface="+mn-ea"/>
                <a:cs typeface="Arial"/>
              </a:rPr>
              <a:t>Evaluation resources</a:t>
            </a:r>
            <a:endParaRPr kumimoji="0" lang="en-US" sz="1600" b="1" i="0" u="none" strike="noStrike" kern="1200" cap="none" spc="0" normalizeH="0" baseline="0" noProof="0">
              <a:ln>
                <a:noFill/>
              </a:ln>
              <a:solidFill>
                <a:srgbClr val="14423B">
                  <a:lumMod val="90000"/>
                  <a:lumOff val="10000"/>
                </a:srgbClr>
              </a:solidFill>
              <a:effectLst/>
              <a:uLnTx/>
              <a:uFillTx/>
              <a:latin typeface="Arial"/>
              <a:ea typeface="+mn-lt"/>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endParaRPr kumimoji="0" lang="en-US" sz="1800" b="1" i="0" u="none" strike="noStrike" kern="1200" cap="none" spc="0" normalizeH="0" baseline="0" noProof="0">
              <a:ln>
                <a:noFill/>
              </a:ln>
              <a:solidFill>
                <a:prstClr val="white"/>
              </a:solidFill>
              <a:effectLst/>
              <a:uLnTx/>
              <a:uFillTx/>
              <a:latin typeface="Arial"/>
              <a:ea typeface="+mn-ea"/>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342900" marR="0" lvl="0" indent="-342900" algn="l" defTabSz="914400" rtl="0" eaLnBrk="1" fontAlgn="auto" latinLnBrk="0" hangingPunct="1">
              <a:lnSpc>
                <a:spcPct val="150000"/>
              </a:lnSpc>
              <a:spcBef>
                <a:spcPts val="0"/>
              </a:spcBef>
              <a:spcAft>
                <a:spcPts val="0"/>
              </a:spcAft>
              <a:buClrTx/>
              <a:buSzTx/>
              <a:buFont typeface="Arial,Sans-Serif"/>
              <a:buChar char="•"/>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Arial"/>
            </a:endParaRPr>
          </a:p>
        </p:txBody>
      </p:sp>
      <p:pic>
        <p:nvPicPr>
          <p:cNvPr id="6" name="Picture 9" descr="Qr code&#10;&#10;Description automatically generated">
            <a:extLst>
              <a:ext uri="{FF2B5EF4-FFF2-40B4-BE49-F238E27FC236}">
                <a16:creationId xmlns:a16="http://schemas.microsoft.com/office/drawing/2014/main" id="{1307E76A-45C5-7472-89DC-5FE62A3D920C}"/>
              </a:ext>
            </a:extLst>
          </p:cNvPr>
          <p:cNvPicPr>
            <a:picLocks noChangeAspect="1"/>
          </p:cNvPicPr>
          <p:nvPr/>
        </p:nvPicPr>
        <p:blipFill rotWithShape="1">
          <a:blip r:embed="rId3"/>
          <a:srcRect l="10469" t="4741" r="9000" b="3270"/>
          <a:stretch/>
        </p:blipFill>
        <p:spPr>
          <a:xfrm>
            <a:off x="8029701" y="4901659"/>
            <a:ext cx="1833070" cy="1759140"/>
          </a:xfrm>
          <a:prstGeom prst="rect">
            <a:avLst/>
          </a:prstGeom>
        </p:spPr>
      </p:pic>
      <p:sp>
        <p:nvSpPr>
          <p:cNvPr id="8" name="TextBox 7">
            <a:extLst>
              <a:ext uri="{FF2B5EF4-FFF2-40B4-BE49-F238E27FC236}">
                <a16:creationId xmlns:a16="http://schemas.microsoft.com/office/drawing/2014/main" id="{F62ABCBD-F782-5539-8585-E0538338D530}"/>
              </a:ext>
            </a:extLst>
          </p:cNvPr>
          <p:cNvSpPr txBox="1"/>
          <p:nvPr/>
        </p:nvSpPr>
        <p:spPr>
          <a:xfrm>
            <a:off x="459180" y="6357257"/>
            <a:ext cx="65433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lt"/>
                <a:cs typeface="Arial"/>
                <a:hlinkClick r:id="rId4">
                  <a:extLst>
                    <a:ext uri="{A12FA001-AC4F-418D-AE19-62706E023703}">
                      <ahyp:hlinkClr xmlns:ahyp="http://schemas.microsoft.com/office/drawing/2018/hyperlinkcolor" val="tx"/>
                    </a:ext>
                  </a:extLst>
                </a:hlinkClick>
              </a:rPr>
              <a:t>https://gedcollaborative.com/membership/</a:t>
            </a:r>
            <a:r>
              <a:rPr kumimoji="0" lang="en-US" sz="1200" b="0" i="0" u="none" strike="noStrike" kern="1200" cap="none" spc="0" normalizeH="0" baseline="0" noProof="0">
                <a:ln>
                  <a:noFill/>
                </a:ln>
                <a:solidFill>
                  <a:prstClr val="white"/>
                </a:solidFill>
                <a:effectLst/>
                <a:uLnTx/>
                <a:uFillTx/>
                <a:latin typeface="Arial"/>
                <a:ea typeface="+mn-lt"/>
                <a:cs typeface="Arial"/>
              </a:rPr>
              <a:t> </a:t>
            </a:r>
            <a:endParaRPr kumimoji="0" lang="en-US" sz="1800" b="0" i="0" u="none" strike="noStrike" kern="1200" cap="none" spc="0" normalizeH="0" baseline="0" noProof="0">
              <a:ln>
                <a:noFill/>
              </a:ln>
              <a:solidFill>
                <a:prstClr val="white"/>
              </a:solidFill>
              <a:effectLst/>
              <a:uLnTx/>
              <a:uFillTx/>
              <a:latin typeface="Arial"/>
              <a:ea typeface="+mn-lt"/>
              <a:cs typeface="Arial"/>
            </a:endParaRPr>
          </a:p>
        </p:txBody>
      </p:sp>
      <p:sp>
        <p:nvSpPr>
          <p:cNvPr id="9" name="TextBox 8">
            <a:extLst>
              <a:ext uri="{FF2B5EF4-FFF2-40B4-BE49-F238E27FC236}">
                <a16:creationId xmlns:a16="http://schemas.microsoft.com/office/drawing/2014/main" id="{CE375FC9-1F36-B7F3-F4B1-B1E7AD2A7241}"/>
              </a:ext>
            </a:extLst>
          </p:cNvPr>
          <p:cNvSpPr txBox="1"/>
          <p:nvPr/>
        </p:nvSpPr>
        <p:spPr>
          <a:xfrm>
            <a:off x="9252856" y="5086598"/>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14423B">
                    <a:lumMod val="90000"/>
                    <a:lumOff val="10000"/>
                  </a:srgbClr>
                </a:solidFill>
                <a:effectLst/>
                <a:uLnTx/>
                <a:uFillTx/>
                <a:latin typeface="Arial"/>
                <a:ea typeface="+mn-ea"/>
                <a:cs typeface="Arial"/>
              </a:rPr>
              <a:t>Join </a:t>
            </a:r>
            <a:endParaRPr kumimoji="0" lang="en-US" sz="2800" b="0" i="0" u="none" strike="noStrike" kern="1200" cap="none" spc="0" normalizeH="0" baseline="0" noProof="0">
              <a:ln>
                <a:noFill/>
              </a:ln>
              <a:solidFill>
                <a:srgbClr val="14423B">
                  <a:lumMod val="90000"/>
                  <a:lumOff val="10000"/>
                </a:srgbClr>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14423B">
                    <a:lumMod val="90000"/>
                    <a:lumOff val="10000"/>
                  </a:srgbClr>
                </a:solidFill>
                <a:effectLst/>
                <a:uLnTx/>
                <a:uFillTx/>
                <a:latin typeface="Arial"/>
                <a:ea typeface="+mn-ea"/>
                <a:cs typeface="Arial"/>
              </a:rPr>
              <a:t>the </a:t>
            </a:r>
            <a:endParaRPr kumimoji="0" lang="en-US" sz="2800" b="0" i="0" u="none" strike="noStrike" kern="1200" cap="none" spc="0" normalizeH="0" baseline="0" noProof="0">
              <a:ln>
                <a:noFill/>
              </a:ln>
              <a:solidFill>
                <a:srgbClr val="14423B">
                  <a:lumMod val="90000"/>
                  <a:lumOff val="10000"/>
                </a:srgbClr>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srgbClr val="14423B">
                    <a:lumMod val="90000"/>
                    <a:lumOff val="10000"/>
                  </a:srgbClr>
                </a:solidFill>
                <a:effectLst/>
                <a:uLnTx/>
                <a:uFillTx/>
                <a:latin typeface="Arial"/>
                <a:ea typeface="+mn-ea"/>
                <a:cs typeface="Arial"/>
              </a:rPr>
              <a:t>GEDC</a:t>
            </a:r>
            <a:endParaRPr kumimoji="0" lang="en-US" sz="2800" b="0" i="0" u="none" strike="noStrike" kern="1200" cap="none" spc="0" normalizeH="0" baseline="0" noProof="0">
              <a:ln>
                <a:noFill/>
              </a:ln>
              <a:solidFill>
                <a:srgbClr val="14423B">
                  <a:lumMod val="90000"/>
                  <a:lumOff val="10000"/>
                </a:srgbClr>
              </a:solidFill>
              <a:effectLst/>
              <a:uLnTx/>
              <a:uFillTx/>
              <a:latin typeface="Arial"/>
              <a:ea typeface="+mn-lt"/>
              <a:cs typeface="Arial"/>
            </a:endParaRPr>
          </a:p>
        </p:txBody>
      </p:sp>
    </p:spTree>
    <p:extLst>
      <p:ext uri="{BB962C8B-B14F-4D97-AF65-F5344CB8AC3E}">
        <p14:creationId xmlns:p14="http://schemas.microsoft.com/office/powerpoint/2010/main" val="406092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5244CF-1FFA-2678-FBC8-0E845BC4A16A}"/>
              </a:ext>
            </a:extLst>
          </p:cNvPr>
          <p:cNvGrpSpPr/>
          <p:nvPr/>
        </p:nvGrpSpPr>
        <p:grpSpPr>
          <a:xfrm>
            <a:off x="465117" y="1761626"/>
            <a:ext cx="5394076" cy="1828270"/>
            <a:chOff x="5505533" y="2560642"/>
            <a:chExt cx="7104272" cy="2489575"/>
          </a:xfrm>
        </p:grpSpPr>
        <p:pic>
          <p:nvPicPr>
            <p:cNvPr id="4" name="Picture 14" descr="A person in a white coat&#10;&#10;Description automatically generated">
              <a:extLst>
                <a:ext uri="{FF2B5EF4-FFF2-40B4-BE49-F238E27FC236}">
                  <a16:creationId xmlns:a16="http://schemas.microsoft.com/office/drawing/2014/main" id="{A2FE138C-0C39-863F-30B3-C5B1E812C0A5}"/>
                </a:ext>
              </a:extLst>
            </p:cNvPr>
            <p:cNvPicPr>
              <a:picLocks noChangeAspect="1"/>
            </p:cNvPicPr>
            <p:nvPr/>
          </p:nvPicPr>
          <p:blipFill>
            <a:blip r:embed="rId3"/>
            <a:srcRect t="2789" b="2789"/>
            <a:stretch/>
          </p:blipFill>
          <p:spPr>
            <a:xfrm>
              <a:off x="5505533" y="2560642"/>
              <a:ext cx="1512887" cy="1476925"/>
            </a:xfrm>
            <a:prstGeom prst="ellipse">
              <a:avLst/>
            </a:prstGeom>
            <a:ln w="19050">
              <a:solidFill>
                <a:schemeClr val="accent6">
                  <a:lumMod val="50000"/>
                </a:schemeClr>
              </a:solidFill>
            </a:ln>
          </p:spPr>
        </p:pic>
        <p:sp>
          <p:nvSpPr>
            <p:cNvPr id="17" name="TextBox 16">
              <a:extLst>
                <a:ext uri="{FF2B5EF4-FFF2-40B4-BE49-F238E27FC236}">
                  <a16:creationId xmlns:a16="http://schemas.microsoft.com/office/drawing/2014/main" id="{A4A2E6A0-C3E8-B468-35B5-94F9DC83AE7D}"/>
                </a:ext>
              </a:extLst>
            </p:cNvPr>
            <p:cNvSpPr txBox="1"/>
            <p:nvPr/>
          </p:nvSpPr>
          <p:spPr>
            <a:xfrm>
              <a:off x="7238333" y="2577511"/>
              <a:ext cx="5371472" cy="24727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222C3F"/>
                  </a:solidFill>
                  <a:effectLst/>
                  <a:uLnTx/>
                  <a:uFillTx/>
                  <a:latin typeface="Roboto"/>
                  <a:ea typeface="+mn-ea"/>
                  <a:cs typeface="Roboto"/>
                </a:rPr>
                <a:t>Chris Carpenter, MD, MSC, FACEP, FAAEM</a:t>
              </a:r>
              <a:br>
                <a:rPr kumimoji="0" lang="en-CA" sz="1400" b="0" i="0" u="none" strike="noStrike" kern="1200" cap="none" spc="0" normalizeH="0" baseline="0" noProof="0">
                  <a:ln>
                    <a:noFill/>
                  </a:ln>
                  <a:solidFill>
                    <a:srgbClr val="222C3F"/>
                  </a:solidFill>
                  <a:effectLst/>
                  <a:uLnTx/>
                  <a:uFillTx/>
                  <a:latin typeface="Roboto"/>
                  <a:ea typeface="+mn-ea"/>
                  <a:cs typeface="Roboto"/>
                </a:rPr>
              </a:br>
              <a:r>
                <a:rPr kumimoji="0" lang="en-CA" sz="1400" b="0" i="0" u="none" strike="noStrike" kern="1200" cap="none" spc="0" normalizeH="0" baseline="0" noProof="0">
                  <a:ln>
                    <a:noFill/>
                  </a:ln>
                  <a:solidFill>
                    <a:srgbClr val="222C3F"/>
                  </a:solidFill>
                  <a:effectLst/>
                  <a:uLnTx/>
                  <a:uFillTx/>
                  <a:latin typeface="Roboto"/>
                  <a:ea typeface="+mn-ea"/>
                  <a:cs typeface="Roboto"/>
                </a:rPr>
                <a:t>Vice Chair &amp; Professor of Emergency Medicine | Mayo Clinic</a:t>
              </a:r>
              <a:br>
                <a:rPr kumimoji="0" lang="en-CA" sz="1400" b="0" i="0" u="none" strike="noStrike" kern="1200" cap="none" spc="0" normalizeH="0" baseline="0" noProof="0">
                  <a:ln>
                    <a:noFill/>
                  </a:ln>
                  <a:solidFill>
                    <a:srgbClr val="222C3F"/>
                  </a:solidFill>
                  <a:effectLst/>
                  <a:uLnTx/>
                  <a:uFillTx/>
                  <a:latin typeface="Roboto"/>
                  <a:ea typeface="+mn-ea"/>
                  <a:cs typeface="Roboto"/>
                </a:rPr>
              </a:br>
              <a:r>
                <a:rPr kumimoji="0" lang="en-CA" sz="1400" b="0" i="0" u="none" strike="noStrike" kern="1200" cap="none" spc="0" normalizeH="0" baseline="0" noProof="0">
                  <a:ln>
                    <a:noFill/>
                  </a:ln>
                  <a:solidFill>
                    <a:srgbClr val="222C3F"/>
                  </a:solidFill>
                  <a:effectLst/>
                  <a:uLnTx/>
                  <a:uFillTx/>
                  <a:latin typeface="Roboto"/>
                  <a:ea typeface="+mn-ea"/>
                  <a:cs typeface="Roboto"/>
                </a:rPr>
                <a:t>Associate Editor | Annals of Internal Medicine’s ACP Journal Club</a:t>
              </a:r>
              <a:br>
                <a:rPr kumimoji="0" lang="en-CA" sz="1400" b="0" i="0" u="none" strike="noStrike" kern="1200" cap="none" spc="0" normalizeH="0" baseline="0" noProof="0">
                  <a:ln>
                    <a:noFill/>
                  </a:ln>
                  <a:solidFill>
                    <a:srgbClr val="222C3F"/>
                  </a:solidFill>
                  <a:effectLst/>
                  <a:uLnTx/>
                  <a:uFillTx/>
                  <a:latin typeface="Roboto"/>
                  <a:ea typeface="+mn-ea"/>
                  <a:cs typeface="Roboto"/>
                </a:rPr>
              </a:br>
              <a:r>
                <a:rPr kumimoji="0" lang="en-CA" sz="1400" b="0" i="0" u="none" strike="noStrike" kern="1200" cap="none" spc="0" normalizeH="0" baseline="0" noProof="0">
                  <a:ln>
                    <a:noFill/>
                  </a:ln>
                  <a:solidFill>
                    <a:srgbClr val="222C3F"/>
                  </a:solidFill>
                  <a:effectLst/>
                  <a:uLnTx/>
                  <a:uFillTx/>
                  <a:latin typeface="Roboto"/>
                  <a:ea typeface="Roboto"/>
                  <a:cs typeface="Roboto"/>
                </a:rPr>
                <a:t>Deputy Editor-in-Chief</a:t>
              </a:r>
              <a:r>
                <a:rPr kumimoji="0" lang="en-CA" sz="1400" b="0" i="0" u="none" strike="noStrike" kern="1200" cap="none" spc="0" normalizeH="0" baseline="0" noProof="0">
                  <a:ln>
                    <a:noFill/>
                  </a:ln>
                  <a:solidFill>
                    <a:srgbClr val="222C3F"/>
                  </a:solidFill>
                  <a:effectLst/>
                  <a:uLnTx/>
                  <a:uFillTx/>
                  <a:latin typeface="Roboto"/>
                  <a:ea typeface="+mn-ea"/>
                  <a:cs typeface="Roboto"/>
                </a:rPr>
                <a:t>, </a:t>
              </a:r>
              <a:r>
                <a:rPr kumimoji="0" lang="en-CA" sz="1400" b="0" i="0" u="none" strike="noStrike" kern="1200" cap="none" spc="0" normalizeH="0" baseline="0" noProof="0">
                  <a:ln>
                    <a:noFill/>
                  </a:ln>
                  <a:solidFill>
                    <a:srgbClr val="222C3F"/>
                  </a:solidFill>
                  <a:effectLst/>
                  <a:uLnTx/>
                  <a:uFillTx/>
                  <a:latin typeface="Roboto"/>
                  <a:ea typeface="Roboto"/>
                  <a:cs typeface="Roboto"/>
                </a:rPr>
                <a:t>Academic Emergency Medicine Associate Editor | Journal </a:t>
              </a:r>
              <a:r>
                <a:rPr kumimoji="0" lang="en-CA" sz="1400" b="0" i="0" u="none" strike="noStrike" kern="1200" cap="none" spc="0" normalizeH="0" baseline="0" noProof="0">
                  <a:ln>
                    <a:noFill/>
                  </a:ln>
                  <a:solidFill>
                    <a:srgbClr val="222C3F"/>
                  </a:solidFill>
                  <a:effectLst/>
                  <a:uLnTx/>
                  <a:uFillTx/>
                  <a:latin typeface="Roboto"/>
                  <a:ea typeface="+mn-ea"/>
                  <a:cs typeface="Roboto"/>
                </a:rPr>
                <a:t>of the American Geriatrics Society</a:t>
              </a: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grpSp>
      <p:grpSp>
        <p:nvGrpSpPr>
          <p:cNvPr id="18" name="Group 17">
            <a:extLst>
              <a:ext uri="{FF2B5EF4-FFF2-40B4-BE49-F238E27FC236}">
                <a16:creationId xmlns:a16="http://schemas.microsoft.com/office/drawing/2014/main" id="{6C0F0629-7ECA-1ABD-D991-C83196E33265}"/>
              </a:ext>
            </a:extLst>
          </p:cNvPr>
          <p:cNvGrpSpPr/>
          <p:nvPr/>
        </p:nvGrpSpPr>
        <p:grpSpPr>
          <a:xfrm>
            <a:off x="289684" y="3589896"/>
            <a:ext cx="6068641" cy="3230621"/>
            <a:chOff x="5291555" y="1374468"/>
            <a:chExt cx="6068641" cy="3230621"/>
          </a:xfrm>
        </p:grpSpPr>
        <p:pic>
          <p:nvPicPr>
            <p:cNvPr id="9" name="Picture 14" descr="A person with long black hair and a pearl necklace&#10;&#10;Description automatically generated">
              <a:extLst>
                <a:ext uri="{FF2B5EF4-FFF2-40B4-BE49-F238E27FC236}">
                  <a16:creationId xmlns:a16="http://schemas.microsoft.com/office/drawing/2014/main" id="{5B4EFCEC-6E27-0E65-E13C-1B50322E72BB}"/>
                </a:ext>
              </a:extLst>
            </p:cNvPr>
            <p:cNvPicPr>
              <a:picLocks noChangeAspect="1"/>
            </p:cNvPicPr>
            <p:nvPr/>
          </p:nvPicPr>
          <p:blipFill>
            <a:blip r:embed="rId4"/>
            <a:srcRect t="62" b="62"/>
            <a:stretch/>
          </p:blipFill>
          <p:spPr>
            <a:xfrm>
              <a:off x="5291555" y="1374468"/>
              <a:ext cx="1154852" cy="1153415"/>
            </a:xfrm>
            <a:prstGeom prst="ellipse">
              <a:avLst/>
            </a:prstGeom>
            <a:ln w="19050">
              <a:solidFill>
                <a:schemeClr val="accent6">
                  <a:lumMod val="50000"/>
                </a:schemeClr>
              </a:solidFill>
            </a:ln>
          </p:spPr>
        </p:pic>
        <p:sp>
          <p:nvSpPr>
            <p:cNvPr id="19" name="TextBox 18">
              <a:extLst>
                <a:ext uri="{FF2B5EF4-FFF2-40B4-BE49-F238E27FC236}">
                  <a16:creationId xmlns:a16="http://schemas.microsoft.com/office/drawing/2014/main" id="{2440EAF0-0BF3-6923-E0D7-2D239BCD9402}"/>
                </a:ext>
              </a:extLst>
            </p:cNvPr>
            <p:cNvSpPr txBox="1"/>
            <p:nvPr/>
          </p:nvSpPr>
          <p:spPr>
            <a:xfrm>
              <a:off x="6582428" y="1496546"/>
              <a:ext cx="4777768"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C3F"/>
                  </a:solidFill>
                  <a:effectLst/>
                  <a:uLnTx/>
                  <a:uFillTx/>
                  <a:latin typeface="Roboto"/>
                  <a:ea typeface="+mn-ea"/>
                  <a:cs typeface="Roboto"/>
                </a:rPr>
                <a:t>Ula Hwang, MD, MPH, FACEP</a:t>
              </a:r>
              <a:br>
                <a:rPr kumimoji="0" lang="en-US" sz="1400" b="1" i="0" u="none" strike="noStrike" kern="1200" cap="none" spc="0" normalizeH="0" baseline="0" noProof="0">
                  <a:ln>
                    <a:noFill/>
                  </a:ln>
                  <a:solidFill>
                    <a:srgbClr val="222C3F"/>
                  </a:solidFill>
                  <a:effectLst/>
                  <a:uLnTx/>
                  <a:uFillTx/>
                  <a:latin typeface="Roboto"/>
                  <a:ea typeface="+mn-ea"/>
                  <a:cs typeface="Roboto"/>
                </a:rPr>
              </a:br>
              <a:r>
                <a:rPr kumimoji="0" lang="en-US" sz="1400" b="0" i="0" u="none" strike="noStrike" kern="1200" cap="none" spc="0" normalizeH="0" baseline="0" noProof="0">
                  <a:ln>
                    <a:noFill/>
                  </a:ln>
                  <a:solidFill>
                    <a:srgbClr val="222C3F"/>
                  </a:solidFill>
                  <a:effectLst/>
                  <a:uLnTx/>
                  <a:uFillTx/>
                  <a:latin typeface="Roboto"/>
                  <a:ea typeface="+mn-ea"/>
                  <a:cs typeface="Roboto"/>
                </a:rPr>
                <a:t>Professor of Emergency Medicine and Population Health </a:t>
              </a:r>
              <a:br>
                <a:rPr kumimoji="0" lang="en-US" sz="1400" b="0" i="0" u="none" strike="noStrike" kern="1200" cap="none" spc="0" normalizeH="0" baseline="0" noProof="0">
                  <a:ln>
                    <a:noFill/>
                  </a:ln>
                  <a:solidFill>
                    <a:srgbClr val="222C3F"/>
                  </a:solidFill>
                  <a:effectLst/>
                  <a:uLnTx/>
                  <a:uFillTx/>
                  <a:latin typeface="Roboto"/>
                  <a:ea typeface="+mn-ea"/>
                  <a:cs typeface="Roboto"/>
                </a:rPr>
              </a:br>
              <a:r>
                <a:rPr kumimoji="0" lang="en-US" sz="1400" b="0" i="0" u="none" strike="noStrike" kern="1200" cap="none" spc="0" normalizeH="0" baseline="0" noProof="0">
                  <a:ln>
                    <a:noFill/>
                  </a:ln>
                  <a:solidFill>
                    <a:srgbClr val="222C3F"/>
                  </a:solidFill>
                  <a:effectLst/>
                  <a:uLnTx/>
                  <a:uFillTx/>
                  <a:latin typeface="Roboto"/>
                  <a:ea typeface="+mn-ea"/>
                  <a:cs typeface="Roboto"/>
                </a:rPr>
                <a:t>Medical Director of Geriatric Emergency Medicine | New York University Grossman School of Medicine</a:t>
              </a:r>
              <a:br>
                <a:rPr kumimoji="0" lang="en-US" sz="1400" b="0" i="0" u="none" strike="noStrike" kern="1200" cap="none" spc="0" normalizeH="0" baseline="0" noProof="0">
                  <a:ln>
                    <a:noFill/>
                  </a:ln>
                  <a:solidFill>
                    <a:srgbClr val="222C3F"/>
                  </a:solidFill>
                  <a:effectLst/>
                  <a:uLnTx/>
                  <a:uFillTx/>
                  <a:latin typeface="Roboto"/>
                  <a:ea typeface="+mn-ea"/>
                  <a:cs typeface="Roboto"/>
                </a:rPr>
              </a:br>
              <a:r>
                <a:rPr kumimoji="0" lang="en-US" sz="1400" b="0" i="0" u="none" strike="noStrike" kern="1200" cap="none" spc="0" normalizeH="0" baseline="0" noProof="0">
                  <a:ln>
                    <a:noFill/>
                  </a:ln>
                  <a:solidFill>
                    <a:srgbClr val="222C3F"/>
                  </a:solidFill>
                  <a:effectLst/>
                  <a:uLnTx/>
                  <a:uFillTx/>
                  <a:latin typeface="Roboto"/>
                  <a:ea typeface="+mn-ea"/>
                  <a:cs typeface="Roboto"/>
                </a:rPr>
                <a:t>Core investigator of the Geriatrics Research, Education </a:t>
              </a:r>
              <a:br>
                <a:rPr kumimoji="0" lang="en-US" sz="1400" b="0" i="0" u="none" strike="noStrike" kern="1200" cap="none" spc="0" normalizeH="0" baseline="0" noProof="0">
                  <a:ln>
                    <a:noFill/>
                  </a:ln>
                  <a:solidFill>
                    <a:srgbClr val="222C3F"/>
                  </a:solidFill>
                  <a:effectLst/>
                  <a:uLnTx/>
                  <a:uFillTx/>
                  <a:latin typeface="Roboto"/>
                  <a:ea typeface="+mn-ea"/>
                  <a:cs typeface="Roboto"/>
                </a:rPr>
              </a:br>
              <a:r>
                <a:rPr kumimoji="0" lang="en-US" sz="1400" b="0" i="0" u="none" strike="noStrike" kern="1200" cap="none" spc="0" normalizeH="0" baseline="0" noProof="0">
                  <a:ln>
                    <a:noFill/>
                  </a:ln>
                  <a:solidFill>
                    <a:srgbClr val="222C3F"/>
                  </a:solidFill>
                  <a:effectLst/>
                  <a:uLnTx/>
                  <a:uFillTx/>
                  <a:latin typeface="Roboto"/>
                  <a:ea typeface="+mn-ea"/>
                  <a:cs typeface="Roboto"/>
                </a:rPr>
                <a:t>and Clinical Center (GRECC) | James J. Peters Bronx VAMC</a:t>
              </a:r>
              <a:br>
                <a:rPr kumimoji="0" lang="en-US" sz="1400" b="0" i="0" u="none" strike="noStrike" kern="1200" cap="none" spc="0" normalizeH="0" baseline="0" noProof="0">
                  <a:ln>
                    <a:noFill/>
                  </a:ln>
                  <a:solidFill>
                    <a:srgbClr val="222C3F"/>
                  </a:solidFill>
                  <a:effectLst/>
                  <a:uLnTx/>
                  <a:uFillTx/>
                  <a:latin typeface="Roboto"/>
                  <a:ea typeface="+mn-ea"/>
                  <a:cs typeface="Roboto"/>
                </a:rPr>
              </a:br>
              <a:r>
                <a:rPr kumimoji="0" lang="en-US" sz="1400" b="0" i="0" u="none" strike="noStrike" kern="1200" cap="none" spc="0" normalizeH="0" baseline="0" noProof="0">
                  <a:ln>
                    <a:noFill/>
                  </a:ln>
                  <a:solidFill>
                    <a:srgbClr val="222C3F"/>
                  </a:solidFill>
                  <a:effectLst/>
                  <a:uLnTx/>
                  <a:uFillTx/>
                  <a:latin typeface="Roboto"/>
                  <a:ea typeface="+mn-ea"/>
                  <a:cs typeface="Roboto"/>
                </a:rPr>
                <a:t>PI of Geriatric Emergency Care Applied Research (GEAR) Network</a:t>
              </a:r>
              <a:br>
                <a:rPr kumimoji="0" lang="en-US" sz="1400" b="0" i="0" u="none" strike="noStrike" kern="1200" cap="none" spc="0" normalizeH="0" baseline="0" noProof="0">
                  <a:ln>
                    <a:noFill/>
                  </a:ln>
                  <a:solidFill>
                    <a:srgbClr val="222C3F"/>
                  </a:solidFill>
                  <a:effectLst/>
                  <a:uLnTx/>
                  <a:uFillTx/>
                  <a:latin typeface="Roboto"/>
                  <a:ea typeface="+mn-ea"/>
                  <a:cs typeface="Roboto"/>
                </a:rPr>
              </a:br>
              <a:r>
                <a:rPr kumimoji="0" lang="en-US" sz="1400" b="0" i="0" u="none" strike="noStrike" kern="1200" cap="none" spc="0" normalizeH="0" baseline="0" noProof="0">
                  <a:ln>
                    <a:noFill/>
                  </a:ln>
                  <a:solidFill>
                    <a:srgbClr val="222C3F"/>
                  </a:solidFill>
                  <a:effectLst/>
                  <a:uLnTx/>
                  <a:uFillTx/>
                  <a:latin typeface="Roboto"/>
                  <a:ea typeface="+mn-ea"/>
                  <a:cs typeface="Roboto"/>
                </a:rPr>
                <a:t>MPI of Geriatric Emergency Care Applied Research (GEAR) 2.0 – Advancing Dementia Care</a:t>
              </a:r>
              <a:br>
                <a:rPr kumimoji="0" lang="en-US" sz="1400" b="0" i="0" u="none" strike="noStrike" kern="1200" cap="none" spc="0" normalizeH="0" baseline="0" noProof="0">
                  <a:ln>
                    <a:noFill/>
                  </a:ln>
                  <a:solidFill>
                    <a:srgbClr val="222C3F"/>
                  </a:solidFill>
                  <a:effectLst/>
                  <a:uLnTx/>
                  <a:uFillTx/>
                  <a:latin typeface="Roboto"/>
                  <a:ea typeface="+mn-ea"/>
                  <a:cs typeface="Roboto"/>
                </a:rPr>
              </a:br>
              <a:r>
                <a:rPr kumimoji="0" lang="en-US" sz="1400" b="0" i="0" u="none" strike="noStrike" kern="1200" cap="none" spc="0" normalizeH="0" baseline="0" noProof="0">
                  <a:ln>
                    <a:noFill/>
                  </a:ln>
                  <a:solidFill>
                    <a:srgbClr val="222C3F"/>
                  </a:solidFill>
                  <a:effectLst/>
                  <a:uLnTx/>
                  <a:uFillTx/>
                  <a:latin typeface="Roboto"/>
                  <a:ea typeface="+mn-ea"/>
                  <a:cs typeface="Roboto"/>
                </a:rPr>
                <a:t>Co-PI of the Geriatric Emergency Department Collaborative</a:t>
              </a:r>
              <a:endParaRPr kumimoji="0" lang="en-US" sz="1800" b="0" i="0" u="none" strike="noStrike" kern="1200" cap="none" spc="0" normalizeH="0" baseline="0" noProof="0">
                <a:ln>
                  <a:noFill/>
                </a:ln>
                <a:solidFill>
                  <a:srgbClr val="222C3F"/>
                </a:solidFill>
                <a:effectLst/>
                <a:uLnTx/>
                <a:uFillTx/>
                <a:latin typeface="Roboto"/>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22C3F"/>
                </a:solidFill>
                <a:effectLst/>
                <a:uLnTx/>
                <a:uFillTx/>
                <a:latin typeface="Roboto"/>
                <a:ea typeface="Roboto"/>
                <a:cs typeface="Roboto"/>
              </a:endParaRPr>
            </a:p>
          </p:txBody>
        </p:sp>
      </p:grpSp>
      <p:cxnSp>
        <p:nvCxnSpPr>
          <p:cNvPr id="8" name="Straight Connector 7">
            <a:extLst>
              <a:ext uri="{FF2B5EF4-FFF2-40B4-BE49-F238E27FC236}">
                <a16:creationId xmlns:a16="http://schemas.microsoft.com/office/drawing/2014/main" id="{55C558B1-7C2E-039D-5AE9-6505C420DC96}"/>
              </a:ext>
            </a:extLst>
          </p:cNvPr>
          <p:cNvCxnSpPr>
            <a:cxnSpLocks/>
          </p:cNvCxnSpPr>
          <p:nvPr/>
        </p:nvCxnSpPr>
        <p:spPr>
          <a:xfrm>
            <a:off x="465117" y="1406592"/>
            <a:ext cx="2927578" cy="98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A95F133-BA45-FCA2-A0B2-FDF4115125F4}"/>
              </a:ext>
            </a:extLst>
          </p:cNvPr>
          <p:cNvSpPr/>
          <p:nvPr/>
        </p:nvSpPr>
        <p:spPr>
          <a:xfrm>
            <a:off x="369423" y="354313"/>
            <a:ext cx="4998719" cy="492443"/>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5B22"/>
                </a:solidFill>
                <a:effectLst/>
                <a:uLnTx/>
                <a:uFillTx/>
                <a:latin typeface="Roboto"/>
                <a:ea typeface="+mn-ea"/>
                <a:cs typeface="Roboto"/>
              </a:rPr>
              <a:t>Meet Your Expert Panel </a:t>
            </a:r>
            <a:endParaRPr kumimoji="0" lang="en-US" sz="3200" b="0" i="0" u="none" strike="noStrike" kern="1200" cap="none" spc="0" normalizeH="0" baseline="0" noProof="0">
              <a:ln>
                <a:noFill/>
              </a:ln>
              <a:solidFill>
                <a:srgbClr val="222C3F"/>
              </a:solidFill>
              <a:effectLst/>
              <a:uLnTx/>
              <a:uFillTx/>
              <a:latin typeface="Roboto"/>
              <a:ea typeface="Roboto"/>
              <a:cs typeface="Roboto"/>
            </a:endParaRPr>
          </a:p>
        </p:txBody>
      </p:sp>
      <p:grpSp>
        <p:nvGrpSpPr>
          <p:cNvPr id="2" name="Group 1">
            <a:extLst>
              <a:ext uri="{FF2B5EF4-FFF2-40B4-BE49-F238E27FC236}">
                <a16:creationId xmlns:a16="http://schemas.microsoft.com/office/drawing/2014/main" id="{AE70A378-8F56-B04C-EA4E-608F5D946C48}"/>
              </a:ext>
            </a:extLst>
          </p:cNvPr>
          <p:cNvGrpSpPr/>
          <p:nvPr/>
        </p:nvGrpSpPr>
        <p:grpSpPr>
          <a:xfrm>
            <a:off x="6525299" y="1774014"/>
            <a:ext cx="5658028" cy="1169551"/>
            <a:chOff x="6097916" y="2009275"/>
            <a:chExt cx="5658028" cy="1169551"/>
          </a:xfrm>
        </p:grpSpPr>
        <p:pic>
          <p:nvPicPr>
            <p:cNvPr id="7" name="Picture 14" descr="A person in a pinstriped suit&#10;&#10;Description automatically generated">
              <a:extLst>
                <a:ext uri="{FF2B5EF4-FFF2-40B4-BE49-F238E27FC236}">
                  <a16:creationId xmlns:a16="http://schemas.microsoft.com/office/drawing/2014/main" id="{29D81574-A509-5C3F-5C55-454AD8DA41BE}"/>
                </a:ext>
              </a:extLst>
            </p:cNvPr>
            <p:cNvPicPr>
              <a:picLocks noChangeAspect="1"/>
            </p:cNvPicPr>
            <p:nvPr/>
          </p:nvPicPr>
          <p:blipFill rotWithShape="1">
            <a:blip r:embed="rId5"/>
            <a:srcRect t="16178" b="16178"/>
            <a:stretch/>
          </p:blipFill>
          <p:spPr>
            <a:xfrm>
              <a:off x="6097916" y="2014657"/>
              <a:ext cx="1175488" cy="1113209"/>
            </a:xfrm>
            <a:prstGeom prst="ellipse">
              <a:avLst/>
            </a:prstGeom>
            <a:ln w="19050">
              <a:solidFill>
                <a:schemeClr val="accent6">
                  <a:lumMod val="50000"/>
                </a:schemeClr>
              </a:solidFill>
            </a:ln>
          </p:spPr>
        </p:pic>
        <p:sp>
          <p:nvSpPr>
            <p:cNvPr id="10" name="TextBox 9">
              <a:extLst>
                <a:ext uri="{FF2B5EF4-FFF2-40B4-BE49-F238E27FC236}">
                  <a16:creationId xmlns:a16="http://schemas.microsoft.com/office/drawing/2014/main" id="{08353E05-2B32-739C-0945-45B46BEC0229}"/>
                </a:ext>
              </a:extLst>
            </p:cNvPr>
            <p:cNvSpPr txBox="1"/>
            <p:nvPr/>
          </p:nvSpPr>
          <p:spPr>
            <a:xfrm>
              <a:off x="7427960" y="2009275"/>
              <a:ext cx="4327984"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C3F"/>
                  </a:solidFill>
                  <a:effectLst/>
                  <a:uLnTx/>
                  <a:uFillTx/>
                  <a:latin typeface="Roboto"/>
                  <a:ea typeface="+mn-ea"/>
                  <a:cs typeface="Roboto"/>
                </a:rPr>
                <a:t>Shan </a:t>
              </a:r>
              <a:r>
                <a:rPr kumimoji="0" lang="en-US" sz="1400" b="1" i="0" u="none" strike="noStrike" kern="1200" cap="none" spc="0" normalizeH="0" baseline="0" noProof="0">
                  <a:ln>
                    <a:noFill/>
                  </a:ln>
                  <a:solidFill>
                    <a:srgbClr val="222C3F"/>
                  </a:solidFill>
                  <a:effectLst/>
                  <a:uLnTx/>
                  <a:uFillTx/>
                  <a:latin typeface="Roboto"/>
                  <a:ea typeface="Roboto"/>
                  <a:cs typeface="Roboto"/>
                </a:rPr>
                <a:t>Liu, MD, SD</a:t>
              </a:r>
              <a:br>
                <a:rPr kumimoji="0" lang="en-US" sz="1400" b="1" i="0" u="none" strike="noStrike" kern="1200" cap="none" spc="0" normalizeH="0" baseline="0" noProof="0">
                  <a:ln>
                    <a:noFill/>
                  </a:ln>
                  <a:solidFill>
                    <a:srgbClr val="222C3F"/>
                  </a:solidFill>
                  <a:effectLst/>
                  <a:uLnTx/>
                  <a:uFillTx/>
                  <a:latin typeface="Roboto"/>
                  <a:ea typeface="Roboto"/>
                  <a:cs typeface="Roboto"/>
                </a:rPr>
              </a:br>
              <a:r>
                <a:rPr kumimoji="0" lang="en-US" sz="1400" b="0" i="0" u="none" strike="noStrike" kern="1200" cap="none" spc="0" normalizeH="0" baseline="0" noProof="0">
                  <a:ln>
                    <a:noFill/>
                  </a:ln>
                  <a:solidFill>
                    <a:srgbClr val="222C3F"/>
                  </a:solidFill>
                  <a:effectLst/>
                  <a:uLnTx/>
                  <a:uFillTx/>
                  <a:latin typeface="Roboto"/>
                  <a:ea typeface="Roboto"/>
                  <a:cs typeface="Roboto"/>
                </a:rPr>
                <a:t>Geriatric Emergency Medicine Fellowship Director</a:t>
              </a:r>
              <a:br>
                <a:rPr kumimoji="0" lang="en-US" sz="1400" b="0" i="0" u="none" strike="noStrike" kern="1200" cap="none" spc="0" normalizeH="0" baseline="0" noProof="0">
                  <a:ln>
                    <a:noFill/>
                  </a:ln>
                  <a:solidFill>
                    <a:srgbClr val="222C3F"/>
                  </a:solidFill>
                  <a:effectLst/>
                  <a:uLnTx/>
                  <a:uFillTx/>
                  <a:latin typeface="Roboto"/>
                  <a:ea typeface="Roboto"/>
                  <a:cs typeface="Roboto"/>
                </a:rPr>
              </a:br>
              <a:r>
                <a:rPr kumimoji="0" lang="en-US" sz="1400" b="0" i="0" u="none" strike="noStrike" kern="1200" cap="none" spc="0" normalizeH="0" baseline="0" noProof="0">
                  <a:ln>
                    <a:noFill/>
                  </a:ln>
                  <a:solidFill>
                    <a:srgbClr val="222C3F"/>
                  </a:solidFill>
                  <a:effectLst/>
                  <a:uLnTx/>
                  <a:uFillTx/>
                  <a:latin typeface="Roboto"/>
                  <a:ea typeface="Roboto"/>
                  <a:cs typeface="Roboto"/>
                </a:rPr>
                <a:t>Massachusetts General Hospital</a:t>
              </a:r>
              <a:br>
                <a:rPr kumimoji="0" lang="en-US" sz="1400" b="0" i="0" u="none" strike="noStrike" kern="1200" cap="none" spc="0" normalizeH="0" baseline="0" noProof="0">
                  <a:ln>
                    <a:noFill/>
                  </a:ln>
                  <a:solidFill>
                    <a:srgbClr val="222C3F"/>
                  </a:solidFill>
                  <a:effectLst/>
                  <a:uLnTx/>
                  <a:uFillTx/>
                  <a:latin typeface="Roboto"/>
                  <a:ea typeface="Roboto"/>
                  <a:cs typeface="Roboto"/>
                </a:rPr>
              </a:br>
              <a:r>
                <a:rPr kumimoji="0" lang="en-US" sz="1400" b="0" i="0" u="none" strike="noStrike" kern="1200" cap="none" spc="0" normalizeH="0" baseline="0" noProof="0">
                  <a:ln>
                    <a:noFill/>
                  </a:ln>
                  <a:solidFill>
                    <a:srgbClr val="222C3F"/>
                  </a:solidFill>
                  <a:effectLst/>
                  <a:uLnTx/>
                  <a:uFillTx/>
                  <a:latin typeface="Roboto"/>
                  <a:ea typeface="Roboto"/>
                  <a:cs typeface="Roboto"/>
                </a:rPr>
                <a:t>Associate Professor of Emergency Medicine</a:t>
              </a:r>
              <a:br>
                <a:rPr kumimoji="0" lang="en-US" sz="1400" b="0" i="0" u="none" strike="noStrike" kern="1200" cap="none" spc="0" normalizeH="0" baseline="0" noProof="0">
                  <a:ln>
                    <a:noFill/>
                  </a:ln>
                  <a:solidFill>
                    <a:srgbClr val="222C3F"/>
                  </a:solidFill>
                  <a:effectLst/>
                  <a:uLnTx/>
                  <a:uFillTx/>
                  <a:latin typeface="Roboto"/>
                  <a:ea typeface="Roboto"/>
                  <a:cs typeface="Roboto"/>
                </a:rPr>
              </a:br>
              <a:r>
                <a:rPr kumimoji="0" lang="en-US" sz="1400" b="0" i="0" u="none" strike="noStrike" kern="1200" cap="none" spc="0" normalizeH="0" baseline="0" noProof="0">
                  <a:ln>
                    <a:noFill/>
                  </a:ln>
                  <a:solidFill>
                    <a:srgbClr val="222C3F"/>
                  </a:solidFill>
                  <a:effectLst/>
                  <a:uLnTx/>
                  <a:uFillTx/>
                  <a:latin typeface="Roboto"/>
                  <a:ea typeface="Roboto"/>
                  <a:cs typeface="Roboto"/>
                </a:rPr>
                <a:t>Harvard Medical School</a:t>
              </a: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grpSp>
      <p:grpSp>
        <p:nvGrpSpPr>
          <p:cNvPr id="12" name="Group 11">
            <a:extLst>
              <a:ext uri="{FF2B5EF4-FFF2-40B4-BE49-F238E27FC236}">
                <a16:creationId xmlns:a16="http://schemas.microsoft.com/office/drawing/2014/main" id="{1D92F30A-DD87-958A-C5C1-798FFBA874A1}"/>
              </a:ext>
            </a:extLst>
          </p:cNvPr>
          <p:cNvGrpSpPr/>
          <p:nvPr/>
        </p:nvGrpSpPr>
        <p:grpSpPr>
          <a:xfrm>
            <a:off x="6525299" y="3469998"/>
            <a:ext cx="6349706" cy="1393209"/>
            <a:chOff x="5505533" y="2560642"/>
            <a:chExt cx="8362886" cy="1897147"/>
          </a:xfrm>
        </p:grpSpPr>
        <p:pic>
          <p:nvPicPr>
            <p:cNvPr id="13" name="Picture 14">
              <a:extLst>
                <a:ext uri="{FF2B5EF4-FFF2-40B4-BE49-F238E27FC236}">
                  <a16:creationId xmlns:a16="http://schemas.microsoft.com/office/drawing/2014/main" id="{159C5818-5E2A-8EAB-CB2A-DA47C4C36B45}"/>
                </a:ext>
              </a:extLst>
            </p:cNvPr>
            <p:cNvPicPr>
              <a:picLocks noChangeAspect="1"/>
            </p:cNvPicPr>
            <p:nvPr/>
          </p:nvPicPr>
          <p:blipFill>
            <a:blip r:embed="rId6"/>
            <a:srcRect t="2789" b="2789"/>
            <a:stretch/>
          </p:blipFill>
          <p:spPr>
            <a:xfrm>
              <a:off x="5505533" y="2560642"/>
              <a:ext cx="1512887" cy="1476925"/>
            </a:xfrm>
            <a:prstGeom prst="ellipse">
              <a:avLst/>
            </a:prstGeom>
            <a:ln w="19050">
              <a:solidFill>
                <a:schemeClr val="accent6">
                  <a:lumMod val="50000"/>
                </a:schemeClr>
              </a:solidFill>
            </a:ln>
          </p:spPr>
        </p:pic>
        <p:sp>
          <p:nvSpPr>
            <p:cNvPr id="14" name="TextBox 13">
              <a:extLst>
                <a:ext uri="{FF2B5EF4-FFF2-40B4-BE49-F238E27FC236}">
                  <a16:creationId xmlns:a16="http://schemas.microsoft.com/office/drawing/2014/main" id="{B5ABC85F-0F42-E4EC-2E58-848014B235A0}"/>
                </a:ext>
              </a:extLst>
            </p:cNvPr>
            <p:cNvSpPr txBox="1"/>
            <p:nvPr/>
          </p:nvSpPr>
          <p:spPr>
            <a:xfrm>
              <a:off x="7238333" y="2571827"/>
              <a:ext cx="6630086" cy="18859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22C3F"/>
                  </a:solidFill>
                  <a:effectLst/>
                  <a:uLnTx/>
                  <a:uFillTx/>
                  <a:latin typeface="Roboto"/>
                  <a:ea typeface="+mn-ea"/>
                  <a:cs typeface="Roboto"/>
                </a:rPr>
                <a:t>Christian Nickel,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C3F"/>
                  </a:solidFill>
                  <a:effectLst/>
                  <a:uLnTx/>
                  <a:uFillTx/>
                  <a:latin typeface="Roboto"/>
                  <a:ea typeface="+mn-ea"/>
                  <a:cs typeface="Roboto"/>
                </a:rPr>
                <a:t>Emergency Department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C3F"/>
                  </a:solidFill>
                  <a:effectLst/>
                  <a:uLnTx/>
                  <a:uFillTx/>
                  <a:latin typeface="Roboto"/>
                  <a:ea typeface="+mn-ea"/>
                  <a:cs typeface="Roboto"/>
                </a:rPr>
                <a:t>Associate Professor of Emergency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C3F"/>
                  </a:solidFill>
                  <a:effectLst/>
                  <a:uLnTx/>
                  <a:uFillTx/>
                  <a:latin typeface="Roboto"/>
                  <a:ea typeface="+mn-ea"/>
                  <a:cs typeface="Roboto"/>
                </a:rPr>
                <a:t>Vice Chair Emergency Department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C3F"/>
                  </a:solidFill>
                  <a:effectLst/>
                  <a:uLnTx/>
                  <a:uFillTx/>
                  <a:latin typeface="Roboto"/>
                  <a:ea typeface="+mn-ea"/>
                  <a:cs typeface="Roboto"/>
                </a:rPr>
                <a:t>University Hospital Basel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C3F"/>
                  </a:solidFill>
                  <a:effectLst/>
                  <a:uLnTx/>
                  <a:uFillTx/>
                  <a:latin typeface="Roboto"/>
                  <a:ea typeface="+mn-ea"/>
                  <a:cs typeface="Roboto"/>
                </a:rPr>
                <a:t>Switzerland</a:t>
              </a:r>
              <a:endParaRPr kumimoji="0" lang="en-US" sz="1800" b="0" i="0" u="none" strike="noStrike" kern="1200" cap="none" spc="0" normalizeH="0" baseline="0" noProof="0">
                <a:ln>
                  <a:noFill/>
                </a:ln>
                <a:solidFill>
                  <a:srgbClr val="222C3F"/>
                </a:solidFill>
                <a:effectLst/>
                <a:uLnTx/>
                <a:uFillTx/>
                <a:latin typeface="Roboto"/>
                <a:ea typeface="+mn-ea"/>
                <a:cs typeface="Roboto"/>
              </a:endParaRPr>
            </a:p>
          </p:txBody>
        </p:sp>
      </p:grpSp>
      <p:sp>
        <p:nvSpPr>
          <p:cNvPr id="5" name="TextBox 4">
            <a:extLst>
              <a:ext uri="{FF2B5EF4-FFF2-40B4-BE49-F238E27FC236}">
                <a16:creationId xmlns:a16="http://schemas.microsoft.com/office/drawing/2014/main" id="{BB583E06-8014-C3A2-BB68-359073275951}"/>
              </a:ext>
            </a:extLst>
          </p:cNvPr>
          <p:cNvSpPr txBox="1"/>
          <p:nvPr/>
        </p:nvSpPr>
        <p:spPr>
          <a:xfrm>
            <a:off x="289684" y="879480"/>
            <a:ext cx="75833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22C3F"/>
                </a:solidFill>
                <a:effectLst/>
                <a:uLnTx/>
                <a:uFillTx/>
                <a:latin typeface="Roboto"/>
                <a:ea typeface="+mn-ea"/>
                <a:cs typeface="Roboto"/>
              </a:rPr>
              <a:t>What questions do you have for our panelists? </a:t>
            </a:r>
          </a:p>
        </p:txBody>
      </p:sp>
    </p:spTree>
    <p:extLst>
      <p:ext uri="{BB962C8B-B14F-4D97-AF65-F5344CB8AC3E}">
        <p14:creationId xmlns:p14="http://schemas.microsoft.com/office/powerpoint/2010/main" val="8889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5065B57-4EE6-6D1D-F10F-2C98477485BA}"/>
              </a:ext>
            </a:extLst>
          </p:cNvPr>
          <p:cNvSpPr>
            <a:spLocks noGrp="1" noChangeArrowheads="1"/>
          </p:cNvSpPr>
          <p:nvPr>
            <p:ph type="ctrTitle"/>
          </p:nvPr>
        </p:nvSpPr>
        <p:spPr>
          <a:xfrm>
            <a:off x="5953125" y="1606049"/>
            <a:ext cx="5897880" cy="1400175"/>
          </a:xfrm>
        </p:spPr>
        <p:txBody>
          <a:bodyPr/>
          <a:lstStyle/>
          <a:p>
            <a:pPr algn="l" eaLnBrk="1" hangingPunct="1">
              <a:defRPr/>
            </a:pPr>
            <a:r>
              <a:rPr lang="en-US" sz="3800"/>
              <a:t>A Brief History of </a:t>
            </a:r>
            <a:br>
              <a:rPr lang="en-US" sz="3800"/>
            </a:br>
            <a:r>
              <a:rPr lang="en-US" sz="3800"/>
              <a:t>Geriatric EM Research</a:t>
            </a:r>
            <a:endParaRPr lang="en-US" sz="3600"/>
          </a:p>
        </p:txBody>
      </p:sp>
      <p:sp>
        <p:nvSpPr>
          <p:cNvPr id="2051" name="Rectangle 3">
            <a:extLst>
              <a:ext uri="{FF2B5EF4-FFF2-40B4-BE49-F238E27FC236}">
                <a16:creationId xmlns:a16="http://schemas.microsoft.com/office/drawing/2014/main" id="{FD8166C1-1B15-823D-1592-A30A307CDC62}"/>
              </a:ext>
            </a:extLst>
          </p:cNvPr>
          <p:cNvSpPr>
            <a:spLocks noGrp="1" noChangeArrowheads="1"/>
          </p:cNvSpPr>
          <p:nvPr>
            <p:ph type="subTitle" idx="1"/>
          </p:nvPr>
        </p:nvSpPr>
        <p:spPr>
          <a:xfrm>
            <a:off x="6019800" y="3263399"/>
            <a:ext cx="8686800" cy="1524000"/>
          </a:xfrm>
        </p:spPr>
        <p:txBody>
          <a:bodyPr/>
          <a:lstStyle/>
          <a:p>
            <a:pPr algn="l" eaLnBrk="1" hangingPunct="1">
              <a:defRPr/>
            </a:pPr>
            <a:r>
              <a:rPr lang="en-US" sz="2000">
                <a:effectLst/>
                <a:ea typeface="+mn-ea"/>
                <a:cs typeface="+mn-cs"/>
              </a:rPr>
              <a:t>Christopher R. Carpenter, MD, FACEP, AGSF</a:t>
            </a:r>
          </a:p>
        </p:txBody>
      </p:sp>
      <p:pic>
        <p:nvPicPr>
          <p:cNvPr id="4100" name="Picture 1">
            <a:extLst>
              <a:ext uri="{FF2B5EF4-FFF2-40B4-BE49-F238E27FC236}">
                <a16:creationId xmlns:a16="http://schemas.microsoft.com/office/drawing/2014/main" id="{1A99EFE5-4DAF-AB2C-4E6E-FF19516AD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86" y="486620"/>
            <a:ext cx="2563114" cy="125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9AE8AF5-1296-E723-2E7E-341CE89FFA25}"/>
              </a:ext>
            </a:extLst>
          </p:cNvPr>
          <p:cNvPicPr>
            <a:picLocks noChangeAspect="1"/>
          </p:cNvPicPr>
          <p:nvPr/>
        </p:nvPicPr>
        <p:blipFill>
          <a:blip r:embed="rId4"/>
          <a:srcRect b="24433"/>
          <a:stretch/>
        </p:blipFill>
        <p:spPr>
          <a:xfrm>
            <a:off x="865886" y="1984642"/>
            <a:ext cx="4571980" cy="3428987"/>
          </a:xfrm>
          <a:prstGeom prst="rect">
            <a:avLst/>
          </a:prstGeom>
          <a:noFill/>
          <a:ln w="28575">
            <a:solidFill>
              <a:schemeClr val="accent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a:xfrm>
            <a:off x="3042247" y="568511"/>
            <a:ext cx="8229600" cy="990600"/>
          </a:xfrm>
        </p:spPr>
        <p:txBody>
          <a:bodyPr/>
          <a:lstStyle/>
          <a:p>
            <a:pPr algn="r"/>
            <a:r>
              <a:rPr lang="en-US" b="1">
                <a:effectLst/>
              </a:rPr>
              <a:t>Textbooks</a:t>
            </a:r>
          </a:p>
        </p:txBody>
      </p:sp>
      <p:pic>
        <p:nvPicPr>
          <p:cNvPr id="39939" name="Picture 2"/>
          <p:cNvPicPr>
            <a:picLocks noChangeAspect="1" noChangeArrowheads="1"/>
          </p:cNvPicPr>
          <p:nvPr/>
        </p:nvPicPr>
        <p:blipFill>
          <a:blip r:embed="rId3"/>
          <a:srcRect/>
          <a:stretch>
            <a:fillRect/>
          </a:stretch>
        </p:blipFill>
        <p:spPr bwMode="auto">
          <a:xfrm>
            <a:off x="5471758" y="2640517"/>
            <a:ext cx="1223828" cy="1576967"/>
          </a:xfrm>
          <a:prstGeom prst="rect">
            <a:avLst/>
          </a:prstGeom>
          <a:noFill/>
          <a:ln w="9525">
            <a:solidFill>
              <a:schemeClr val="tx1"/>
            </a:solidFill>
            <a:miter lim="800000"/>
            <a:headEnd/>
            <a:tailEnd/>
          </a:ln>
        </p:spPr>
      </p:pic>
      <p:pic>
        <p:nvPicPr>
          <p:cNvPr id="39940" name="Picture 3"/>
          <p:cNvPicPr>
            <a:picLocks noChangeAspect="1" noChangeArrowheads="1"/>
          </p:cNvPicPr>
          <p:nvPr/>
        </p:nvPicPr>
        <p:blipFill>
          <a:blip r:embed="rId4"/>
          <a:srcRect/>
          <a:stretch>
            <a:fillRect/>
          </a:stretch>
        </p:blipFill>
        <p:spPr bwMode="auto">
          <a:xfrm>
            <a:off x="2348153" y="1116516"/>
            <a:ext cx="1260755" cy="1652924"/>
          </a:xfrm>
          <a:prstGeom prst="rect">
            <a:avLst/>
          </a:prstGeom>
          <a:noFill/>
          <a:ln w="9525">
            <a:solidFill>
              <a:schemeClr val="tx1"/>
            </a:solidFill>
            <a:miter lim="800000"/>
            <a:headEnd/>
            <a:tailEnd/>
          </a:ln>
        </p:spPr>
      </p:pic>
      <p:pic>
        <p:nvPicPr>
          <p:cNvPr id="39941" name="Picture 4"/>
          <p:cNvPicPr>
            <a:picLocks noChangeAspect="1" noChangeArrowheads="1"/>
          </p:cNvPicPr>
          <p:nvPr/>
        </p:nvPicPr>
        <p:blipFill>
          <a:blip r:embed="rId5"/>
          <a:srcRect/>
          <a:stretch>
            <a:fillRect/>
          </a:stretch>
        </p:blipFill>
        <p:spPr bwMode="auto">
          <a:xfrm>
            <a:off x="6950732" y="3631117"/>
            <a:ext cx="1306722" cy="1776413"/>
          </a:xfrm>
          <a:prstGeom prst="rect">
            <a:avLst/>
          </a:prstGeom>
          <a:noFill/>
          <a:ln w="9525">
            <a:solidFill>
              <a:schemeClr val="tx1"/>
            </a:solidFill>
            <a:miter lim="800000"/>
            <a:headEnd/>
            <a:tailEnd/>
          </a:ln>
        </p:spPr>
      </p:pic>
      <p:pic>
        <p:nvPicPr>
          <p:cNvPr id="39942" name="Picture 5"/>
          <p:cNvPicPr>
            <a:picLocks noChangeAspect="1" noChangeArrowheads="1"/>
          </p:cNvPicPr>
          <p:nvPr/>
        </p:nvPicPr>
        <p:blipFill>
          <a:blip r:embed="rId6"/>
          <a:srcRect/>
          <a:stretch>
            <a:fillRect/>
          </a:stretch>
        </p:blipFill>
        <p:spPr bwMode="auto">
          <a:xfrm>
            <a:off x="3864054" y="1641165"/>
            <a:ext cx="1246149" cy="1787835"/>
          </a:xfrm>
          <a:prstGeom prst="rect">
            <a:avLst/>
          </a:prstGeom>
          <a:noFill/>
          <a:ln w="9525">
            <a:solidFill>
              <a:schemeClr val="tx1"/>
            </a:solidFill>
            <a:miter lim="800000"/>
            <a:headEnd/>
            <a:tailEnd/>
          </a:ln>
        </p:spPr>
      </p:pic>
      <p:sp>
        <p:nvSpPr>
          <p:cNvPr id="39943" name="TextBox 3"/>
          <p:cNvSpPr txBox="1">
            <a:spLocks noChangeArrowheads="1"/>
          </p:cNvSpPr>
          <p:nvPr/>
        </p:nvSpPr>
        <p:spPr bwMode="auto">
          <a:xfrm>
            <a:off x="3837915" y="3482699"/>
            <a:ext cx="1219200" cy="38100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2015</a:t>
            </a:r>
          </a:p>
        </p:txBody>
      </p:sp>
      <p:sp>
        <p:nvSpPr>
          <p:cNvPr id="39944" name="TextBox 8"/>
          <p:cNvSpPr txBox="1">
            <a:spLocks noChangeArrowheads="1"/>
          </p:cNvSpPr>
          <p:nvPr/>
        </p:nvSpPr>
        <p:spPr bwMode="auto">
          <a:xfrm>
            <a:off x="2466376" y="2877848"/>
            <a:ext cx="1219200" cy="38100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2016</a:t>
            </a:r>
          </a:p>
        </p:txBody>
      </p:sp>
      <p:sp>
        <p:nvSpPr>
          <p:cNvPr id="39945" name="TextBox 9"/>
          <p:cNvSpPr txBox="1">
            <a:spLocks noChangeArrowheads="1"/>
          </p:cNvSpPr>
          <p:nvPr/>
        </p:nvSpPr>
        <p:spPr bwMode="auto">
          <a:xfrm>
            <a:off x="5471758" y="4316916"/>
            <a:ext cx="1219200" cy="38100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2014</a:t>
            </a:r>
          </a:p>
        </p:txBody>
      </p:sp>
      <p:sp>
        <p:nvSpPr>
          <p:cNvPr id="39946" name="TextBox 10"/>
          <p:cNvSpPr txBox="1">
            <a:spLocks noChangeArrowheads="1"/>
          </p:cNvSpPr>
          <p:nvPr/>
        </p:nvSpPr>
        <p:spPr bwMode="auto">
          <a:xfrm>
            <a:off x="7038254" y="5459916"/>
            <a:ext cx="1219200" cy="38100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2004</a:t>
            </a:r>
          </a:p>
        </p:txBody>
      </p:sp>
      <p:pic>
        <p:nvPicPr>
          <p:cNvPr id="5" name="Picture 4">
            <a:extLst>
              <a:ext uri="{FF2B5EF4-FFF2-40B4-BE49-F238E27FC236}">
                <a16:creationId xmlns:a16="http://schemas.microsoft.com/office/drawing/2014/main" id="{E26A5732-0158-7BDE-0F7C-56456647AB5C}"/>
              </a:ext>
            </a:extLst>
          </p:cNvPr>
          <p:cNvPicPr>
            <a:picLocks noChangeAspect="1"/>
          </p:cNvPicPr>
          <p:nvPr/>
        </p:nvPicPr>
        <p:blipFill>
          <a:blip r:embed="rId7"/>
          <a:stretch>
            <a:fillRect/>
          </a:stretch>
        </p:blipFill>
        <p:spPr>
          <a:xfrm>
            <a:off x="920153" y="340023"/>
            <a:ext cx="1300426" cy="1957593"/>
          </a:xfrm>
          <a:prstGeom prst="rect">
            <a:avLst/>
          </a:prstGeom>
          <a:ln>
            <a:solidFill>
              <a:schemeClr val="tx1"/>
            </a:solidFill>
          </a:ln>
        </p:spPr>
      </p:pic>
      <p:sp>
        <p:nvSpPr>
          <p:cNvPr id="6" name="TextBox 10">
            <a:extLst>
              <a:ext uri="{FF2B5EF4-FFF2-40B4-BE49-F238E27FC236}">
                <a16:creationId xmlns:a16="http://schemas.microsoft.com/office/drawing/2014/main" id="{0D4E6469-0BB0-E3D6-E4B1-A0677846EF42}"/>
              </a:ext>
            </a:extLst>
          </p:cNvPr>
          <p:cNvSpPr txBox="1">
            <a:spLocks noChangeArrowheads="1"/>
          </p:cNvSpPr>
          <p:nvPr/>
        </p:nvSpPr>
        <p:spPr bwMode="auto">
          <a:xfrm>
            <a:off x="920153" y="2388440"/>
            <a:ext cx="1219200" cy="38100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2023</a:t>
            </a:r>
          </a:p>
        </p:txBody>
      </p:sp>
      <p:pic>
        <p:nvPicPr>
          <p:cNvPr id="4" name="Picture 3">
            <a:extLst>
              <a:ext uri="{FF2B5EF4-FFF2-40B4-BE49-F238E27FC236}">
                <a16:creationId xmlns:a16="http://schemas.microsoft.com/office/drawing/2014/main" id="{855F569E-642C-7D9F-98D0-1B1AD03AC654}"/>
              </a:ext>
            </a:extLst>
          </p:cNvPr>
          <p:cNvPicPr>
            <a:picLocks noChangeAspect="1"/>
          </p:cNvPicPr>
          <p:nvPr/>
        </p:nvPicPr>
        <p:blipFill>
          <a:blip r:embed="rId8"/>
          <a:stretch>
            <a:fillRect/>
          </a:stretch>
        </p:blipFill>
        <p:spPr>
          <a:xfrm>
            <a:off x="8584530" y="4661780"/>
            <a:ext cx="1152111" cy="1562520"/>
          </a:xfrm>
          <a:prstGeom prst="rect">
            <a:avLst/>
          </a:prstGeom>
          <a:ln>
            <a:solidFill>
              <a:schemeClr val="tx1"/>
            </a:solidFill>
          </a:ln>
        </p:spPr>
      </p:pic>
      <p:sp>
        <p:nvSpPr>
          <p:cNvPr id="2" name="TextBox 10">
            <a:extLst>
              <a:ext uri="{FF2B5EF4-FFF2-40B4-BE49-F238E27FC236}">
                <a16:creationId xmlns:a16="http://schemas.microsoft.com/office/drawing/2014/main" id="{184F6EDB-4382-5D43-896F-C12C3029D1FB}"/>
              </a:ext>
            </a:extLst>
          </p:cNvPr>
          <p:cNvSpPr txBox="1">
            <a:spLocks noChangeArrowheads="1"/>
          </p:cNvSpPr>
          <p:nvPr/>
        </p:nvSpPr>
        <p:spPr bwMode="auto">
          <a:xfrm>
            <a:off x="8517441" y="6289489"/>
            <a:ext cx="1219200" cy="38100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rPr>
              <a:t>1996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19835" y="4672448"/>
            <a:ext cx="2316660" cy="369332"/>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2C3F"/>
                </a:solidFill>
                <a:effectLst/>
                <a:uLnTx/>
                <a:uFillTx/>
                <a:latin typeface="Roboto"/>
                <a:ea typeface="+mn-ea"/>
                <a:cs typeface="Roboto"/>
                <a:hlinkClick r:id="rId3"/>
              </a:rPr>
              <a:t>http://geri-em.com/</a:t>
            </a:r>
            <a:r>
              <a:rPr kumimoji="0" lang="en-US" sz="1800" b="1" i="0" u="none" strike="noStrike" kern="1200" cap="none" spc="0" normalizeH="0" baseline="0" noProof="0">
                <a:ln>
                  <a:noFill/>
                </a:ln>
                <a:solidFill>
                  <a:srgbClr val="222C3F"/>
                </a:solidFill>
                <a:effectLst/>
                <a:uLnTx/>
                <a:uFillTx/>
                <a:latin typeface="Roboto"/>
                <a:ea typeface="+mn-ea"/>
                <a:cs typeface="Roboto"/>
              </a:rPr>
              <a:t> </a:t>
            </a:r>
          </a:p>
        </p:txBody>
      </p:sp>
      <p:pic>
        <p:nvPicPr>
          <p:cNvPr id="3" name="Picture 2" descr="A screenshot of a web page&#10;&#10;Description automatically generated">
            <a:extLst>
              <a:ext uri="{FF2B5EF4-FFF2-40B4-BE49-F238E27FC236}">
                <a16:creationId xmlns:a16="http://schemas.microsoft.com/office/drawing/2014/main" id="{DD40770B-86E1-46E6-A42F-FD21C468D2D4}"/>
              </a:ext>
            </a:extLst>
          </p:cNvPr>
          <p:cNvPicPr>
            <a:picLocks noChangeAspect="1"/>
          </p:cNvPicPr>
          <p:nvPr/>
        </p:nvPicPr>
        <p:blipFill>
          <a:blip r:embed="rId4"/>
          <a:stretch>
            <a:fillRect/>
          </a:stretch>
        </p:blipFill>
        <p:spPr>
          <a:xfrm>
            <a:off x="819835" y="352229"/>
            <a:ext cx="7497389" cy="4081548"/>
          </a:xfrm>
          <a:prstGeom prst="rect">
            <a:avLst/>
          </a:prstGeom>
          <a:ln>
            <a:solidFill>
              <a:schemeClr val="accent1"/>
            </a:solidFill>
          </a:ln>
        </p:spPr>
      </p:pic>
      <p:pic>
        <p:nvPicPr>
          <p:cNvPr id="7" name="Picture 6" descr="A screenshot of a medical website&#10;&#10;Description automatically generated">
            <a:extLst>
              <a:ext uri="{FF2B5EF4-FFF2-40B4-BE49-F238E27FC236}">
                <a16:creationId xmlns:a16="http://schemas.microsoft.com/office/drawing/2014/main" id="{71F6ABE0-AE0E-67FC-F47D-97373E054126}"/>
              </a:ext>
            </a:extLst>
          </p:cNvPr>
          <p:cNvPicPr>
            <a:picLocks noChangeAspect="1"/>
          </p:cNvPicPr>
          <p:nvPr/>
        </p:nvPicPr>
        <p:blipFill>
          <a:blip r:embed="rId5"/>
          <a:stretch>
            <a:fillRect/>
          </a:stretch>
        </p:blipFill>
        <p:spPr>
          <a:xfrm>
            <a:off x="5748743" y="352229"/>
            <a:ext cx="5262648" cy="5936949"/>
          </a:xfrm>
          <a:prstGeom prst="rect">
            <a:avLst/>
          </a:prstGeom>
          <a:ln>
            <a:solidFill>
              <a:schemeClr val="accent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1"/>
          <p:cNvSpPr>
            <a:spLocks noChangeArrowheads="1"/>
          </p:cNvSpPr>
          <p:nvPr/>
        </p:nvSpPr>
        <p:spPr bwMode="auto">
          <a:xfrm>
            <a:off x="430373" y="5806697"/>
            <a:ext cx="2848857" cy="369332"/>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C3F"/>
                </a:solidFill>
                <a:effectLst/>
                <a:uLnTx/>
                <a:uFillTx/>
                <a:latin typeface="Roboto"/>
                <a:ea typeface="+mn-ea"/>
                <a:cs typeface="Roboto"/>
                <a:hlinkClick r:id="rId3"/>
              </a:rPr>
              <a:t>https://gempodcast.com</a:t>
            </a:r>
            <a:r>
              <a:rPr kumimoji="0" lang="en-US" sz="1800" b="0" i="0" u="none" strike="noStrike" kern="1200" cap="none" spc="0" normalizeH="0" baseline="0" noProof="0">
                <a:ln>
                  <a:noFill/>
                </a:ln>
                <a:solidFill>
                  <a:srgbClr val="222C3F"/>
                </a:solidFill>
                <a:effectLst/>
                <a:uLnTx/>
                <a:uFillTx/>
                <a:latin typeface="Roboto"/>
                <a:ea typeface="+mn-ea"/>
                <a:cs typeface="Roboto"/>
              </a:rPr>
              <a:t> </a:t>
            </a:r>
          </a:p>
        </p:txBody>
      </p:sp>
      <p:pic>
        <p:nvPicPr>
          <p:cNvPr id="3" name="Picture 2" descr="A screenshot of a web page&#10;&#10;Description automatically generated">
            <a:extLst>
              <a:ext uri="{FF2B5EF4-FFF2-40B4-BE49-F238E27FC236}">
                <a16:creationId xmlns:a16="http://schemas.microsoft.com/office/drawing/2014/main" id="{712DC37B-1E5C-B13B-9D36-08BD7E97AD0D}"/>
              </a:ext>
            </a:extLst>
          </p:cNvPr>
          <p:cNvPicPr>
            <a:picLocks noChangeAspect="1"/>
          </p:cNvPicPr>
          <p:nvPr/>
        </p:nvPicPr>
        <p:blipFill>
          <a:blip r:embed="rId4"/>
          <a:stretch>
            <a:fillRect/>
          </a:stretch>
        </p:blipFill>
        <p:spPr>
          <a:xfrm>
            <a:off x="430373" y="370818"/>
            <a:ext cx="6674193" cy="5435879"/>
          </a:xfrm>
          <a:prstGeom prst="rect">
            <a:avLst/>
          </a:prstGeom>
          <a:ln>
            <a:solidFill>
              <a:schemeClr val="accent1"/>
            </a:solidFill>
          </a:ln>
        </p:spPr>
      </p:pic>
      <p:pic>
        <p:nvPicPr>
          <p:cNvPr id="5" name="Picture 4" descr="A person and person with a microphone&#10;&#10;Description automatically generated">
            <a:extLst>
              <a:ext uri="{FF2B5EF4-FFF2-40B4-BE49-F238E27FC236}">
                <a16:creationId xmlns:a16="http://schemas.microsoft.com/office/drawing/2014/main" id="{BC4FBC40-9E94-4B86-7159-CBB5A2E75AD0}"/>
              </a:ext>
            </a:extLst>
          </p:cNvPr>
          <p:cNvPicPr>
            <a:picLocks noChangeAspect="1"/>
          </p:cNvPicPr>
          <p:nvPr/>
        </p:nvPicPr>
        <p:blipFill>
          <a:blip r:embed="rId5"/>
          <a:stretch>
            <a:fillRect/>
          </a:stretch>
        </p:blipFill>
        <p:spPr>
          <a:xfrm>
            <a:off x="7314878" y="3591885"/>
            <a:ext cx="4122756" cy="2319050"/>
          </a:xfrm>
          <a:prstGeom prst="rect">
            <a:avLst/>
          </a:prstGeom>
          <a:ln w="28575">
            <a:solidFill>
              <a:schemeClr val="accent1"/>
            </a:solidFill>
          </a:ln>
        </p:spPr>
      </p:pic>
      <p:pic>
        <p:nvPicPr>
          <p:cNvPr id="7" name="Picture 6" descr="A person and person with orange and white text&#10;&#10;Description automatically generated">
            <a:extLst>
              <a:ext uri="{FF2B5EF4-FFF2-40B4-BE49-F238E27FC236}">
                <a16:creationId xmlns:a16="http://schemas.microsoft.com/office/drawing/2014/main" id="{5255F3F1-2828-12B4-BAE6-4C272FEAA903}"/>
              </a:ext>
            </a:extLst>
          </p:cNvPr>
          <p:cNvPicPr>
            <a:picLocks noChangeAspect="1"/>
          </p:cNvPicPr>
          <p:nvPr/>
        </p:nvPicPr>
        <p:blipFill>
          <a:blip r:embed="rId6"/>
          <a:stretch>
            <a:fillRect/>
          </a:stretch>
        </p:blipFill>
        <p:spPr>
          <a:xfrm>
            <a:off x="7638871" y="1109950"/>
            <a:ext cx="4122756" cy="2319050"/>
          </a:xfrm>
          <a:prstGeom prst="rect">
            <a:avLst/>
          </a:prstGeom>
          <a:ln w="28575">
            <a:solidFill>
              <a:schemeClr val="accent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AA2E2D5A-DAA8-9A4D-80AC-5E328FCBA382}" vid="{ABA97CCE-A783-2442-B517-7D59A44E1BAE}"/>
    </a:ext>
  </a:extLst>
</a:theme>
</file>

<file path=ppt/theme/theme2.xml><?xml version="1.0" encoding="utf-8"?>
<a:theme xmlns:a="http://schemas.openxmlformats.org/drawingml/2006/main" name="2_Office Theme">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AA2E2D5A-DAA8-9A4D-80AC-5E328FCBA382}" vid="{ABA97CCE-A783-2442-B517-7D59A44E1BAE}"/>
    </a:ext>
  </a:extLst>
</a:theme>
</file>

<file path=ppt/theme/theme4.xml><?xml version="1.0" encoding="utf-8"?>
<a:theme xmlns:a="http://schemas.openxmlformats.org/drawingml/2006/main" name="5_Office Theme">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asic Slide Master">
  <a:themeElements>
    <a:clrScheme name="GEDC_ColorPalatte">
      <a:dk1>
        <a:srgbClr val="222C3F"/>
      </a:dk1>
      <a:lt1>
        <a:sysClr val="window" lastClr="FFFFFF"/>
      </a:lt1>
      <a:dk2>
        <a:srgbClr val="1F497D"/>
      </a:dk2>
      <a:lt2>
        <a:srgbClr val="FFFFFF"/>
      </a:lt2>
      <a:accent1>
        <a:srgbClr val="268876"/>
      </a:accent1>
      <a:accent2>
        <a:srgbClr val="EA5B22"/>
      </a:accent2>
      <a:accent3>
        <a:srgbClr val="74B83B"/>
      </a:accent3>
      <a:accent4>
        <a:srgbClr val="14423B"/>
      </a:accent4>
      <a:accent5>
        <a:srgbClr val="7B3315"/>
      </a:accent5>
      <a:accent6>
        <a:srgbClr val="395A1E"/>
      </a:accent6>
      <a:hlink>
        <a:srgbClr val="1E61FF"/>
      </a:hlink>
      <a:folHlink>
        <a:srgbClr val="800080"/>
      </a:folHlink>
    </a:clrScheme>
    <a:fontScheme name="Roboto Basic">
      <a:majorFont>
        <a:latin typeface="Roboto"/>
        <a:ea typeface=""/>
        <a:cs typeface="Roboto"/>
      </a:majorFont>
      <a:minorFont>
        <a:latin typeface="Roboto"/>
        <a:ea typeface=""/>
        <a:cs typeface="Robo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DC_2020" id="{3130783C-01BE-44AF-B82F-759CFB51278A}" vid="{CA1B6AC9-0BD0-400D-8028-A6722BDA799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709C1FA0800C4A92D4FA49F4F61C56" ma:contentTypeVersion="13" ma:contentTypeDescription="Create a new document." ma:contentTypeScope="" ma:versionID="aa1e94ee8229ea074fe72df4454ea1e5">
  <xsd:schema xmlns:xsd="http://www.w3.org/2001/XMLSchema" xmlns:xs="http://www.w3.org/2001/XMLSchema" xmlns:p="http://schemas.microsoft.com/office/2006/metadata/properties" xmlns:ns2="3d78afb4-ed48-4149-bd73-e4a5ef530b07" xmlns:ns3="ddedf018-9abc-4a82-ac85-49d3c27625d5" targetNamespace="http://schemas.microsoft.com/office/2006/metadata/properties" ma:root="true" ma:fieldsID="17c88ecebf3f33bab289249306d5565c" ns2:_="" ns3:_="">
    <xsd:import namespace="3d78afb4-ed48-4149-bd73-e4a5ef530b07"/>
    <xsd:import namespace="ddedf018-9abc-4a82-ac85-49d3c27625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78afb4-ed48-4149-bd73-e4a5ef530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edf018-9abc-4a82-ac85-49d3c27625d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722da99-a059-45fe-8e04-d0256e244153}" ma:internalName="TaxCatchAll" ma:showField="CatchAllData" ma:web="ddedf018-9abc-4a82-ac85-49d3c27625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dedf018-9abc-4a82-ac85-49d3c27625d5" xsi:nil="true"/>
    <lcf76f155ced4ddcb4097134ff3c332f xmlns="3d78afb4-ed48-4149-bd73-e4a5ef530b0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A73C3E-E87A-4548-9E45-B0FEFA4D0132}">
  <ds:schemaRefs>
    <ds:schemaRef ds:uri="3d78afb4-ed48-4149-bd73-e4a5ef530b07"/>
    <ds:schemaRef ds:uri="ddedf018-9abc-4a82-ac85-49d3c27625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C2DFD9-38D6-4E99-9AA1-B3988421FE7C}">
  <ds:schemaRefs>
    <ds:schemaRef ds:uri="3d78afb4-ed48-4149-bd73-e4a5ef530b07"/>
    <ds:schemaRef ds:uri="ddedf018-9abc-4a82-ac85-49d3c27625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C3A8707-A5D8-4AF8-B1EF-72753845CE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22</Notes>
  <HiddenSlides>0</HiddenSlide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3_Basic Slide Master</vt:lpstr>
      <vt:lpstr>2_Office Theme</vt:lpstr>
      <vt:lpstr>2_Basic Slide Master</vt:lpstr>
      <vt:lpstr>5_Office Theme</vt:lpstr>
      <vt:lpstr>Basic Slide Master</vt:lpstr>
      <vt:lpstr>PowerPoint Presentation</vt:lpstr>
      <vt:lpstr>PowerPoint Presentation</vt:lpstr>
      <vt:lpstr>PowerPoint Presentation</vt:lpstr>
      <vt:lpstr>PowerPoint Presentation</vt:lpstr>
      <vt:lpstr>PowerPoint Presentation</vt:lpstr>
      <vt:lpstr>A Brief History of  Geriatric EM Research</vt:lpstr>
      <vt:lpstr>Textbooks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GEAR Grand Rounds October 15, 2024 3-4pm ET</vt:lpstr>
      <vt:lpstr>PowerPoint Presentation</vt:lpstr>
      <vt:lpstr>Take away points: Chris Carpenter </vt:lpstr>
      <vt:lpstr>Take away points: Ula Hwang</vt:lpstr>
      <vt:lpstr>Take away points: Christian Nickel</vt:lpstr>
      <vt:lpstr>Take away points: Shan Liu </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Stabler, Laura M</dc:creator>
  <cp:revision>2</cp:revision>
  <dcterms:created xsi:type="dcterms:W3CDTF">2022-03-10T20:02:15Z</dcterms:created>
  <dcterms:modified xsi:type="dcterms:W3CDTF">2024-10-09T10:17:51Z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0x0101006E709C1FA0800C4A92D4FA49F4F61C56</vt:lpwstr>
  </property>
  <property fmtid="{D5CDD505-2E9C-101B-9397-08002B2CF9AE}" pid="3" name="MediaServiceImageTags">
    <vt:lpwstr/>
  </property>
</Properties>
</file>