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7" r:id="rId4"/>
  </p:sldMasterIdLst>
  <p:notesMasterIdLst>
    <p:notesMasterId r:id="rId19"/>
  </p:notesMasterIdLst>
  <p:handoutMasterIdLst>
    <p:handoutMasterId r:id="rId20"/>
  </p:handoutMasterIdLst>
  <p:sldIdLst>
    <p:sldId id="1283" r:id="rId5"/>
    <p:sldId id="1282" r:id="rId6"/>
    <p:sldId id="1284" r:id="rId7"/>
    <p:sldId id="1281" r:id="rId8"/>
    <p:sldId id="1285" r:id="rId9"/>
    <p:sldId id="1286" r:id="rId10"/>
    <p:sldId id="1292" r:id="rId11"/>
    <p:sldId id="1073" r:id="rId12"/>
    <p:sldId id="1289" r:id="rId13"/>
    <p:sldId id="1093" r:id="rId14"/>
    <p:sldId id="1287" r:id="rId15"/>
    <p:sldId id="1126" r:id="rId16"/>
    <p:sldId id="1077" r:id="rId17"/>
    <p:sldId id="1288" r:id="rId18"/>
  </p:sldIdLst>
  <p:sldSz cx="9144000" cy="5143500" type="screen16x9"/>
  <p:notesSz cx="6858000" cy="9144000"/>
  <p:defaultText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A5A5A"/>
    <a:srgbClr val="000000"/>
    <a:srgbClr val="F9F9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2B13005-D2D2-4BBE-901B-5BCBF8ED4429}" v="15" dt="2023-12-04T14:51:26.3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86" autoAdjust="0"/>
    <p:restoredTop sz="63099" autoAdjust="0"/>
  </p:normalViewPr>
  <p:slideViewPr>
    <p:cSldViewPr snapToGrid="0">
      <p:cViewPr varScale="1">
        <p:scale>
          <a:sx n="84" d="100"/>
          <a:sy n="84" d="100"/>
        </p:scale>
        <p:origin x="1518" y="78"/>
      </p:cViewPr>
      <p:guideLst/>
    </p:cSldViewPr>
  </p:slideViewPr>
  <p:notesTextViewPr>
    <p:cViewPr>
      <p:scale>
        <a:sx n="1" d="1"/>
        <a:sy n="1" d="1"/>
      </p:scale>
      <p:origin x="0" y="0"/>
    </p:cViewPr>
  </p:notesTextViewPr>
  <p:sorterViewPr>
    <p:cViewPr>
      <p:scale>
        <a:sx n="25" d="100"/>
        <a:sy n="25" d="100"/>
      </p:scale>
      <p:origin x="0" y="-8790"/>
    </p:cViewPr>
  </p:sorterViewPr>
  <p:notesViewPr>
    <p:cSldViewPr snapToGrid="0">
      <p:cViewPr varScale="1">
        <p:scale>
          <a:sx n="237" d="100"/>
          <a:sy n="237" d="100"/>
        </p:scale>
        <p:origin x="200" y="37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9C05CB7-7154-42F2-8D93-1E20B1508952}" type="datetimeFigureOut">
              <a:rPr lang="en-US" sz="1000" smtClean="0">
                <a:solidFill>
                  <a:schemeClr val="accent3"/>
                </a:solidFill>
                <a:latin typeface="Roboto" panose="02000000000000000000" pitchFamily="2" charset="0"/>
                <a:ea typeface="Roboto" panose="02000000000000000000" pitchFamily="2" charset="0"/>
              </a:rPr>
              <a:t>12/4/2023</a:t>
            </a:fld>
            <a:endParaRPr lang="en-US" sz="1000" dirty="0">
              <a:solidFill>
                <a:schemeClr val="accent3"/>
              </a:solidFill>
              <a:latin typeface="Roboto" panose="02000000000000000000" pitchFamily="2" charset="0"/>
              <a:ea typeface="Roboto" panose="02000000000000000000"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z="900" dirty="0"/>
              <a:t>©2020 The Geriatric Emergency Department Collaborative</a:t>
            </a: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914430B-58C5-4EB3-A903-20F07B4F04B7}" type="slidenum">
              <a:rPr lang="en-US" sz="1000" smtClean="0"/>
              <a:t>‹#›</a:t>
            </a:fld>
            <a:endParaRPr lang="en-US" sz="1000" dirty="0"/>
          </a:p>
        </p:txBody>
      </p:sp>
      <p:sp>
        <p:nvSpPr>
          <p:cNvPr id="9" name="Header Placeholder 8">
            <a:extLst>
              <a:ext uri="{FF2B5EF4-FFF2-40B4-BE49-F238E27FC236}">
                <a16:creationId xmlns:a16="http://schemas.microsoft.com/office/drawing/2014/main" id="{3548A9B2-1EF0-3448-951C-D759C2B3D06D}"/>
              </a:ext>
            </a:extLst>
          </p:cNvPr>
          <p:cNvSpPr>
            <a:spLocks noGrp="1"/>
          </p:cNvSpPr>
          <p:nvPr>
            <p:ph type="hdr" sz="quarter"/>
          </p:nvPr>
        </p:nvSpPr>
        <p:spPr>
          <a:xfrm>
            <a:off x="40381" y="28965"/>
            <a:ext cx="3110055" cy="859646"/>
          </a:xfrm>
          <a:prstGeom prst="rect">
            <a:avLst/>
          </a:prstGeom>
        </p:spPr>
        <p:txBody>
          <a:bodyPr vert="horz" lIns="91440" tIns="45720" rIns="91440" bIns="45720" rtlCol="0"/>
          <a:lstStyle>
            <a:lvl1pPr algn="l">
              <a:defRPr sz="1200"/>
            </a:lvl1pPr>
          </a:lstStyle>
          <a:p>
            <a:endParaRPr lang="en-US" dirty="0"/>
          </a:p>
        </p:txBody>
      </p:sp>
      <p:pic>
        <p:nvPicPr>
          <p:cNvPr id="10" name="Picture 9">
            <a:extLst>
              <a:ext uri="{FF2B5EF4-FFF2-40B4-BE49-F238E27FC236}">
                <a16:creationId xmlns:a16="http://schemas.microsoft.com/office/drawing/2014/main" id="{14A6D443-202F-C348-8D98-29281FF46AB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562" y="50245"/>
            <a:ext cx="2860238" cy="850249"/>
          </a:xfrm>
          <a:prstGeom prst="rect">
            <a:avLst/>
          </a:prstGeom>
        </p:spPr>
      </p:pic>
    </p:spTree>
    <p:extLst>
      <p:ext uri="{BB962C8B-B14F-4D97-AF65-F5344CB8AC3E}">
        <p14:creationId xmlns:p14="http://schemas.microsoft.com/office/powerpoint/2010/main" val="24969033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148383" cy="832267"/>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1"/>
            <a:ext cx="2971800" cy="458788"/>
          </a:xfrm>
          <a:prstGeom prst="rect">
            <a:avLst/>
          </a:prstGeom>
        </p:spPr>
        <p:txBody>
          <a:bodyPr vert="horz" lIns="91440" tIns="45720" rIns="91440" bIns="45720" rtlCol="0"/>
          <a:lstStyle>
            <a:lvl1pPr algn="r">
              <a:defRPr sz="900">
                <a:solidFill>
                  <a:schemeClr val="bg2"/>
                </a:solidFill>
                <a:latin typeface="Roboto" panose="02000000000000000000" pitchFamily="2" charset="0"/>
                <a:ea typeface="Roboto" panose="02000000000000000000" pitchFamily="2" charset="0"/>
              </a:defRPr>
            </a:lvl1pPr>
          </a:lstStyle>
          <a:p>
            <a:fld id="{8E1E840F-9B2B-44B5-896B-5B857B514EB5}" type="datetimeFigureOut">
              <a:rPr lang="en-US" smtClean="0"/>
              <a:pPr/>
              <a:t>12/4/2023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49"/>
            <a:ext cx="5486400" cy="3600451"/>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3778060" cy="458787"/>
          </a:xfrm>
          <a:prstGeom prst="rect">
            <a:avLst/>
          </a:prstGeom>
        </p:spPr>
        <p:txBody>
          <a:bodyPr vert="horz" lIns="91440" tIns="45720" rIns="91440" bIns="45720" rtlCol="0" anchor="b"/>
          <a:lstStyle>
            <a:lvl1pPr algn="l">
              <a:defRPr sz="900">
                <a:latin typeface="Roboto" panose="02000000000000000000" pitchFamily="2" charset="0"/>
                <a:ea typeface="Roboto" panose="02000000000000000000" pitchFamily="2" charset="0"/>
              </a:defRPr>
            </a:lvl1pPr>
          </a:lstStyle>
          <a:p>
            <a:r>
              <a:rPr lang="en-US"/>
              <a:t>©2020 The Geriatric Emergency Department Collaborative</a:t>
            </a:r>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900">
                <a:latin typeface="Roboto" panose="02000000000000000000" pitchFamily="2" charset="0"/>
                <a:ea typeface="Roboto" panose="02000000000000000000" pitchFamily="2" charset="0"/>
              </a:defRPr>
            </a:lvl1pPr>
          </a:lstStyle>
          <a:p>
            <a:fld id="{B8F1E044-3EA6-4167-A0FB-D05C215FD25D}" type="slidenum">
              <a:rPr lang="en-US" smtClean="0"/>
              <a:pPr/>
              <a:t>‹#›</a:t>
            </a:fld>
            <a:endParaRPr lang="en-US" dirty="0"/>
          </a:p>
        </p:txBody>
      </p:sp>
      <p:pic>
        <p:nvPicPr>
          <p:cNvPr id="9" name="Picture 8">
            <a:extLst>
              <a:ext uri="{FF2B5EF4-FFF2-40B4-BE49-F238E27FC236}">
                <a16:creationId xmlns:a16="http://schemas.microsoft.com/office/drawing/2014/main" id="{6F0803B4-8ED6-DA41-8EB2-10EE897D2C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562" y="50245"/>
            <a:ext cx="2860238" cy="850249"/>
          </a:xfrm>
          <a:prstGeom prst="rect">
            <a:avLst/>
          </a:prstGeom>
        </p:spPr>
      </p:pic>
    </p:spTree>
    <p:extLst>
      <p:ext uri="{BB962C8B-B14F-4D97-AF65-F5344CB8AC3E}">
        <p14:creationId xmlns:p14="http://schemas.microsoft.com/office/powerpoint/2010/main" val="1454506693"/>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cdc.gov/nchs/data/databriefs/db367-h.pdf"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gedcollaborative.com/article/a-geriatric-emergency-department-checklist/" TargetMode="External"/><Relationship Id="rId2" Type="http://schemas.openxmlformats.org/officeDocument/2006/relationships/slide" Target="../slides/slide3.xml"/><Relationship Id="rId1" Type="http://schemas.openxmlformats.org/officeDocument/2006/relationships/notesMaster" Target="../notesMasters/notesMaster1.xml"/><Relationship Id="rId5" Type="http://schemas.openxmlformats.org/officeDocument/2006/relationships/hyperlink" Target="https://www.acep.org/geda" TargetMode="External"/><Relationship Id="rId4" Type="http://schemas.openxmlformats.org/officeDocument/2006/relationships/hyperlink" Target="https://gedcollaborative.com/event/geriatric-em-management-nurses-in-the-geriatric-ed/" TargetMode="Externa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doi.org/10.1111/jgs.15235"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www.acep.org/geda"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gedcollaborative.com/article/a-geriatric-emergency-department-checklist/" TargetMode="External"/><Relationship Id="rId2" Type="http://schemas.openxmlformats.org/officeDocument/2006/relationships/slide" Target="../slides/slide7.xml"/><Relationship Id="rId1" Type="http://schemas.openxmlformats.org/officeDocument/2006/relationships/notesMaster" Target="../notesMasters/notesMaster1.xml"/><Relationship Id="rId5" Type="http://schemas.openxmlformats.org/officeDocument/2006/relationships/hyperlink" Target="https://www.acep.org/geda" TargetMode="External"/><Relationship Id="rId4" Type="http://schemas.openxmlformats.org/officeDocument/2006/relationships/hyperlink" Target="https://gedcollaborative.com/event/geriatric-em-management-nurses-in-the-geriatric-ed/"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doi.org/10.3390/geriatrics4010024"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CA" sz="900" i="1" kern="100" dirty="0">
                <a:effectLst/>
                <a:latin typeface="Calibri" panose="020F0502020204030204" pitchFamily="34" charset="0"/>
                <a:ea typeface="Calibri" panose="020F0502020204030204" pitchFamily="34" charset="0"/>
                <a:cs typeface="Times New Roman" panose="02020603050405020304" pitchFamily="18" charset="0"/>
              </a:rPr>
              <a:t>Speakers notes</a:t>
            </a:r>
            <a:r>
              <a:rPr lang="en-CA" sz="900" kern="100" dirty="0">
                <a:effectLst/>
                <a:latin typeface="Calibri" panose="020F0502020204030204" pitchFamily="34" charset="0"/>
                <a:ea typeface="Calibri" panose="020F0502020204030204" pitchFamily="34" charset="0"/>
                <a:cs typeface="Times New Roman" panose="02020603050405020304" pitchFamily="18" charset="0"/>
              </a:rPr>
              <a:t>: The US population is aging. Older adults frequently visit the ED and account for 46% of ED visits resulting in admission to hospital. </a:t>
            </a:r>
            <a:r>
              <a:rPr lang="en-US" sz="1800" b="0" i="0" dirty="0">
                <a:solidFill>
                  <a:srgbClr val="222222"/>
                </a:solidFill>
                <a:effectLst/>
                <a:latin typeface="TimesNewRomanPSMT"/>
              </a:rPr>
              <a:t>During 2014–2017, 20% of all emergency department (ED) visits in the United States were made by patients aged 60 and over, representing an annual average of approximately 29 million ED visits (3–6).  </a:t>
            </a:r>
            <a:r>
              <a:rPr lang="en-US" b="0" i="0" dirty="0">
                <a:solidFill>
                  <a:srgbClr val="1155CC"/>
                </a:solidFill>
                <a:effectLst/>
                <a:latin typeface="TimesNewRomanPSMT"/>
                <a:hlinkClick r:id="rId3"/>
              </a:rPr>
              <a:t>https://www.cdc.gov/nchs/data/databriefs/db367-h.pdf</a:t>
            </a:r>
            <a:endParaRPr lang="en-CA" sz="9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CA" sz="9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CA" sz="900" kern="100" dirty="0">
                <a:effectLst/>
                <a:latin typeface="Calibri" panose="020F0502020204030204" pitchFamily="34" charset="0"/>
                <a:ea typeface="Calibri" panose="020F0502020204030204" pitchFamily="34" charset="0"/>
                <a:cs typeface="Times New Roman" panose="02020603050405020304" pitchFamily="18" charset="0"/>
              </a:rPr>
              <a:t>Many of these hospital admissions could be avoided through geriatric-specific ED screening and processes. Often the arrival of an older adult in the ED is a sentinel event – it’s essential that they receive the specialized care they need. What happens to them in the ED could predict their 1-year morbidity and mortality.</a:t>
            </a:r>
            <a:endParaRPr lang="en-US" sz="9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CA" sz="900" i="1" kern="100" dirty="0">
                <a:effectLst/>
                <a:latin typeface="Calibri" panose="020F0502020204030204" pitchFamily="34" charset="0"/>
                <a:ea typeface="Calibri" panose="020F0502020204030204" pitchFamily="34" charset="0"/>
                <a:cs typeface="Times New Roman" panose="02020603050405020304" pitchFamily="18" charset="0"/>
              </a:rPr>
              <a:t>References:</a:t>
            </a:r>
          </a:p>
          <a:p>
            <a:pPr marL="0" marR="0">
              <a:lnSpc>
                <a:spcPct val="107000"/>
              </a:lnSpc>
              <a:spcBef>
                <a:spcPts val="0"/>
              </a:spcBef>
              <a:spcAft>
                <a:spcPts val="800"/>
              </a:spcAft>
            </a:pPr>
            <a:endParaRPr lang="en-US" sz="9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CA" sz="900" kern="100" dirty="0">
                <a:effectLst/>
                <a:latin typeface="Calibri" panose="020F0502020204030204" pitchFamily="34" charset="0"/>
                <a:ea typeface="Calibri" panose="020F0502020204030204" pitchFamily="34" charset="0"/>
                <a:cs typeface="Times New Roman" panose="02020603050405020304" pitchFamily="18" charset="0"/>
              </a:rPr>
              <a:t>WHI. Geriatric Emergency Department Factsheet (2013 HCUP-NEDS data). West Health Institute;2017.</a:t>
            </a:r>
            <a:endParaRPr lang="en-US" sz="9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mj-lt"/>
              <a:buAutoNum type="arabicPeriod"/>
            </a:pPr>
            <a:r>
              <a:rPr lang="en-CA" sz="900" kern="100" dirty="0" err="1">
                <a:effectLst/>
                <a:latin typeface="Calibri" panose="020F0502020204030204" pitchFamily="34" charset="0"/>
                <a:ea typeface="Calibri" panose="020F0502020204030204" pitchFamily="34" charset="0"/>
                <a:cs typeface="Times New Roman" panose="02020603050405020304" pitchFamily="18" charset="0"/>
              </a:rPr>
              <a:t>Stranges</a:t>
            </a:r>
            <a:r>
              <a:rPr lang="en-CA" sz="900" kern="100" dirty="0">
                <a:effectLst/>
                <a:latin typeface="Calibri" panose="020F0502020204030204" pitchFamily="34" charset="0"/>
                <a:ea typeface="Calibri" panose="020F0502020204030204" pitchFamily="34" charset="0"/>
                <a:cs typeface="Times New Roman" panose="02020603050405020304" pitchFamily="18" charset="0"/>
              </a:rPr>
              <a:t> E, Stocks C. Potentially Preventable Hospitalizations for Acute and Chronic Conditions, 2008. Rockville, MD: Agency for Healthcare Research and Quality; 2010.</a:t>
            </a:r>
            <a:endParaRPr lang="en-US" sz="9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CA" dirty="0"/>
          </a:p>
        </p:txBody>
      </p:sp>
      <p:sp>
        <p:nvSpPr>
          <p:cNvPr id="4" name="Slide Number Placeholder 3"/>
          <p:cNvSpPr>
            <a:spLocks noGrp="1"/>
          </p:cNvSpPr>
          <p:nvPr>
            <p:ph type="sldNum" sz="quarter" idx="5"/>
          </p:nvPr>
        </p:nvSpPr>
        <p:spPr/>
        <p:txBody>
          <a:bodyPr/>
          <a:lstStyle/>
          <a:p>
            <a:fld id="{B8F1E044-3EA6-4167-A0FB-D05C215FD25D}" type="slidenum">
              <a:rPr lang="en-US" smtClean="0"/>
              <a:pPr/>
              <a:t>2</a:t>
            </a:fld>
            <a:endParaRPr lang="en-US" dirty="0"/>
          </a:p>
        </p:txBody>
      </p:sp>
    </p:spTree>
    <p:extLst>
      <p:ext uri="{BB962C8B-B14F-4D97-AF65-F5344CB8AC3E}">
        <p14:creationId xmlns:p14="http://schemas.microsoft.com/office/powerpoint/2010/main" val="24670085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CA" sz="1800" i="1" kern="100" dirty="0">
                <a:effectLst/>
                <a:latin typeface="Calibri" panose="020F0502020204030204" pitchFamily="34" charset="0"/>
                <a:ea typeface="Calibri" panose="020F0502020204030204" pitchFamily="34" charset="0"/>
                <a:cs typeface="Times New Roman" panose="02020603050405020304" pitchFamily="18" charset="0"/>
              </a:rPr>
              <a:t>Suggested Speaker Notes</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 Every emergency department and health system has a unique path toward becoming a geriatric ED. The Geriatric Emergency Department Collaborative can help with consulting engagements such as gap analysis, leadership consulting,  and Bootcamp trainings for multiple sites. Should you already know which intervention you’re interested in implementing, a number of slides at the bottom of this presentation provide evidence to support different interventions.</a:t>
            </a:r>
          </a:p>
          <a:p>
            <a:pPr>
              <a:lnSpc>
                <a:spcPct val="107000"/>
              </a:lnSpc>
              <a:spcAft>
                <a:spcPts val="800"/>
              </a:spcAft>
            </a:pPr>
            <a:r>
              <a:rPr lang="en-CA" sz="1800" i="1" kern="100" dirty="0">
                <a:effectLst/>
                <a:latin typeface="Calibri" panose="020F0502020204030204" pitchFamily="34" charset="0"/>
                <a:ea typeface="Calibri" panose="020F0502020204030204" pitchFamily="34" charset="0"/>
                <a:cs typeface="Times New Roman" panose="02020603050405020304" pitchFamily="18" charset="0"/>
              </a:rPr>
              <a:t>References:</a:t>
            </a:r>
            <a:endParaRPr lang="en-CA"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CA"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https://gedcollaborative.com/article/a-geriatric-emergency-department-checklist/</a:t>
            </a:r>
            <a:endParaRPr lang="en-CA"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CA"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4"/>
              </a:rPr>
              <a:t>https://gedcollaborative.com/event/geriatric-em-management-nurses-in-the-geriatric-ed/</a:t>
            </a:r>
            <a:endParaRPr lang="en-CA"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CA"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https://www.acep.org/geda</a:t>
            </a:r>
            <a:endParaRPr lang="en-CA"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CA" dirty="0"/>
          </a:p>
        </p:txBody>
      </p:sp>
      <p:sp>
        <p:nvSpPr>
          <p:cNvPr id="4" name="Slide Number Placeholder 3"/>
          <p:cNvSpPr>
            <a:spLocks noGrp="1"/>
          </p:cNvSpPr>
          <p:nvPr>
            <p:ph type="sldNum" sz="quarter" idx="5"/>
          </p:nvPr>
        </p:nvSpPr>
        <p:spPr/>
        <p:txBody>
          <a:bodyPr/>
          <a:lstStyle/>
          <a:p>
            <a:fld id="{B8F1E044-3EA6-4167-A0FB-D05C215FD25D}" type="slidenum">
              <a:rPr lang="en-US" smtClean="0"/>
              <a:pPr/>
              <a:t>3</a:t>
            </a:fld>
            <a:endParaRPr lang="en-US" dirty="0"/>
          </a:p>
        </p:txBody>
      </p:sp>
    </p:spTree>
    <p:extLst>
      <p:ext uri="{BB962C8B-B14F-4D97-AF65-F5344CB8AC3E}">
        <p14:creationId xmlns:p14="http://schemas.microsoft.com/office/powerpoint/2010/main" val="12509060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CA" sz="900" i="1" kern="100" dirty="0">
                <a:effectLst/>
                <a:latin typeface="Calibri" panose="020F0502020204030204" pitchFamily="34" charset="0"/>
                <a:ea typeface="Calibri" panose="020F0502020204030204" pitchFamily="34" charset="0"/>
                <a:cs typeface="Times New Roman" panose="02020603050405020304" pitchFamily="18" charset="0"/>
              </a:rPr>
              <a:t>Suggested Speaking Points:</a:t>
            </a:r>
          </a:p>
          <a:p>
            <a:pPr marL="0" marR="0">
              <a:lnSpc>
                <a:spcPct val="107000"/>
              </a:lnSpc>
              <a:spcBef>
                <a:spcPts val="0"/>
              </a:spcBef>
              <a:spcAft>
                <a:spcPts val="800"/>
              </a:spcAft>
            </a:pPr>
            <a:r>
              <a:rPr lang="en-CA" sz="900" kern="100" dirty="0">
                <a:effectLst/>
                <a:latin typeface="Calibri" panose="020F0502020204030204" pitchFamily="34" charset="0"/>
                <a:ea typeface="Calibri" panose="020F0502020204030204" pitchFamily="34" charset="0"/>
                <a:cs typeface="Times New Roman" panose="02020603050405020304" pitchFamily="18" charset="0"/>
              </a:rPr>
              <a:t>The return on investment for Geriatric Emergency Departments is clear and a growing body of evidence supports making geriatric-focused changes in the ED. </a:t>
            </a:r>
          </a:p>
          <a:p>
            <a:pPr marL="0" marR="0">
              <a:lnSpc>
                <a:spcPct val="107000"/>
              </a:lnSpc>
              <a:spcBef>
                <a:spcPts val="0"/>
              </a:spcBef>
              <a:spcAft>
                <a:spcPts val="800"/>
              </a:spcAft>
            </a:pPr>
            <a:r>
              <a:rPr lang="en-CA" sz="900" kern="100" dirty="0">
                <a:effectLst/>
                <a:latin typeface="Calibri" panose="020F0502020204030204" pitchFamily="34" charset="0"/>
                <a:ea typeface="Calibri" panose="020F0502020204030204" pitchFamily="34" charset="0"/>
                <a:cs typeface="Times New Roman" panose="02020603050405020304" pitchFamily="18" charset="0"/>
              </a:rPr>
              <a:t>Geriatric process improvements are associated with fewer revisits, fewer admissions, decreased length of stay for admitted patients, thus keeping beds open for surgeries and other high-revenue procedures. Moreover, they improve patient satisfaction and ED clinician/staff satisfaction. Geriatric process improvement benefit everyone. </a:t>
            </a:r>
          </a:p>
          <a:p>
            <a:pPr marL="0" marR="0">
              <a:lnSpc>
                <a:spcPct val="107000"/>
              </a:lnSpc>
              <a:spcBef>
                <a:spcPts val="0"/>
              </a:spcBef>
              <a:spcAft>
                <a:spcPts val="800"/>
              </a:spcAft>
            </a:pPr>
            <a:endParaRPr lang="en-US" sz="9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CA" sz="900" i="1" kern="100" dirty="0">
                <a:effectLst/>
                <a:latin typeface="Calibri" panose="020F0502020204030204" pitchFamily="34" charset="0"/>
                <a:ea typeface="Calibri" panose="020F0502020204030204" pitchFamily="34" charset="0"/>
                <a:cs typeface="Times New Roman" panose="02020603050405020304" pitchFamily="18" charset="0"/>
              </a:rPr>
              <a:t>References</a:t>
            </a:r>
            <a:r>
              <a:rPr lang="en-CA" sz="900" i="1" kern="100" dirty="0">
                <a:effectLst/>
                <a:highlight>
                  <a:srgbClr val="FFFF00"/>
                </a:highlight>
                <a:latin typeface="Calibri" panose="020F0502020204030204" pitchFamily="34" charset="0"/>
                <a:ea typeface="Calibri" panose="020F0502020204030204" pitchFamily="34" charset="0"/>
                <a:cs typeface="Times New Roman" panose="02020603050405020304" pitchFamily="18" charset="0"/>
              </a:rPr>
              <a:t>: </a:t>
            </a:r>
          </a:p>
          <a:p>
            <a:pPr marL="342900" marR="0" indent="-342900">
              <a:lnSpc>
                <a:spcPct val="107000"/>
              </a:lnSpc>
              <a:spcBef>
                <a:spcPts val="0"/>
              </a:spcBef>
              <a:spcAft>
                <a:spcPts val="800"/>
              </a:spcAft>
              <a:buAutoNum type="arabicPeriod" startAt="2"/>
            </a:pPr>
            <a:r>
              <a:rPr lang="en-CA" sz="900" kern="100" dirty="0" err="1">
                <a:effectLst/>
                <a:latin typeface="Calibri" panose="020F0502020204030204" pitchFamily="34" charset="0"/>
                <a:ea typeface="Calibri" panose="020F0502020204030204" pitchFamily="34" charset="0"/>
                <a:cs typeface="Times New Roman" panose="02020603050405020304" pitchFamily="18" charset="0"/>
              </a:rPr>
              <a:t>Stranges</a:t>
            </a:r>
            <a:r>
              <a:rPr lang="en-CA" sz="900" kern="100" dirty="0">
                <a:effectLst/>
                <a:latin typeface="Calibri" panose="020F0502020204030204" pitchFamily="34" charset="0"/>
                <a:ea typeface="Calibri" panose="020F0502020204030204" pitchFamily="34" charset="0"/>
                <a:cs typeface="Times New Roman" panose="02020603050405020304" pitchFamily="18" charset="0"/>
              </a:rPr>
              <a:t> E, Stocks C. Potentially Preventable Hospitalizations for Acute and Chronic Conditions, 2008. Rockville, MD: Agency for Healthcare Research and Quality; 2010 </a:t>
            </a:r>
          </a:p>
          <a:p>
            <a:pPr marL="342900" marR="0" indent="-342900">
              <a:lnSpc>
                <a:spcPct val="107000"/>
              </a:lnSpc>
              <a:spcBef>
                <a:spcPts val="0"/>
              </a:spcBef>
              <a:spcAft>
                <a:spcPts val="800"/>
              </a:spcAft>
              <a:buAutoNum type="arabicPeriod" startAt="2"/>
            </a:pPr>
            <a:r>
              <a:rPr lang="en-CA" sz="900" kern="100" dirty="0">
                <a:effectLst/>
                <a:latin typeface="Calibri" panose="020F0502020204030204" pitchFamily="34" charset="0"/>
                <a:ea typeface="Calibri" panose="020F0502020204030204" pitchFamily="34" charset="0"/>
                <a:cs typeface="Times New Roman" panose="02020603050405020304" pitchFamily="18" charset="0"/>
              </a:rPr>
              <a:t>Hwang, U., Dresden, S.M., Rosenberg, M.S., Garrido, M.M., Loo, G., Sze, J., Gravenor, S., Courtney, D.M., Kang, R., Zhu, C.W., Vargas-Torres, C., </a:t>
            </a:r>
            <a:r>
              <a:rPr lang="en-CA" sz="900" kern="100" dirty="0" err="1">
                <a:effectLst/>
                <a:latin typeface="Calibri" panose="020F0502020204030204" pitchFamily="34" charset="0"/>
                <a:ea typeface="Calibri" panose="020F0502020204030204" pitchFamily="34" charset="0"/>
                <a:cs typeface="Times New Roman" panose="02020603050405020304" pitchFamily="18" charset="0"/>
              </a:rPr>
              <a:t>Grudzen</a:t>
            </a:r>
            <a:r>
              <a:rPr lang="en-CA" sz="900" kern="100" dirty="0">
                <a:effectLst/>
                <a:latin typeface="Calibri" panose="020F0502020204030204" pitchFamily="34" charset="0"/>
                <a:ea typeface="Calibri" panose="020F0502020204030204" pitchFamily="34" charset="0"/>
                <a:cs typeface="Times New Roman" panose="02020603050405020304" pitchFamily="18" charset="0"/>
              </a:rPr>
              <a:t>, C.R., Richardson, L.D. and (2018), Geriatric Emergency Department Innovations: Transitional Care Nurses and Hospital Use. J Am </a:t>
            </a:r>
            <a:r>
              <a:rPr lang="en-CA" sz="900" kern="100" dirty="0" err="1">
                <a:effectLst/>
                <a:latin typeface="Calibri" panose="020F0502020204030204" pitchFamily="34" charset="0"/>
                <a:ea typeface="Calibri" panose="020F0502020204030204" pitchFamily="34" charset="0"/>
                <a:cs typeface="Times New Roman" panose="02020603050405020304" pitchFamily="18" charset="0"/>
              </a:rPr>
              <a:t>Geriatr</a:t>
            </a:r>
            <a:r>
              <a:rPr lang="en-CA" sz="900" kern="100" dirty="0">
                <a:effectLst/>
                <a:latin typeface="Calibri" panose="020F0502020204030204" pitchFamily="34" charset="0"/>
                <a:ea typeface="Calibri" panose="020F0502020204030204" pitchFamily="34" charset="0"/>
                <a:cs typeface="Times New Roman" panose="02020603050405020304" pitchFamily="18" charset="0"/>
              </a:rPr>
              <a:t> Soc, 66: 459-466. </a:t>
            </a:r>
            <a:r>
              <a:rPr lang="en-CA" sz="9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https://doi.org/10.1111/jgs.1523</a:t>
            </a:r>
            <a:endParaRPr lang="en-CA" sz="9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indent="-342900">
              <a:lnSpc>
                <a:spcPct val="107000"/>
              </a:lnSpc>
              <a:spcBef>
                <a:spcPts val="0"/>
              </a:spcBef>
              <a:spcAft>
                <a:spcPts val="800"/>
              </a:spcAft>
              <a:buAutoNum type="arabicPeriod" startAt="2"/>
            </a:pPr>
            <a:r>
              <a:rPr lang="en-CA" sz="900" kern="100" dirty="0">
                <a:effectLst/>
                <a:latin typeface="Calibri" panose="020F0502020204030204" pitchFamily="34" charset="0"/>
                <a:ea typeface="Calibri" panose="020F0502020204030204" pitchFamily="34" charset="0"/>
                <a:cs typeface="Times New Roman" panose="02020603050405020304" pitchFamily="18" charset="0"/>
              </a:rPr>
              <a:t>Hwang U, Dresden SM, Vargas-Torres C, et al. Association of a Geriatric Emergency Department Innovation Program with Cost Outcomes Among Medicare Beneficiaries. JAMA </a:t>
            </a:r>
            <a:r>
              <a:rPr lang="en-CA" sz="900" kern="100" dirty="0" err="1">
                <a:effectLst/>
                <a:latin typeface="Calibri" panose="020F0502020204030204" pitchFamily="34" charset="0"/>
                <a:ea typeface="Calibri" panose="020F0502020204030204" pitchFamily="34" charset="0"/>
                <a:cs typeface="Times New Roman" panose="02020603050405020304" pitchFamily="18" charset="0"/>
              </a:rPr>
              <a:t>Netw</a:t>
            </a:r>
            <a:r>
              <a:rPr lang="en-CA" sz="900" kern="100" dirty="0">
                <a:effectLst/>
                <a:latin typeface="Calibri" panose="020F0502020204030204" pitchFamily="34" charset="0"/>
                <a:ea typeface="Calibri" panose="020F0502020204030204" pitchFamily="34" charset="0"/>
                <a:cs typeface="Times New Roman" panose="02020603050405020304" pitchFamily="18" charset="0"/>
              </a:rPr>
              <a:t> Open. 2021;4(3):e2037334. doi:10.1001/jamanetworkopen.2020.3733</a:t>
            </a:r>
          </a:p>
          <a:p>
            <a:pPr marL="342900" marR="0" indent="-342900">
              <a:lnSpc>
                <a:spcPct val="107000"/>
              </a:lnSpc>
              <a:spcBef>
                <a:spcPts val="0"/>
              </a:spcBef>
              <a:spcAft>
                <a:spcPts val="800"/>
              </a:spcAft>
              <a:buAutoNum type="arabicPeriod" startAt="2"/>
            </a:pPr>
            <a:r>
              <a:rPr lang="en-CA" sz="900" kern="100" dirty="0">
                <a:effectLst/>
                <a:latin typeface="Calibri" panose="020F0502020204030204" pitchFamily="34" charset="0"/>
                <a:ea typeface="Calibri" panose="020F0502020204030204" pitchFamily="34" charset="0"/>
                <a:cs typeface="Times New Roman" panose="02020603050405020304" pitchFamily="18" charset="0"/>
              </a:rPr>
              <a:t>Wallis M, Marsden E, Taylor A, et al. The Geriatric Emergency Department Intervention model of care: a trial. BMC Geriatrics. 2018;18(1):297</a:t>
            </a:r>
          </a:p>
          <a:p>
            <a:pPr marL="342900" marR="0" indent="-342900">
              <a:lnSpc>
                <a:spcPct val="107000"/>
              </a:lnSpc>
              <a:spcBef>
                <a:spcPts val="0"/>
              </a:spcBef>
              <a:spcAft>
                <a:spcPts val="800"/>
              </a:spcAft>
              <a:buAutoNum type="arabicPeriod" startAt="2"/>
            </a:pPr>
            <a:r>
              <a:rPr lang="en-CA" sz="900" kern="100" dirty="0" err="1">
                <a:effectLst/>
                <a:latin typeface="Calibri" panose="020F0502020204030204" pitchFamily="34" charset="0"/>
                <a:ea typeface="Calibri" panose="020F0502020204030204" pitchFamily="34" charset="0"/>
                <a:cs typeface="Times New Roman" panose="02020603050405020304" pitchFamily="18" charset="0"/>
              </a:rPr>
              <a:t>Spragmaticilvester</a:t>
            </a:r>
            <a:r>
              <a:rPr lang="en-CA" sz="900" kern="100" dirty="0">
                <a:effectLst/>
                <a:latin typeface="Calibri" panose="020F0502020204030204" pitchFamily="34" charset="0"/>
                <a:ea typeface="Calibri" panose="020F0502020204030204" pitchFamily="34" charset="0"/>
                <a:cs typeface="Times New Roman" panose="02020603050405020304" pitchFamily="18" charset="0"/>
              </a:rPr>
              <a:t> KM, Mohammed MA, Harriman P, et al. Timely care for frail older people referred to hospital improves efficiency and reduces mortality without the need for extra resources. Age and Ageing. 2014;43(4):472-477</a:t>
            </a:r>
          </a:p>
          <a:p>
            <a:pPr marL="342900" marR="0" indent="-342900">
              <a:lnSpc>
                <a:spcPct val="107000"/>
              </a:lnSpc>
              <a:spcBef>
                <a:spcPts val="0"/>
              </a:spcBef>
              <a:spcAft>
                <a:spcPts val="800"/>
              </a:spcAft>
              <a:buAutoNum type="arabicPeriod" startAt="2"/>
            </a:pPr>
            <a:r>
              <a:rPr lang="en-CA" sz="900" kern="100" dirty="0">
                <a:effectLst/>
                <a:latin typeface="Calibri" panose="020F0502020204030204" pitchFamily="34" charset="0"/>
                <a:ea typeface="Calibri" panose="020F0502020204030204" pitchFamily="34" charset="0"/>
                <a:cs typeface="Times New Roman" panose="02020603050405020304" pitchFamily="18" charset="0"/>
              </a:rPr>
              <a:t>Ellis G, Whitehead MA, Robinson D, et al. Comprehensive geriatric assessment for older adults admitted to hospital: meta-analysis of randomised controlled trials. BMJ. 2011;343</a:t>
            </a:r>
          </a:p>
          <a:p>
            <a:pPr marL="342900" marR="0" indent="-342900">
              <a:lnSpc>
                <a:spcPct val="107000"/>
              </a:lnSpc>
              <a:spcBef>
                <a:spcPts val="0"/>
              </a:spcBef>
              <a:spcAft>
                <a:spcPts val="800"/>
              </a:spcAft>
              <a:buAutoNum type="arabicPeriod" startAt="2"/>
            </a:pPr>
            <a:r>
              <a:rPr lang="en-CA" sz="900" kern="100" dirty="0">
                <a:effectLst/>
                <a:latin typeface="Calibri" panose="020F0502020204030204" pitchFamily="34" charset="0"/>
                <a:ea typeface="Calibri" panose="020F0502020204030204" pitchFamily="34" charset="0"/>
                <a:cs typeface="Times New Roman" panose="02020603050405020304" pitchFamily="18" charset="0"/>
              </a:rPr>
              <a:t>Keene SE, Cameron-</a:t>
            </a:r>
            <a:r>
              <a:rPr lang="en-CA" sz="900" kern="100" dirty="0" err="1">
                <a:effectLst/>
                <a:latin typeface="Calibri" panose="020F0502020204030204" pitchFamily="34" charset="0"/>
                <a:ea typeface="Calibri" panose="020F0502020204030204" pitchFamily="34" charset="0"/>
                <a:cs typeface="Times New Roman" panose="02020603050405020304" pitchFamily="18" charset="0"/>
              </a:rPr>
              <a:t>Comasco</a:t>
            </a:r>
            <a:r>
              <a:rPr lang="en-CA" sz="900" kern="100" dirty="0">
                <a:effectLst/>
                <a:latin typeface="Calibri" panose="020F0502020204030204" pitchFamily="34" charset="0"/>
                <a:ea typeface="Calibri" panose="020F0502020204030204" pitchFamily="34" charset="0"/>
                <a:cs typeface="Times New Roman" panose="02020603050405020304" pitchFamily="18" charset="0"/>
              </a:rPr>
              <a:t> L. Implementation of a geriatric emergency medicine assessment team decreases hospital length of stay. Am J </a:t>
            </a:r>
            <a:r>
              <a:rPr lang="en-CA" sz="900" kern="100" dirty="0" err="1">
                <a:effectLst/>
                <a:latin typeface="Calibri" panose="020F0502020204030204" pitchFamily="34" charset="0"/>
                <a:ea typeface="Calibri" panose="020F0502020204030204" pitchFamily="34" charset="0"/>
                <a:cs typeface="Times New Roman" panose="02020603050405020304" pitchFamily="18" charset="0"/>
              </a:rPr>
              <a:t>Emerg</a:t>
            </a:r>
            <a:r>
              <a:rPr lang="en-CA" sz="900" kern="100" dirty="0">
                <a:effectLst/>
                <a:latin typeface="Calibri" panose="020F0502020204030204" pitchFamily="34" charset="0"/>
                <a:ea typeface="Calibri" panose="020F0502020204030204" pitchFamily="34" charset="0"/>
                <a:cs typeface="Times New Roman" panose="02020603050405020304" pitchFamily="18" charset="0"/>
              </a:rPr>
              <a:t> Med. 2022 May;55:45-50. </a:t>
            </a:r>
            <a:r>
              <a:rPr lang="en-CA" sz="900" kern="100" dirty="0" err="1">
                <a:effectLst/>
                <a:latin typeface="Calibri" panose="020F0502020204030204" pitchFamily="34" charset="0"/>
                <a:ea typeface="Calibri" panose="020F0502020204030204" pitchFamily="34" charset="0"/>
                <a:cs typeface="Times New Roman" panose="02020603050405020304" pitchFamily="18" charset="0"/>
              </a:rPr>
              <a:t>doi</a:t>
            </a:r>
            <a:r>
              <a:rPr lang="en-CA" sz="900" kern="100" dirty="0">
                <a:effectLst/>
                <a:latin typeface="Calibri" panose="020F0502020204030204" pitchFamily="34" charset="0"/>
                <a:ea typeface="Calibri" panose="020F0502020204030204" pitchFamily="34" charset="0"/>
                <a:cs typeface="Times New Roman" panose="02020603050405020304" pitchFamily="18" charset="0"/>
              </a:rPr>
              <a:t>: 10.1016/j.ajem.2022.02.027. </a:t>
            </a:r>
            <a:r>
              <a:rPr lang="en-CA" sz="900" kern="100" dirty="0" err="1">
                <a:effectLst/>
                <a:latin typeface="Calibri" panose="020F0502020204030204" pitchFamily="34" charset="0"/>
                <a:ea typeface="Calibri" panose="020F0502020204030204" pitchFamily="34" charset="0"/>
                <a:cs typeface="Times New Roman" panose="02020603050405020304" pitchFamily="18" charset="0"/>
              </a:rPr>
              <a:t>Epub</a:t>
            </a:r>
            <a:r>
              <a:rPr lang="en-CA" sz="900" kern="100" dirty="0">
                <a:effectLst/>
                <a:latin typeface="Calibri" panose="020F0502020204030204" pitchFamily="34" charset="0"/>
                <a:ea typeface="Calibri" panose="020F0502020204030204" pitchFamily="34" charset="0"/>
                <a:cs typeface="Times New Roman" panose="02020603050405020304" pitchFamily="18" charset="0"/>
              </a:rPr>
              <a:t> 2022 Feb 21. PMID: 35276545</a:t>
            </a:r>
          </a:p>
          <a:p>
            <a:pPr marL="342900" marR="0" indent="-342900">
              <a:lnSpc>
                <a:spcPct val="107000"/>
              </a:lnSpc>
              <a:spcBef>
                <a:spcPts val="0"/>
              </a:spcBef>
              <a:spcAft>
                <a:spcPts val="800"/>
              </a:spcAft>
              <a:buAutoNum type="arabicPeriod" startAt="2"/>
            </a:pPr>
            <a:r>
              <a:rPr lang="en-CA" sz="900" kern="100" dirty="0">
                <a:effectLst/>
                <a:latin typeface="Calibri" panose="020F0502020204030204" pitchFamily="34" charset="0"/>
                <a:ea typeface="Calibri" panose="020F0502020204030204" pitchFamily="34" charset="0"/>
                <a:cs typeface="Times New Roman" panose="02020603050405020304" pitchFamily="18" charset="0"/>
              </a:rPr>
              <a:t>Lesser A, </a:t>
            </a:r>
            <a:r>
              <a:rPr lang="en-CA" sz="900" kern="100" dirty="0" err="1">
                <a:effectLst/>
                <a:latin typeface="Calibri" panose="020F0502020204030204" pitchFamily="34" charset="0"/>
                <a:ea typeface="Calibri" panose="020F0502020204030204" pitchFamily="34" charset="0"/>
                <a:cs typeface="Times New Roman" panose="02020603050405020304" pitchFamily="18" charset="0"/>
              </a:rPr>
              <a:t>Israni</a:t>
            </a:r>
            <a:r>
              <a:rPr lang="en-CA" sz="900" kern="100" dirty="0">
                <a:effectLst/>
                <a:latin typeface="Calibri" panose="020F0502020204030204" pitchFamily="34" charset="0"/>
                <a:ea typeface="Calibri" panose="020F0502020204030204" pitchFamily="34" charset="0"/>
                <a:cs typeface="Times New Roman" panose="02020603050405020304" pitchFamily="18" charset="0"/>
              </a:rPr>
              <a:t> J, Kent T, Ko KJ. Association Between Physical Therapy in the Emergency Department and Emergency Department Revisits for Older Adult Fallers: A Nationally Representative Analysis. J Am </a:t>
            </a:r>
            <a:r>
              <a:rPr lang="en-CA" sz="900" kern="100" dirty="0" err="1">
                <a:effectLst/>
                <a:latin typeface="Calibri" panose="020F0502020204030204" pitchFamily="34" charset="0"/>
                <a:ea typeface="Calibri" panose="020F0502020204030204" pitchFamily="34" charset="0"/>
                <a:cs typeface="Times New Roman" panose="02020603050405020304" pitchFamily="18" charset="0"/>
              </a:rPr>
              <a:t>Geriatr</a:t>
            </a:r>
            <a:r>
              <a:rPr lang="en-CA" sz="900" kern="100" dirty="0">
                <a:effectLst/>
                <a:latin typeface="Calibri" panose="020F0502020204030204" pitchFamily="34" charset="0"/>
                <a:ea typeface="Calibri" panose="020F0502020204030204" pitchFamily="34" charset="0"/>
                <a:cs typeface="Times New Roman" panose="02020603050405020304" pitchFamily="18" charset="0"/>
              </a:rPr>
              <a:t> Soc. 2018 Nov;66(11):2205-2212. </a:t>
            </a:r>
            <a:r>
              <a:rPr lang="en-CA" sz="900" kern="100" dirty="0" err="1">
                <a:effectLst/>
                <a:latin typeface="Calibri" panose="020F0502020204030204" pitchFamily="34" charset="0"/>
                <a:ea typeface="Calibri" panose="020F0502020204030204" pitchFamily="34" charset="0"/>
                <a:cs typeface="Times New Roman" panose="02020603050405020304" pitchFamily="18" charset="0"/>
              </a:rPr>
              <a:t>doi</a:t>
            </a:r>
            <a:r>
              <a:rPr lang="en-CA" sz="900" kern="100" dirty="0">
                <a:effectLst/>
                <a:latin typeface="Calibri" panose="020F0502020204030204" pitchFamily="34" charset="0"/>
                <a:ea typeface="Calibri" panose="020F0502020204030204" pitchFamily="34" charset="0"/>
                <a:cs typeface="Times New Roman" panose="02020603050405020304" pitchFamily="18" charset="0"/>
              </a:rPr>
              <a:t>: 10.1111/jgs.15469. </a:t>
            </a:r>
            <a:r>
              <a:rPr lang="en-CA" sz="900" kern="100" dirty="0" err="1">
                <a:effectLst/>
                <a:latin typeface="Calibri" panose="020F0502020204030204" pitchFamily="34" charset="0"/>
                <a:ea typeface="Calibri" panose="020F0502020204030204" pitchFamily="34" charset="0"/>
                <a:cs typeface="Times New Roman" panose="02020603050405020304" pitchFamily="18" charset="0"/>
              </a:rPr>
              <a:t>Epub</a:t>
            </a:r>
            <a:r>
              <a:rPr lang="en-CA" sz="900" kern="100" dirty="0">
                <a:effectLst/>
                <a:latin typeface="Calibri" panose="020F0502020204030204" pitchFamily="34" charset="0"/>
                <a:ea typeface="Calibri" panose="020F0502020204030204" pitchFamily="34" charset="0"/>
                <a:cs typeface="Times New Roman" panose="02020603050405020304" pitchFamily="18" charset="0"/>
              </a:rPr>
              <a:t> 2018 Aug 21. PMID: 30132800</a:t>
            </a:r>
          </a:p>
          <a:p>
            <a:pPr marL="342900" marR="0" indent="-342900">
              <a:lnSpc>
                <a:spcPct val="107000"/>
              </a:lnSpc>
              <a:spcBef>
                <a:spcPts val="0"/>
              </a:spcBef>
              <a:spcAft>
                <a:spcPts val="800"/>
              </a:spcAft>
              <a:buAutoNum type="arabicPeriod" startAt="2"/>
            </a:pPr>
            <a:r>
              <a:rPr lang="en-CA" sz="900" kern="100" dirty="0">
                <a:effectLst/>
                <a:latin typeface="Calibri" panose="020F0502020204030204" pitchFamily="34" charset="0"/>
                <a:ea typeface="Calibri" panose="020F0502020204030204" pitchFamily="34" charset="0"/>
                <a:cs typeface="Times New Roman" panose="02020603050405020304" pitchFamily="18" charset="0"/>
              </a:rPr>
              <a:t>Guttman A, </a:t>
            </a:r>
            <a:r>
              <a:rPr lang="en-CA" sz="900" kern="100" dirty="0" err="1">
                <a:effectLst/>
                <a:latin typeface="Calibri" panose="020F0502020204030204" pitchFamily="34" charset="0"/>
                <a:ea typeface="Calibri" panose="020F0502020204030204" pitchFamily="34" charset="0"/>
                <a:cs typeface="Times New Roman" panose="02020603050405020304" pitchFamily="18" charset="0"/>
              </a:rPr>
              <a:t>Afilalo</a:t>
            </a:r>
            <a:r>
              <a:rPr lang="en-CA" sz="900" kern="100" dirty="0">
                <a:effectLst/>
                <a:latin typeface="Calibri" panose="020F0502020204030204" pitchFamily="34" charset="0"/>
                <a:ea typeface="Calibri" panose="020F0502020204030204" pitchFamily="34" charset="0"/>
                <a:cs typeface="Times New Roman" panose="02020603050405020304" pitchFamily="18" charset="0"/>
              </a:rPr>
              <a:t> M, Guttman R, </a:t>
            </a:r>
            <a:r>
              <a:rPr lang="en-CA" sz="900" kern="100" dirty="0" err="1">
                <a:effectLst/>
                <a:latin typeface="Calibri" panose="020F0502020204030204" pitchFamily="34" charset="0"/>
                <a:ea typeface="Calibri" panose="020F0502020204030204" pitchFamily="34" charset="0"/>
                <a:cs typeface="Times New Roman" panose="02020603050405020304" pitchFamily="18" charset="0"/>
              </a:rPr>
              <a:t>Colacone</a:t>
            </a:r>
            <a:r>
              <a:rPr lang="en-CA" sz="900" kern="100" dirty="0">
                <a:effectLst/>
                <a:latin typeface="Calibri" panose="020F0502020204030204" pitchFamily="34" charset="0"/>
                <a:ea typeface="Calibri" panose="020F0502020204030204" pitchFamily="34" charset="0"/>
                <a:cs typeface="Times New Roman" panose="02020603050405020304" pitchFamily="18" charset="0"/>
              </a:rPr>
              <a:t> A, Robitaille C, Lang E, Rosenthal S. An emergency department-based nurse discharge coordinator for elder patients: does it make a difference? </a:t>
            </a:r>
            <a:r>
              <a:rPr lang="en-CA" sz="900" kern="100" dirty="0" err="1">
                <a:effectLst/>
                <a:latin typeface="Calibri" panose="020F0502020204030204" pitchFamily="34" charset="0"/>
                <a:ea typeface="Calibri" panose="020F0502020204030204" pitchFamily="34" charset="0"/>
                <a:cs typeface="Times New Roman" panose="02020603050405020304" pitchFamily="18" charset="0"/>
              </a:rPr>
              <a:t>Acad</a:t>
            </a:r>
            <a:r>
              <a:rPr lang="en-CA" sz="900" kern="100" dirty="0">
                <a:effectLst/>
                <a:latin typeface="Calibri" panose="020F0502020204030204" pitchFamily="34" charset="0"/>
                <a:ea typeface="Calibri" panose="020F0502020204030204" pitchFamily="34" charset="0"/>
                <a:cs typeface="Times New Roman" panose="02020603050405020304" pitchFamily="18" charset="0"/>
              </a:rPr>
              <a:t> </a:t>
            </a:r>
            <a:r>
              <a:rPr lang="en-CA" sz="900" kern="100" dirty="0" err="1">
                <a:effectLst/>
                <a:latin typeface="Calibri" panose="020F0502020204030204" pitchFamily="34" charset="0"/>
                <a:ea typeface="Calibri" panose="020F0502020204030204" pitchFamily="34" charset="0"/>
                <a:cs typeface="Times New Roman" panose="02020603050405020304" pitchFamily="18" charset="0"/>
              </a:rPr>
              <a:t>Emerg</a:t>
            </a:r>
            <a:r>
              <a:rPr lang="en-CA" sz="900" kern="100" dirty="0">
                <a:effectLst/>
                <a:latin typeface="Calibri" panose="020F0502020204030204" pitchFamily="34" charset="0"/>
                <a:ea typeface="Calibri" panose="020F0502020204030204" pitchFamily="34" charset="0"/>
                <a:cs typeface="Times New Roman" panose="02020603050405020304" pitchFamily="18" charset="0"/>
              </a:rPr>
              <a:t> Med. 2004 Dec;11(12):1318-27. </a:t>
            </a:r>
            <a:r>
              <a:rPr lang="en-CA" sz="900" kern="100" dirty="0" err="1">
                <a:effectLst/>
                <a:latin typeface="Calibri" panose="020F0502020204030204" pitchFamily="34" charset="0"/>
                <a:ea typeface="Calibri" panose="020F0502020204030204" pitchFamily="34" charset="0"/>
                <a:cs typeface="Times New Roman" panose="02020603050405020304" pitchFamily="18" charset="0"/>
              </a:rPr>
              <a:t>doi</a:t>
            </a:r>
            <a:r>
              <a:rPr lang="en-CA" sz="900" kern="100" dirty="0">
                <a:effectLst/>
                <a:latin typeface="Calibri" panose="020F0502020204030204" pitchFamily="34" charset="0"/>
                <a:ea typeface="Calibri" panose="020F0502020204030204" pitchFamily="34" charset="0"/>
                <a:cs typeface="Times New Roman" panose="02020603050405020304" pitchFamily="18" charset="0"/>
              </a:rPr>
              <a:t>: 10.1197/j.aem.2004.07.006. Erratum in: </a:t>
            </a:r>
            <a:r>
              <a:rPr lang="en-CA" sz="900" kern="100" dirty="0" err="1">
                <a:effectLst/>
                <a:latin typeface="Calibri" panose="020F0502020204030204" pitchFamily="34" charset="0"/>
                <a:ea typeface="Calibri" panose="020F0502020204030204" pitchFamily="34" charset="0"/>
                <a:cs typeface="Times New Roman" panose="02020603050405020304" pitchFamily="18" charset="0"/>
              </a:rPr>
              <a:t>Acad</a:t>
            </a:r>
            <a:r>
              <a:rPr lang="en-CA" sz="900" kern="100" dirty="0">
                <a:effectLst/>
                <a:latin typeface="Calibri" panose="020F0502020204030204" pitchFamily="34" charset="0"/>
                <a:ea typeface="Calibri" panose="020F0502020204030204" pitchFamily="34" charset="0"/>
                <a:cs typeface="Times New Roman" panose="02020603050405020304" pitchFamily="18" charset="0"/>
              </a:rPr>
              <a:t> </a:t>
            </a:r>
            <a:r>
              <a:rPr lang="en-CA" sz="900" kern="100" dirty="0" err="1">
                <a:effectLst/>
                <a:latin typeface="Calibri" panose="020F0502020204030204" pitchFamily="34" charset="0"/>
                <a:ea typeface="Calibri" panose="020F0502020204030204" pitchFamily="34" charset="0"/>
                <a:cs typeface="Times New Roman" panose="02020603050405020304" pitchFamily="18" charset="0"/>
              </a:rPr>
              <a:t>Emerg</a:t>
            </a:r>
            <a:r>
              <a:rPr lang="en-CA" sz="900" kern="100" dirty="0">
                <a:effectLst/>
                <a:latin typeface="Calibri" panose="020F0502020204030204" pitchFamily="34" charset="0"/>
                <a:ea typeface="Calibri" panose="020F0502020204030204" pitchFamily="34" charset="0"/>
                <a:cs typeface="Times New Roman" panose="02020603050405020304" pitchFamily="18" charset="0"/>
              </a:rPr>
              <a:t> Med.2005 Jan;12(1):12. PMID: 15576523.</a:t>
            </a:r>
            <a:endParaRPr lang="en-US" sz="9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CA" dirty="0"/>
          </a:p>
        </p:txBody>
      </p:sp>
      <p:sp>
        <p:nvSpPr>
          <p:cNvPr id="4" name="Slide Number Placeholder 3"/>
          <p:cNvSpPr>
            <a:spLocks noGrp="1"/>
          </p:cNvSpPr>
          <p:nvPr>
            <p:ph type="sldNum" sz="quarter" idx="5"/>
          </p:nvPr>
        </p:nvSpPr>
        <p:spPr/>
        <p:txBody>
          <a:bodyPr/>
          <a:lstStyle/>
          <a:p>
            <a:fld id="{B8F1E044-3EA6-4167-A0FB-D05C215FD25D}" type="slidenum">
              <a:rPr lang="en-US" smtClean="0"/>
              <a:pPr/>
              <a:t>4</a:t>
            </a:fld>
            <a:endParaRPr lang="en-US" dirty="0"/>
          </a:p>
        </p:txBody>
      </p:sp>
    </p:spTree>
    <p:extLst>
      <p:ext uri="{BB962C8B-B14F-4D97-AF65-F5344CB8AC3E}">
        <p14:creationId xmlns:p14="http://schemas.microsoft.com/office/powerpoint/2010/main" val="1893593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200"/>
              </a:spcBef>
              <a:spcAft>
                <a:spcPts val="0"/>
              </a:spcAft>
            </a:pPr>
            <a:r>
              <a:rPr lang="en-CA" sz="900" b="1" kern="100" dirty="0">
                <a:solidFill>
                  <a:srgbClr val="2F5496"/>
                </a:solidFill>
                <a:effectLst/>
                <a:latin typeface="Calibri" panose="020F0502020204030204" pitchFamily="34" charset="0"/>
                <a:ea typeface="Calibri" panose="020F0502020204030204" pitchFamily="34" charset="0"/>
                <a:cs typeface="Times New Roman" panose="02020603050405020304" pitchFamily="18" charset="0"/>
              </a:rPr>
              <a:t>Suggested Speaker Notes:</a:t>
            </a:r>
            <a:r>
              <a:rPr lang="en-CA" sz="900" b="0" kern="100" dirty="0">
                <a:solidFill>
                  <a:srgbClr val="2F5496"/>
                </a:solidFill>
                <a:effectLst/>
                <a:latin typeface="Calibri" panose="020F0502020204030204" pitchFamily="34" charset="0"/>
                <a:ea typeface="Calibri" panose="020F0502020204030204" pitchFamily="34" charset="0"/>
                <a:cs typeface="Times New Roman" panose="02020603050405020304" pitchFamily="18" charset="0"/>
              </a:rPr>
              <a:t> There are already a lot of hospitals providing geriatric care, and in order to keep up with standards we should too. Not only that, but we’ve already demonstrated that an investment in these care processes will pay off in improved patient outcomes, better staff satisfaction, and greater market share through preventing needless admissions and reducing LOS. Accreditation is a bonus. We can get help with accreditation and preparing for accreditation through GEDC and GEDA.</a:t>
            </a:r>
            <a:endParaRPr lang="en-US" sz="900" b="0" kern="100"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endParaRPr>
          </a:p>
          <a:p>
            <a:pPr marL="0" marR="0">
              <a:lnSpc>
                <a:spcPct val="107000"/>
              </a:lnSpc>
              <a:spcBef>
                <a:spcPts val="0"/>
              </a:spcBef>
              <a:spcAft>
                <a:spcPts val="800"/>
              </a:spcAft>
            </a:pPr>
            <a:r>
              <a:rPr lang="en-CA" sz="900" kern="100" dirty="0">
                <a:effectLst/>
                <a:latin typeface="Calibri" panose="020F0502020204030204" pitchFamily="34" charset="0"/>
                <a:ea typeface="Calibri" panose="020F0502020204030204" pitchFamily="34" charset="0"/>
                <a:cs typeface="Times New Roman" panose="02020603050405020304" pitchFamily="18" charset="0"/>
              </a:rPr>
              <a:t> </a:t>
            </a:r>
            <a:endParaRPr lang="en-US" sz="9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CA" sz="900" kern="100" dirty="0">
                <a:effectLst/>
                <a:latin typeface="Calibri" panose="020F0502020204030204" pitchFamily="34" charset="0"/>
                <a:ea typeface="Calibri" panose="020F0502020204030204" pitchFamily="34" charset="0"/>
                <a:cs typeface="Times New Roman" panose="02020603050405020304" pitchFamily="18" charset="0"/>
              </a:rPr>
              <a:t>References: </a:t>
            </a:r>
            <a:r>
              <a:rPr lang="en-CA" sz="9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https://www.acep.org/geda</a:t>
            </a:r>
            <a:endParaRPr lang="en-US" sz="9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CA" dirty="0"/>
          </a:p>
        </p:txBody>
      </p:sp>
      <p:sp>
        <p:nvSpPr>
          <p:cNvPr id="4" name="Slide Number Placeholder 3"/>
          <p:cNvSpPr>
            <a:spLocks noGrp="1"/>
          </p:cNvSpPr>
          <p:nvPr>
            <p:ph type="sldNum" sz="quarter" idx="5"/>
          </p:nvPr>
        </p:nvSpPr>
        <p:spPr/>
        <p:txBody>
          <a:bodyPr/>
          <a:lstStyle/>
          <a:p>
            <a:fld id="{B8F1E044-3EA6-4167-A0FB-D05C215FD25D}" type="slidenum">
              <a:rPr lang="en-US" smtClean="0"/>
              <a:pPr/>
              <a:t>5</a:t>
            </a:fld>
            <a:endParaRPr lang="en-US" dirty="0"/>
          </a:p>
        </p:txBody>
      </p:sp>
    </p:spTree>
    <p:extLst>
      <p:ext uri="{BB962C8B-B14F-4D97-AF65-F5344CB8AC3E}">
        <p14:creationId xmlns:p14="http://schemas.microsoft.com/office/powerpoint/2010/main" val="10733862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CA" sz="900" b="1" i="1" kern="100" dirty="0">
                <a:effectLst/>
                <a:latin typeface="Calibri" panose="020F0502020204030204" pitchFamily="34" charset="0"/>
                <a:ea typeface="Calibri" panose="020F0502020204030204" pitchFamily="34" charset="0"/>
                <a:cs typeface="Times New Roman" panose="02020603050405020304" pitchFamily="18" charset="0"/>
              </a:rPr>
              <a:t>Suggested Speaker Notes:</a:t>
            </a:r>
            <a:r>
              <a:rPr lang="en-CA" sz="9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CA" sz="900" kern="100" dirty="0">
                <a:effectLst/>
                <a:latin typeface="Calibri" panose="020F0502020204030204" pitchFamily="34" charset="0"/>
                <a:ea typeface="Calibri" panose="020F0502020204030204" pitchFamily="34" charset="0"/>
                <a:cs typeface="Times New Roman" panose="02020603050405020304" pitchFamily="18" charset="0"/>
              </a:rPr>
              <a:t>If you’re ready to begin quality improvement processes in your ED and need help with designing your quality improvement process and engaging your staff at either one or multiple sites, please reach out to the Geriatric Emergency Department Collaborative. </a:t>
            </a:r>
            <a:endParaRPr lang="en-US" sz="9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CA" sz="900" kern="100" dirty="0">
                <a:effectLst/>
                <a:latin typeface="Calibri" panose="020F0502020204030204" pitchFamily="34" charset="0"/>
                <a:ea typeface="Calibri" panose="020F0502020204030204" pitchFamily="34" charset="0"/>
                <a:cs typeface="Times New Roman" panose="02020603050405020304" pitchFamily="18" charset="0"/>
              </a:rPr>
              <a:t>Learn more at Gedcollaborative.com.</a:t>
            </a:r>
            <a:endParaRPr lang="en-US" sz="9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CA" sz="900" kern="100" dirty="0">
                <a:effectLst/>
                <a:latin typeface="Calibri" panose="020F0502020204030204" pitchFamily="34" charset="0"/>
                <a:ea typeface="Calibri" panose="020F0502020204030204" pitchFamily="34" charset="0"/>
                <a:cs typeface="Times New Roman" panose="02020603050405020304" pitchFamily="18" charset="0"/>
              </a:rPr>
              <a:t>Become a GEDC Member to access resources, customized education for your staff, and engage with a community of Geriatric Focused emergency clinicians. </a:t>
            </a:r>
            <a:endParaRPr lang="en-US" sz="9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CA" dirty="0"/>
          </a:p>
        </p:txBody>
      </p:sp>
      <p:sp>
        <p:nvSpPr>
          <p:cNvPr id="4" name="Slide Number Placeholder 3"/>
          <p:cNvSpPr>
            <a:spLocks noGrp="1"/>
          </p:cNvSpPr>
          <p:nvPr>
            <p:ph type="sldNum" sz="quarter" idx="5"/>
          </p:nvPr>
        </p:nvSpPr>
        <p:spPr/>
        <p:txBody>
          <a:bodyPr/>
          <a:lstStyle/>
          <a:p>
            <a:fld id="{B8F1E044-3EA6-4167-A0FB-D05C215FD25D}" type="slidenum">
              <a:rPr lang="en-US" smtClean="0"/>
              <a:pPr/>
              <a:t>6</a:t>
            </a:fld>
            <a:endParaRPr lang="en-US" dirty="0"/>
          </a:p>
        </p:txBody>
      </p:sp>
    </p:spTree>
    <p:extLst>
      <p:ext uri="{BB962C8B-B14F-4D97-AF65-F5344CB8AC3E}">
        <p14:creationId xmlns:p14="http://schemas.microsoft.com/office/powerpoint/2010/main" val="20323039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CA" sz="1800" i="1" kern="100" dirty="0">
                <a:effectLst/>
                <a:latin typeface="Calibri" panose="020F0502020204030204" pitchFamily="34" charset="0"/>
                <a:ea typeface="Calibri" panose="020F0502020204030204" pitchFamily="34" charset="0"/>
                <a:cs typeface="Times New Roman" panose="02020603050405020304" pitchFamily="18" charset="0"/>
              </a:rPr>
              <a:t>Suggested Speaker Notes</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 Every emergency department and health system has a unique path toward becoming a geriatric ED. The Geriatric Emergency Department Collaborative can help with consulting engagements such as gap analysis, leadership consulting,  and Bootcamp trainings for multiple sites. Should you already know which intervention you’re interested in implementing, a number of slides at the bottom of this presentation provide evidence to support different interventions.</a:t>
            </a:r>
          </a:p>
          <a:p>
            <a:pPr>
              <a:lnSpc>
                <a:spcPct val="107000"/>
              </a:lnSpc>
              <a:spcAft>
                <a:spcPts val="800"/>
              </a:spcAft>
            </a:pPr>
            <a:r>
              <a:rPr lang="en-CA" sz="1800" i="1" kern="100" dirty="0">
                <a:effectLst/>
                <a:latin typeface="Calibri" panose="020F0502020204030204" pitchFamily="34" charset="0"/>
                <a:ea typeface="Calibri" panose="020F0502020204030204" pitchFamily="34" charset="0"/>
                <a:cs typeface="Times New Roman" panose="02020603050405020304" pitchFamily="18" charset="0"/>
              </a:rPr>
              <a:t>References:</a:t>
            </a:r>
            <a:endParaRPr lang="en-CA"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CA"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https://gedcollaborative.com/article/a-geriatric-emergency-department-checklist/</a:t>
            </a:r>
            <a:endParaRPr lang="en-CA"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CA"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4"/>
              </a:rPr>
              <a:t>https://gedcollaborative.com/event/geriatric-em-management-nurses-in-the-geriatric-ed/</a:t>
            </a:r>
            <a:endParaRPr lang="en-CA"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CA"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5"/>
              </a:rPr>
              <a:t>https://www.acep.org/geda</a:t>
            </a:r>
            <a:endParaRPr lang="en-CA"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CA" dirty="0"/>
          </a:p>
        </p:txBody>
      </p:sp>
      <p:sp>
        <p:nvSpPr>
          <p:cNvPr id="4" name="Slide Number Placeholder 3"/>
          <p:cNvSpPr>
            <a:spLocks noGrp="1"/>
          </p:cNvSpPr>
          <p:nvPr>
            <p:ph type="sldNum" sz="quarter" idx="5"/>
          </p:nvPr>
        </p:nvSpPr>
        <p:spPr/>
        <p:txBody>
          <a:bodyPr/>
          <a:lstStyle/>
          <a:p>
            <a:fld id="{B8F1E044-3EA6-4167-A0FB-D05C215FD25D}" type="slidenum">
              <a:rPr lang="en-US" smtClean="0"/>
              <a:pPr/>
              <a:t>7</a:t>
            </a:fld>
            <a:endParaRPr lang="en-US" dirty="0"/>
          </a:p>
        </p:txBody>
      </p:sp>
    </p:spTree>
    <p:extLst>
      <p:ext uri="{BB962C8B-B14F-4D97-AF65-F5344CB8AC3E}">
        <p14:creationId xmlns:p14="http://schemas.microsoft.com/office/powerpoint/2010/main" val="3879355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a:t>Lindsey continue the slides here. </a:t>
            </a:r>
            <a:r>
              <a:rPr lang="en-CA">
                <a:sym typeface="Wingdings" panose="05000000000000000000" pitchFamily="2" charset="2"/>
              </a:rPr>
              <a:t></a:t>
            </a:r>
            <a:endParaRPr lang="en-CA"/>
          </a:p>
        </p:txBody>
      </p:sp>
      <p:sp>
        <p:nvSpPr>
          <p:cNvPr id="4" name="Slide Number Placeholder 3"/>
          <p:cNvSpPr>
            <a:spLocks noGrp="1"/>
          </p:cNvSpPr>
          <p:nvPr>
            <p:ph type="sldNum" sz="quarter" idx="5"/>
          </p:nvPr>
        </p:nvSpPr>
        <p:spPr/>
        <p:txBody>
          <a:bodyPr/>
          <a:lstStyle/>
          <a:p>
            <a:fld id="{B8F1E044-3EA6-4167-A0FB-D05C215FD25D}" type="slidenum">
              <a:rPr lang="en-US" smtClean="0"/>
              <a:pPr/>
              <a:t>8</a:t>
            </a:fld>
            <a:endParaRPr lang="en-US" dirty="0"/>
          </a:p>
        </p:txBody>
      </p:sp>
    </p:spTree>
    <p:extLst>
      <p:ext uri="{BB962C8B-B14F-4D97-AF65-F5344CB8AC3E}">
        <p14:creationId xmlns:p14="http://schemas.microsoft.com/office/powerpoint/2010/main" val="11939249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References: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https://gedcollaborative.com/course/skills-fair-falls-mobility-module-5/</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CA" dirty="0"/>
          </a:p>
        </p:txBody>
      </p:sp>
      <p:sp>
        <p:nvSpPr>
          <p:cNvPr id="4" name="Slide Number Placeholder 3"/>
          <p:cNvSpPr>
            <a:spLocks noGrp="1"/>
          </p:cNvSpPr>
          <p:nvPr>
            <p:ph type="sldNum" sz="quarter" idx="5"/>
          </p:nvPr>
        </p:nvSpPr>
        <p:spPr/>
        <p:txBody>
          <a:bodyPr/>
          <a:lstStyle/>
          <a:p>
            <a:fld id="{B8F1E044-3EA6-4167-A0FB-D05C215FD25D}" type="slidenum">
              <a:rPr lang="en-US" smtClean="0"/>
              <a:pPr/>
              <a:t>9</a:t>
            </a:fld>
            <a:endParaRPr lang="en-US" dirty="0"/>
          </a:p>
        </p:txBody>
      </p:sp>
    </p:spTree>
    <p:extLst>
      <p:ext uri="{BB962C8B-B14F-4D97-AF65-F5344CB8AC3E}">
        <p14:creationId xmlns:p14="http://schemas.microsoft.com/office/powerpoint/2010/main" val="21719493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CA" sz="1800" i="1" kern="100" dirty="0">
                <a:effectLst/>
                <a:latin typeface="Calibri" panose="020F0502020204030204" pitchFamily="34" charset="0"/>
                <a:ea typeface="Calibri" panose="020F0502020204030204" pitchFamily="34" charset="0"/>
                <a:cs typeface="Times New Roman" panose="02020603050405020304" pitchFamily="18" charset="0"/>
              </a:rPr>
              <a:t>Speakers Notes: </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Many of the older adults we see in the emergency department arrive because they have had a fall from standing. These falls can be very serious for high-risk older adults and result in serious morbidity and mortality. An intervention involving physical therapy consult and enhanced follow up care can reduce morbidity, mortality, revisit rates, and healthcare costs.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CA" sz="1800" i="1" kern="100" dirty="0">
                <a:effectLst/>
                <a:latin typeface="Calibri" panose="020F0502020204030204" pitchFamily="34" charset="0"/>
                <a:ea typeface="Calibri" panose="020F0502020204030204" pitchFamily="34" charset="0"/>
                <a:cs typeface="Times New Roman" panose="02020603050405020304" pitchFamily="18" charset="0"/>
              </a:rPr>
              <a:t>References: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Bergen G, Stevens MR, Burns ER. Falls and Fall Injuries Among Adults Aged ≥65 Years — United States, 2014. Centers for Disease Control and Prevention Morbidity and Mortality Weekly Report. 2016;65(37):993–998</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Burns E, Stevens J, Lee R. The direct costs of fatal and non-fatal falls among older adults – United States. J Safety Res. 2016;58:99-103.</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mj-lt"/>
              <a:buAutoNum type="arabicPeriod"/>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Lesser, A., </a:t>
            </a:r>
            <a:r>
              <a:rPr lang="en-CA" sz="1800" kern="100" dirty="0" err="1">
                <a:effectLst/>
                <a:latin typeface="Calibri" panose="020F0502020204030204" pitchFamily="34" charset="0"/>
                <a:ea typeface="Calibri" panose="020F0502020204030204" pitchFamily="34" charset="0"/>
                <a:cs typeface="Times New Roman" panose="02020603050405020304" pitchFamily="18" charset="0"/>
              </a:rPr>
              <a:t>Israni</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 J., Kent, T., &amp; Ko, K. J. (2018). Association between physical therapy in the emergency department and emergency department revisits for older adult fallers: a nationally representative analysis. Journal of the American Geriatrics Society, 66(11), 2205-2212</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B8F1E044-3EA6-4167-A0FB-D05C215FD25D}" type="slidenum">
              <a:rPr lang="en-US" smtClean="0"/>
              <a:pPr/>
              <a:t>10</a:t>
            </a:fld>
            <a:endParaRPr lang="en-US" dirty="0"/>
          </a:p>
        </p:txBody>
      </p:sp>
    </p:spTree>
    <p:extLst>
      <p:ext uri="{BB962C8B-B14F-4D97-AF65-F5344CB8AC3E}">
        <p14:creationId xmlns:p14="http://schemas.microsoft.com/office/powerpoint/2010/main" val="4669695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CA" sz="1800" i="1" kern="100" dirty="0">
                <a:effectLst/>
                <a:latin typeface="Calibri" panose="020F0502020204030204" pitchFamily="34" charset="0"/>
                <a:ea typeface="Calibri" panose="020F0502020204030204" pitchFamily="34" charset="0"/>
                <a:cs typeface="Times New Roman" panose="02020603050405020304" pitchFamily="18" charset="0"/>
              </a:rPr>
              <a:t>Suggested Speaker Notes:</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 A geriatric nurse case manager capable of identifying frailty, delirium, or other risk factors among older adult patients as well as facilitating successful transitions of care can greatly improve the quality of patient care, reduce admissions, reduce readmissions, decrease length of stay for admitted patients, and result in healthcare savings.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CA" sz="1800" i="1" kern="100" dirty="0">
                <a:effectLst/>
                <a:latin typeface="Calibri" panose="020F0502020204030204" pitchFamily="34" charset="0"/>
                <a:ea typeface="Calibri" panose="020F0502020204030204" pitchFamily="34" charset="0"/>
                <a:cs typeface="Times New Roman" panose="02020603050405020304" pitchFamily="18" charset="0"/>
              </a:rPr>
              <a:t>References: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Hwang U, Dresden SM, Rosenberg MS, et al; GEDI WISE Investigators. Geriatric emergency department innovations: transitional care nurses and hospital use.   J Am </a:t>
            </a:r>
            <a:r>
              <a:rPr lang="en-CA" sz="1800" kern="100" dirty="0" err="1">
                <a:effectLst/>
                <a:latin typeface="Calibri" panose="020F0502020204030204" pitchFamily="34" charset="0"/>
                <a:ea typeface="Calibri" panose="020F0502020204030204" pitchFamily="34" charset="0"/>
                <a:cs typeface="Times New Roman" panose="02020603050405020304" pitchFamily="18" charset="0"/>
              </a:rPr>
              <a:t>Geriatr</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 Soc. 2018;66(3):459-466. doi:10.1111/jgs.15235</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Dresden SM, Hwang U, Garrido MM, et al. Geriatric emergency department innovations: the impact of transitional care nurses on 30-day readmissions for older adults.   </a:t>
            </a:r>
            <a:r>
              <a:rPr lang="en-CA" sz="1800" kern="100" dirty="0" err="1">
                <a:effectLst/>
                <a:latin typeface="Calibri" panose="020F0502020204030204" pitchFamily="34" charset="0"/>
                <a:ea typeface="Calibri" panose="020F0502020204030204" pitchFamily="34" charset="0"/>
                <a:cs typeface="Times New Roman" panose="02020603050405020304" pitchFamily="18" charset="0"/>
              </a:rPr>
              <a:t>Acad</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 </a:t>
            </a:r>
            <a:r>
              <a:rPr lang="en-CA" sz="1800" kern="100" dirty="0" err="1">
                <a:effectLst/>
                <a:latin typeface="Calibri" panose="020F0502020204030204" pitchFamily="34" charset="0"/>
                <a:ea typeface="Calibri" panose="020F0502020204030204" pitchFamily="34" charset="0"/>
                <a:cs typeface="Times New Roman" panose="02020603050405020304" pitchFamily="18" charset="0"/>
              </a:rPr>
              <a:t>Emerg</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 Med. 2020;27(1):43-53. doi:10.1111/acem.13880</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Keyes DC, </a:t>
            </a:r>
            <a:r>
              <a:rPr lang="en-CA" sz="1800" kern="100" dirty="0" err="1">
                <a:effectLst/>
                <a:latin typeface="Calibri" panose="020F0502020204030204" pitchFamily="34" charset="0"/>
                <a:ea typeface="Calibri" panose="020F0502020204030204" pitchFamily="34" charset="0"/>
                <a:cs typeface="Times New Roman" panose="02020603050405020304" pitchFamily="18" charset="0"/>
              </a:rPr>
              <a:t>Singal</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 B, </a:t>
            </a:r>
            <a:r>
              <a:rPr lang="en-CA" sz="1800" kern="100" dirty="0" err="1">
                <a:effectLst/>
                <a:latin typeface="Calibri" panose="020F0502020204030204" pitchFamily="34" charset="0"/>
                <a:ea typeface="Calibri" panose="020F0502020204030204" pitchFamily="34" charset="0"/>
                <a:cs typeface="Times New Roman" panose="02020603050405020304" pitchFamily="18" charset="0"/>
              </a:rPr>
              <a:t>Kropf</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 CW, Fisk A. Impact of a new senior emergency department on emergency department recidivism, rate of hospital admission, and hospital length of stay.   Ann </a:t>
            </a:r>
            <a:r>
              <a:rPr lang="en-CA" sz="1800" kern="100" dirty="0" err="1">
                <a:effectLst/>
                <a:latin typeface="Calibri" panose="020F0502020204030204" pitchFamily="34" charset="0"/>
                <a:ea typeface="Calibri" panose="020F0502020204030204" pitchFamily="34" charset="0"/>
                <a:cs typeface="Times New Roman" panose="02020603050405020304" pitchFamily="18" charset="0"/>
              </a:rPr>
              <a:t>Emerg</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 Med. 2014;63(5):517-524. doi:10.1016/j.annemergmed.2013.10.033</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mj-lt"/>
              <a:buAutoNum type="arabicPeriod"/>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Hwang U, Dresden SM, Vargas-Torres C, et al. Association of a Geriatric Emergency Department Innovation Program With Cost Outcomes Among Medicare Beneficiaries. JAMA </a:t>
            </a:r>
            <a:r>
              <a:rPr lang="en-CA" sz="1800" kern="100" dirty="0" err="1">
                <a:effectLst/>
                <a:latin typeface="Calibri" panose="020F0502020204030204" pitchFamily="34" charset="0"/>
                <a:ea typeface="Calibri" panose="020F0502020204030204" pitchFamily="34" charset="0"/>
                <a:cs typeface="Times New Roman" panose="02020603050405020304" pitchFamily="18" charset="0"/>
              </a:rPr>
              <a:t>Netw</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 Open. 2021;4(3):e2037334. doi:10.1001/jamanetworkopen.2020.37334</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CA" dirty="0"/>
          </a:p>
        </p:txBody>
      </p:sp>
      <p:sp>
        <p:nvSpPr>
          <p:cNvPr id="4" name="Slide Number Placeholder 3"/>
          <p:cNvSpPr>
            <a:spLocks noGrp="1"/>
          </p:cNvSpPr>
          <p:nvPr>
            <p:ph type="sldNum" sz="quarter" idx="5"/>
          </p:nvPr>
        </p:nvSpPr>
        <p:spPr/>
        <p:txBody>
          <a:bodyPr/>
          <a:lstStyle/>
          <a:p>
            <a:fld id="{B8F1E044-3EA6-4167-A0FB-D05C215FD25D}" type="slidenum">
              <a:rPr lang="en-US" smtClean="0"/>
              <a:pPr/>
              <a:t>11</a:t>
            </a:fld>
            <a:endParaRPr lang="en-US" dirty="0"/>
          </a:p>
        </p:txBody>
      </p:sp>
    </p:spTree>
    <p:extLst>
      <p:ext uri="{BB962C8B-B14F-4D97-AF65-F5344CB8AC3E}">
        <p14:creationId xmlns:p14="http://schemas.microsoft.com/office/powerpoint/2010/main" val="17567918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CA" sz="1800" i="1" kern="100" dirty="0">
                <a:effectLst/>
                <a:latin typeface="Calibri" panose="020F0502020204030204" pitchFamily="34" charset="0"/>
                <a:ea typeface="Calibri" panose="020F0502020204030204" pitchFamily="34" charset="0"/>
                <a:cs typeface="Times New Roman" panose="02020603050405020304" pitchFamily="18" charset="0"/>
              </a:rPr>
              <a:t>Suggested Speaker Notes:</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 Successful care transitions and discharge planning can prevent revisits and readmissions. It also supports the 4 M’s framework for what matters, allowing seniors to age in place for longer. Including a social work consult for complex older patients before discharge and to follow up on care can improve patient outcomes and lead to healthcare savings.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References: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CA" sz="1800" kern="100" dirty="0" err="1">
                <a:effectLst/>
                <a:latin typeface="Calibri" panose="020F0502020204030204" pitchFamily="34" charset="0"/>
                <a:ea typeface="Calibri" panose="020F0502020204030204" pitchFamily="34" charset="0"/>
                <a:cs typeface="Times New Roman" panose="02020603050405020304" pitchFamily="18" charset="0"/>
              </a:rPr>
              <a:t>Sanon</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 M, Hwang U, Abraham G, </a:t>
            </a:r>
            <a:r>
              <a:rPr lang="en-CA" sz="1800" kern="100" dirty="0" err="1">
                <a:effectLst/>
                <a:latin typeface="Calibri" panose="020F0502020204030204" pitchFamily="34" charset="0"/>
                <a:ea typeface="Calibri" panose="020F0502020204030204" pitchFamily="34" charset="0"/>
                <a:cs typeface="Times New Roman" panose="02020603050405020304" pitchFamily="18" charset="0"/>
              </a:rPr>
              <a:t>Goldhirsch</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 S, Richardson LD, Investigators GW. ACE Model for Older Adults in ED. Geriatrics. 2019; 4(1):24. </a:t>
            </a:r>
            <a:r>
              <a:rPr lang="en-CA" sz="1800" u="sng" kern="100"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3"/>
              </a:rPr>
              <a:t>https://doi.org/10.3390/geriatrics4010024</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CA" sz="1800" kern="100" dirty="0" err="1">
                <a:effectLst/>
                <a:latin typeface="Calibri" panose="020F0502020204030204" pitchFamily="34" charset="0"/>
                <a:ea typeface="Calibri" panose="020F0502020204030204" pitchFamily="34" charset="0"/>
                <a:cs typeface="Times New Roman" panose="02020603050405020304" pitchFamily="18" charset="0"/>
              </a:rPr>
              <a:t>Wolinsky</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 FD, Liu L, Miller TR, et al. Emergency Department Utilization Patterns Among Older Adults. The Journals of Gerontology: Series A. 2008;63(2):204-209.McCusker J, Cole M, </a:t>
            </a:r>
            <a:r>
              <a:rPr lang="en-CA" sz="1800" kern="100" dirty="0" err="1">
                <a:effectLst/>
                <a:latin typeface="Calibri" panose="020F0502020204030204" pitchFamily="34" charset="0"/>
                <a:ea typeface="Calibri" panose="020F0502020204030204" pitchFamily="34" charset="0"/>
                <a:cs typeface="Times New Roman" panose="02020603050405020304" pitchFamily="18" charset="0"/>
              </a:rPr>
              <a:t>Abrahamowicz</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 M, et al. Delirium Predicts 12-Month Mortality. Archives of Internal Medicine. 2002;162(4):457-463</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Ellis G, Whitehead MA, Robinson D, et al. Comprehensive geriatric assessment for older adults admitted to hospital: meta-analysis of randomised controlled trials. BMJ. 2011;343</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CA" sz="1800" kern="100" dirty="0" err="1">
                <a:effectLst/>
                <a:latin typeface="Calibri" panose="020F0502020204030204" pitchFamily="34" charset="0"/>
                <a:ea typeface="Calibri" panose="020F0502020204030204" pitchFamily="34" charset="0"/>
                <a:cs typeface="Times New Roman" panose="02020603050405020304" pitchFamily="18" charset="0"/>
              </a:rPr>
              <a:t>Mion</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 LC, Palmer RM, </a:t>
            </a:r>
            <a:r>
              <a:rPr lang="en-CA" sz="1800" kern="100" dirty="0" err="1">
                <a:effectLst/>
                <a:latin typeface="Calibri" panose="020F0502020204030204" pitchFamily="34" charset="0"/>
                <a:ea typeface="Calibri" panose="020F0502020204030204" pitchFamily="34" charset="0"/>
                <a:cs typeface="Times New Roman" panose="02020603050405020304" pitchFamily="18" charset="0"/>
              </a:rPr>
              <a:t>Meldon</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 SW, et al. Case finding and referral model for emergency department elders: A randomized clinical trial. Annals of Emergency Medicine. 2003;41(1):57-68</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mj-lt"/>
              <a:buAutoNum type="arabicPeriod"/>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Hwang U, Dresden SM, Vargas-Torres C, et al. Association of a Geriatric Emergency Department Innovation Program With Cost Outcomes Among Medicare Beneficiaries. JAMA </a:t>
            </a:r>
            <a:r>
              <a:rPr lang="en-CA" sz="1800" kern="100" dirty="0" err="1">
                <a:effectLst/>
                <a:latin typeface="Calibri" panose="020F0502020204030204" pitchFamily="34" charset="0"/>
                <a:ea typeface="Calibri" panose="020F0502020204030204" pitchFamily="34" charset="0"/>
                <a:cs typeface="Times New Roman" panose="02020603050405020304" pitchFamily="18" charset="0"/>
              </a:rPr>
              <a:t>Netw</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 Open. 2021;4(3):e2037334. Doi:10.1001/jamanetworkopen.2020.37334</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B8F1E044-3EA6-4167-A0FB-D05C215FD25D}" type="slidenum">
              <a:rPr lang="en-US" smtClean="0"/>
              <a:pPr/>
              <a:t>12</a:t>
            </a:fld>
            <a:endParaRPr lang="en-US" dirty="0"/>
          </a:p>
        </p:txBody>
      </p:sp>
    </p:spTree>
    <p:extLst>
      <p:ext uri="{BB962C8B-B14F-4D97-AF65-F5344CB8AC3E}">
        <p14:creationId xmlns:p14="http://schemas.microsoft.com/office/powerpoint/2010/main" val="22683603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CA" sz="1800" i="1" kern="100" dirty="0">
                <a:effectLst/>
                <a:latin typeface="Calibri" panose="020F0502020204030204" pitchFamily="34" charset="0"/>
                <a:ea typeface="Calibri" panose="020F0502020204030204" pitchFamily="34" charset="0"/>
                <a:cs typeface="Times New Roman" panose="02020603050405020304" pitchFamily="18" charset="0"/>
              </a:rPr>
              <a:t>Suggested Speaker Notes: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References: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Burns E, Stevens J, Lee R. The direct costs of fatal and non-fatal falls among older adults – United States. J Safety Res. 2016;58:99-103.</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Inouye SK, </a:t>
            </a:r>
            <a:r>
              <a:rPr lang="en-CA" sz="1800" kern="100" dirty="0" err="1">
                <a:effectLst/>
                <a:latin typeface="Calibri" panose="020F0502020204030204" pitchFamily="34" charset="0"/>
                <a:ea typeface="Calibri" panose="020F0502020204030204" pitchFamily="34" charset="0"/>
                <a:cs typeface="Times New Roman" panose="02020603050405020304" pitchFamily="18" charset="0"/>
              </a:rPr>
              <a:t>Westendorp</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 RGJ, </a:t>
            </a:r>
            <a:r>
              <a:rPr lang="en-CA" sz="1800" kern="100" dirty="0" err="1">
                <a:effectLst/>
                <a:latin typeface="Calibri" panose="020F0502020204030204" pitchFamily="34" charset="0"/>
                <a:ea typeface="Calibri" panose="020F0502020204030204" pitchFamily="34" charset="0"/>
                <a:cs typeface="Times New Roman" panose="02020603050405020304" pitchFamily="18" charset="0"/>
              </a:rPr>
              <a:t>Saczynski</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 JS. Delirium in elderly people. Lancet (London, England). 2014;383(9920):911-922.</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McCusker J, Cole M, </a:t>
            </a:r>
            <a:r>
              <a:rPr lang="en-CA" sz="1800" kern="100" dirty="0" err="1">
                <a:effectLst/>
                <a:latin typeface="Calibri" panose="020F0502020204030204" pitchFamily="34" charset="0"/>
                <a:ea typeface="Calibri" panose="020F0502020204030204" pitchFamily="34" charset="0"/>
                <a:cs typeface="Times New Roman" panose="02020603050405020304" pitchFamily="18" charset="0"/>
              </a:rPr>
              <a:t>Abrahamowicz</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 M, et al. Delirium Predicts 12-Month Mortality. Archives of Internal Medicine. 2002;162(4):457-463.</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Gower L, Gatewood M, Kang C. Emergency Department Management of Delirium in the Elderly Western Journal of Emergency Medicine 2012 2(13):194-201.</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mj-lt"/>
              <a:buAutoNum type="arabicPeriod"/>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Boucher V, Lamontagne ME, Nadeau A, et al. Unrecognized Incident Delirium in Older Emergency Department Patients. J </a:t>
            </a:r>
            <a:r>
              <a:rPr lang="en-CA" sz="1800" kern="100" dirty="0" err="1">
                <a:effectLst/>
                <a:latin typeface="Calibri" panose="020F0502020204030204" pitchFamily="34" charset="0"/>
                <a:ea typeface="Calibri" panose="020F0502020204030204" pitchFamily="34" charset="0"/>
                <a:cs typeface="Times New Roman" panose="02020603050405020304" pitchFamily="18" charset="0"/>
              </a:rPr>
              <a:t>Emerg</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 Med 2019;57(4):535-542. doi:10.1016/j.jemermed.2019.05.024</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B8F1E044-3EA6-4167-A0FB-D05C215FD25D}" type="slidenum">
              <a:rPr lang="en-US" smtClean="0"/>
              <a:pPr/>
              <a:t>13</a:t>
            </a:fld>
            <a:endParaRPr lang="en-US" dirty="0"/>
          </a:p>
        </p:txBody>
      </p:sp>
    </p:spTree>
    <p:extLst>
      <p:ext uri="{BB962C8B-B14F-4D97-AF65-F5344CB8AC3E}">
        <p14:creationId xmlns:p14="http://schemas.microsoft.com/office/powerpoint/2010/main" val="27564638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CA" sz="1800" i="1" kern="100" dirty="0">
                <a:effectLst/>
                <a:latin typeface="Calibri" panose="020F0502020204030204" pitchFamily="34" charset="0"/>
                <a:ea typeface="Calibri" panose="020F0502020204030204" pitchFamily="34" charset="0"/>
                <a:cs typeface="Times New Roman" panose="02020603050405020304" pitchFamily="18" charset="0"/>
              </a:rPr>
              <a:t>Suggested Speaker Notes:</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 Dementia is common and underdiagnosed. When an older adult arrives in the ED, conducting a simple screen to determine risk of cognitive impairment can affect every step of care. Patients with Dementia are also at higher risk of developing delirium which can be costly, result in lengthy admissions, and can even be fatal.</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References: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https://gedcollaborative.com/article/brain-health-in-the-ed-videos/</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McCusker J, Cole M, </a:t>
            </a:r>
            <a:r>
              <a:rPr lang="en-CA" sz="1800" kern="100" dirty="0" err="1">
                <a:effectLst/>
                <a:latin typeface="Calibri" panose="020F0502020204030204" pitchFamily="34" charset="0"/>
                <a:ea typeface="Calibri" panose="020F0502020204030204" pitchFamily="34" charset="0"/>
                <a:cs typeface="Times New Roman" panose="02020603050405020304" pitchFamily="18" charset="0"/>
              </a:rPr>
              <a:t>Abrahamowicz</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 M, et al. Delirium Predicts 12-Month Mortality. Archives of Internal Medicine. 2002;162(4):457-463</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Kakuma R, Du Fort GG, Arsenault L, et al. Delirium in Older Emergency Department Patients Discharged Home: Effect on Survival. Journal of the American Geriatrics Society. 2003;51(4):443-450.</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LaMantia MA, Stump TE, Messina FC, et al. Emergency Department Use Among Older Adults With Dementia. Alzheimer disease and associated disorders. 2016;30(1):35-40.</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0"/>
              </a:spcAft>
              <a:buFont typeface="+mj-lt"/>
              <a:buAutoNum type="arabicPeriod"/>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Gower L, Gatewood M, Kang C. Emergency Department Management of Delirium in the Elderly Western Journal of Emergency Medicine 2012 2(13):194-201.</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nSpc>
                <a:spcPct val="107000"/>
              </a:lnSpc>
              <a:spcBef>
                <a:spcPts val="0"/>
              </a:spcBef>
              <a:spcAft>
                <a:spcPts val="800"/>
              </a:spcAft>
              <a:buFont typeface="+mj-lt"/>
              <a:buAutoNum type="arabicPeriod"/>
            </a:pP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Kent T, Lesser A, Howard J, et al. 30-Day Emergency Department Revisit Rates Among Medicare Beneficiaries With Dementia. Paper presented at: Society of Academic Emergency Medicine 2018;</a:t>
            </a:r>
            <a:r>
              <a:rPr lang="en-CA" sz="1800" kern="100" dirty="0">
                <a:effectLst/>
                <a:latin typeface="Segoe UI" panose="020B0502040204020203" pitchFamily="34" charset="0"/>
                <a:ea typeface="Calibri" panose="020F0502020204030204" pitchFamily="34" charset="0"/>
                <a:cs typeface="Segoe UI" panose="020B0502040204020203" pitchFamily="34" charset="0"/>
              </a:rPr>
              <a:t> </a:t>
            </a:r>
            <a:r>
              <a:rPr lang="en-CA" sz="1800" kern="100" dirty="0">
                <a:effectLst/>
                <a:latin typeface="Calibri" panose="020F0502020204030204" pitchFamily="34" charset="0"/>
                <a:ea typeface="Calibri" panose="020F0502020204030204" pitchFamily="34" charset="0"/>
                <a:cs typeface="Times New Roman" panose="02020603050405020304" pitchFamily="18" charset="0"/>
              </a:rPr>
              <a:t>Indianapolis, IN.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B8F1E044-3EA6-4167-A0FB-D05C215FD25D}" type="slidenum">
              <a:rPr lang="en-US" smtClean="0"/>
              <a:pPr/>
              <a:t>14</a:t>
            </a:fld>
            <a:endParaRPr lang="en-US" dirty="0"/>
          </a:p>
        </p:txBody>
      </p:sp>
    </p:spTree>
    <p:extLst>
      <p:ext uri="{BB962C8B-B14F-4D97-AF65-F5344CB8AC3E}">
        <p14:creationId xmlns:p14="http://schemas.microsoft.com/office/powerpoint/2010/main" val="30475515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942016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reak_Teal">
    <p:spTree>
      <p:nvGrpSpPr>
        <p:cNvPr id="1" name=""/>
        <p:cNvGrpSpPr/>
        <p:nvPr/>
      </p:nvGrpSpPr>
      <p:grpSpPr>
        <a:xfrm>
          <a:off x="0" y="0"/>
          <a:ext cx="0" cy="0"/>
          <a:chOff x="0" y="0"/>
          <a:chExt cx="0" cy="0"/>
        </a:xfrm>
      </p:grpSpPr>
      <p:pic>
        <p:nvPicPr>
          <p:cNvPr id="2" name="Picture Placeholder 14" descr="A picture containing indoor, building, plane, table&#10;&#10;Description automatically generated">
            <a:extLst>
              <a:ext uri="{FF2B5EF4-FFF2-40B4-BE49-F238E27FC236}">
                <a16:creationId xmlns:a16="http://schemas.microsoft.com/office/drawing/2014/main" id="{3CB075E7-4047-184B-897F-56A19DD24310}"/>
              </a:ext>
            </a:extLst>
          </p:cNvPr>
          <p:cNvPicPr>
            <a:picLocks noChangeAspect="1"/>
          </p:cNvPicPr>
          <p:nvPr userDrawn="1"/>
        </p:nvPicPr>
        <p:blipFill>
          <a:blip r:embed="rId2">
            <a:extLst>
              <a:ext uri="{28A0092B-C50C-407E-A947-70E740481C1C}">
                <a14:useLocalDpi xmlns:a14="http://schemas.microsoft.com/office/drawing/2010/main" val="0"/>
              </a:ext>
            </a:extLst>
          </a:blip>
          <a:srcRect l="24" r="24"/>
          <a:stretch>
            <a:fillRect/>
          </a:stretch>
        </p:blipFill>
        <p:spPr>
          <a:xfrm>
            <a:off x="1" y="2"/>
            <a:ext cx="9143999" cy="5143499"/>
          </a:xfrm>
          <a:prstGeom prst="rect">
            <a:avLst/>
          </a:prstGeom>
        </p:spPr>
      </p:pic>
      <p:cxnSp>
        <p:nvCxnSpPr>
          <p:cNvPr id="5" name="Straight Connector 4">
            <a:extLst>
              <a:ext uri="{FF2B5EF4-FFF2-40B4-BE49-F238E27FC236}">
                <a16:creationId xmlns:a16="http://schemas.microsoft.com/office/drawing/2014/main" id="{09D38141-0B6D-9145-9A3D-36052B1A920C}"/>
              </a:ext>
            </a:extLst>
          </p:cNvPr>
          <p:cNvCxnSpPr/>
          <p:nvPr userDrawn="1"/>
        </p:nvCxnSpPr>
        <p:spPr>
          <a:xfrm>
            <a:off x="4114800" y="2692052"/>
            <a:ext cx="9144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itle 2">
            <a:extLst>
              <a:ext uri="{FF2B5EF4-FFF2-40B4-BE49-F238E27FC236}">
                <a16:creationId xmlns:a16="http://schemas.microsoft.com/office/drawing/2014/main" id="{3759A979-19D1-C444-B415-AA8BC6DA8964}"/>
              </a:ext>
            </a:extLst>
          </p:cNvPr>
          <p:cNvSpPr>
            <a:spLocks noGrp="1"/>
          </p:cNvSpPr>
          <p:nvPr>
            <p:ph type="title" hasCustomPrompt="1"/>
          </p:nvPr>
        </p:nvSpPr>
        <p:spPr>
          <a:xfrm>
            <a:off x="381000" y="2108178"/>
            <a:ext cx="8368363" cy="409459"/>
          </a:xfrm>
          <a:prstGeom prst="rect">
            <a:avLst/>
          </a:prstGeom>
        </p:spPr>
        <p:txBody>
          <a:bodyPr lIns="0" tIns="0" rIns="0" bIns="0" anchor="b"/>
          <a:lstStyle>
            <a:lvl1pPr algn="ctr">
              <a:defRPr sz="3600" b="1">
                <a:solidFill>
                  <a:schemeClr val="bg1"/>
                </a:solidFill>
              </a:defRPr>
            </a:lvl1pPr>
          </a:lstStyle>
          <a:p>
            <a:r>
              <a:rPr lang="en-US" dirty="0"/>
              <a:t>CLICK TO EDIT BREAK SECTION TITLE</a:t>
            </a:r>
          </a:p>
        </p:txBody>
      </p:sp>
      <p:sp>
        <p:nvSpPr>
          <p:cNvPr id="9" name="Text Placeholder 3">
            <a:extLst>
              <a:ext uri="{FF2B5EF4-FFF2-40B4-BE49-F238E27FC236}">
                <a16:creationId xmlns:a16="http://schemas.microsoft.com/office/drawing/2014/main" id="{E284F9A8-89E2-D748-8335-1801A0085573}"/>
              </a:ext>
            </a:extLst>
          </p:cNvPr>
          <p:cNvSpPr>
            <a:spLocks noGrp="1"/>
          </p:cNvSpPr>
          <p:nvPr>
            <p:ph type="body" sz="half" idx="2" hasCustomPrompt="1"/>
          </p:nvPr>
        </p:nvSpPr>
        <p:spPr>
          <a:xfrm>
            <a:off x="387818" y="2866468"/>
            <a:ext cx="8368363" cy="173255"/>
          </a:xfrm>
          <a:prstGeom prst="rect">
            <a:avLst/>
          </a:prstGeom>
        </p:spPr>
        <p:txBody>
          <a:bodyPr wrap="square" lIns="0" tIns="0" rIns="0" bIns="0" anchor="t">
            <a:noAutofit/>
          </a:bodyPr>
          <a:lstStyle>
            <a:lvl1pPr marL="0" indent="0" algn="ctr">
              <a:buNone/>
              <a:defRPr lang="en-US" sz="1800" b="0" kern="1200" baseline="0" dirty="0" smtClean="0">
                <a:solidFill>
                  <a:schemeClr val="bg1"/>
                </a:solidFill>
                <a:latin typeface="+mn-lt"/>
                <a:ea typeface="Roboto" panose="02000000000000000000" pitchFamily="2" charset="0"/>
                <a:cs typeface="+mn-cs"/>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dirty="0"/>
              <a:t>CLICK TO EDIT SUBTITLE</a:t>
            </a:r>
          </a:p>
        </p:txBody>
      </p:sp>
    </p:spTree>
    <p:extLst>
      <p:ext uri="{BB962C8B-B14F-4D97-AF65-F5344CB8AC3E}">
        <p14:creationId xmlns:p14="http://schemas.microsoft.com/office/powerpoint/2010/main" val="1967434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reak_Orange">
    <p:spTree>
      <p:nvGrpSpPr>
        <p:cNvPr id="1" name=""/>
        <p:cNvGrpSpPr/>
        <p:nvPr/>
      </p:nvGrpSpPr>
      <p:grpSpPr>
        <a:xfrm>
          <a:off x="0" y="0"/>
          <a:ext cx="0" cy="0"/>
          <a:chOff x="0" y="0"/>
          <a:chExt cx="0" cy="0"/>
        </a:xfrm>
      </p:grpSpPr>
      <p:pic>
        <p:nvPicPr>
          <p:cNvPr id="2" name="Picture Placeholder 14">
            <a:extLst>
              <a:ext uri="{FF2B5EF4-FFF2-40B4-BE49-F238E27FC236}">
                <a16:creationId xmlns:a16="http://schemas.microsoft.com/office/drawing/2014/main" id="{3CB075E7-4047-184B-897F-56A19DD2431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 y="1257"/>
            <a:ext cx="9143999" cy="5140989"/>
          </a:xfrm>
          <a:prstGeom prst="rect">
            <a:avLst/>
          </a:prstGeom>
        </p:spPr>
      </p:pic>
      <p:cxnSp>
        <p:nvCxnSpPr>
          <p:cNvPr id="5" name="Straight Connector 4">
            <a:extLst>
              <a:ext uri="{FF2B5EF4-FFF2-40B4-BE49-F238E27FC236}">
                <a16:creationId xmlns:a16="http://schemas.microsoft.com/office/drawing/2014/main" id="{09D38141-0B6D-9145-9A3D-36052B1A920C}"/>
              </a:ext>
            </a:extLst>
          </p:cNvPr>
          <p:cNvCxnSpPr/>
          <p:nvPr userDrawn="1"/>
        </p:nvCxnSpPr>
        <p:spPr>
          <a:xfrm>
            <a:off x="4114800" y="2692052"/>
            <a:ext cx="9144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itle 2">
            <a:extLst>
              <a:ext uri="{FF2B5EF4-FFF2-40B4-BE49-F238E27FC236}">
                <a16:creationId xmlns:a16="http://schemas.microsoft.com/office/drawing/2014/main" id="{3759A979-19D1-C444-B415-AA8BC6DA8964}"/>
              </a:ext>
            </a:extLst>
          </p:cNvPr>
          <p:cNvSpPr>
            <a:spLocks noGrp="1"/>
          </p:cNvSpPr>
          <p:nvPr>
            <p:ph type="title" hasCustomPrompt="1"/>
          </p:nvPr>
        </p:nvSpPr>
        <p:spPr>
          <a:xfrm>
            <a:off x="381000" y="2108178"/>
            <a:ext cx="8368363" cy="409459"/>
          </a:xfrm>
          <a:prstGeom prst="rect">
            <a:avLst/>
          </a:prstGeom>
        </p:spPr>
        <p:txBody>
          <a:bodyPr lIns="0" tIns="0" rIns="0" bIns="0" anchor="b"/>
          <a:lstStyle>
            <a:lvl1pPr algn="ctr">
              <a:defRPr sz="3600" b="1">
                <a:solidFill>
                  <a:schemeClr val="bg1"/>
                </a:solidFill>
              </a:defRPr>
            </a:lvl1pPr>
          </a:lstStyle>
          <a:p>
            <a:r>
              <a:rPr lang="en-US" dirty="0"/>
              <a:t>CLICK TO EDIT BREAK SECTION TITLE</a:t>
            </a:r>
          </a:p>
        </p:txBody>
      </p:sp>
      <p:sp>
        <p:nvSpPr>
          <p:cNvPr id="9" name="Text Placeholder 3">
            <a:extLst>
              <a:ext uri="{FF2B5EF4-FFF2-40B4-BE49-F238E27FC236}">
                <a16:creationId xmlns:a16="http://schemas.microsoft.com/office/drawing/2014/main" id="{E284F9A8-89E2-D748-8335-1801A0085573}"/>
              </a:ext>
            </a:extLst>
          </p:cNvPr>
          <p:cNvSpPr>
            <a:spLocks noGrp="1"/>
          </p:cNvSpPr>
          <p:nvPr>
            <p:ph type="body" sz="half" idx="2" hasCustomPrompt="1"/>
          </p:nvPr>
        </p:nvSpPr>
        <p:spPr>
          <a:xfrm>
            <a:off x="387818" y="2866468"/>
            <a:ext cx="8368363" cy="173255"/>
          </a:xfrm>
          <a:prstGeom prst="rect">
            <a:avLst/>
          </a:prstGeom>
        </p:spPr>
        <p:txBody>
          <a:bodyPr wrap="none" lIns="0" tIns="0" rIns="0" bIns="0" anchor="t">
            <a:noAutofit/>
          </a:bodyPr>
          <a:lstStyle>
            <a:lvl1pPr marL="0" indent="0" algn="ctr">
              <a:buNone/>
              <a:defRPr lang="en-US" sz="1800" b="0" kern="1200" baseline="0" dirty="0" smtClean="0">
                <a:solidFill>
                  <a:schemeClr val="bg1"/>
                </a:solidFill>
                <a:latin typeface="+mn-lt"/>
                <a:ea typeface="Roboto" panose="02000000000000000000" pitchFamily="2" charset="0"/>
                <a:cs typeface="+mn-cs"/>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dirty="0"/>
              <a:t>CLICK TO EDIT SUBTITLE</a:t>
            </a:r>
          </a:p>
        </p:txBody>
      </p:sp>
    </p:spTree>
    <p:extLst>
      <p:ext uri="{BB962C8B-B14F-4D97-AF65-F5344CB8AC3E}">
        <p14:creationId xmlns:p14="http://schemas.microsoft.com/office/powerpoint/2010/main" val="41041312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reak_Green">
    <p:spTree>
      <p:nvGrpSpPr>
        <p:cNvPr id="1" name=""/>
        <p:cNvGrpSpPr/>
        <p:nvPr/>
      </p:nvGrpSpPr>
      <p:grpSpPr>
        <a:xfrm>
          <a:off x="0" y="0"/>
          <a:ext cx="0" cy="0"/>
          <a:chOff x="0" y="0"/>
          <a:chExt cx="0" cy="0"/>
        </a:xfrm>
      </p:grpSpPr>
      <p:pic>
        <p:nvPicPr>
          <p:cNvPr id="2" name="Picture Placeholder 14">
            <a:extLst>
              <a:ext uri="{FF2B5EF4-FFF2-40B4-BE49-F238E27FC236}">
                <a16:creationId xmlns:a16="http://schemas.microsoft.com/office/drawing/2014/main" id="{3CB075E7-4047-184B-897F-56A19DD2431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 y="1257"/>
            <a:ext cx="9143998" cy="5140989"/>
          </a:xfrm>
          <a:prstGeom prst="rect">
            <a:avLst/>
          </a:prstGeom>
        </p:spPr>
      </p:pic>
      <p:cxnSp>
        <p:nvCxnSpPr>
          <p:cNvPr id="5" name="Straight Connector 4">
            <a:extLst>
              <a:ext uri="{FF2B5EF4-FFF2-40B4-BE49-F238E27FC236}">
                <a16:creationId xmlns:a16="http://schemas.microsoft.com/office/drawing/2014/main" id="{09D38141-0B6D-9145-9A3D-36052B1A920C}"/>
              </a:ext>
            </a:extLst>
          </p:cNvPr>
          <p:cNvCxnSpPr/>
          <p:nvPr userDrawn="1"/>
        </p:nvCxnSpPr>
        <p:spPr>
          <a:xfrm>
            <a:off x="4114800" y="2692052"/>
            <a:ext cx="9144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itle 2">
            <a:extLst>
              <a:ext uri="{FF2B5EF4-FFF2-40B4-BE49-F238E27FC236}">
                <a16:creationId xmlns:a16="http://schemas.microsoft.com/office/drawing/2014/main" id="{3759A979-19D1-C444-B415-AA8BC6DA8964}"/>
              </a:ext>
            </a:extLst>
          </p:cNvPr>
          <p:cNvSpPr>
            <a:spLocks noGrp="1"/>
          </p:cNvSpPr>
          <p:nvPr>
            <p:ph type="title" hasCustomPrompt="1"/>
          </p:nvPr>
        </p:nvSpPr>
        <p:spPr>
          <a:xfrm>
            <a:off x="381000" y="2108178"/>
            <a:ext cx="8368363" cy="409459"/>
          </a:xfrm>
          <a:prstGeom prst="rect">
            <a:avLst/>
          </a:prstGeom>
        </p:spPr>
        <p:txBody>
          <a:bodyPr lIns="0" tIns="0" rIns="0" bIns="0" anchor="b"/>
          <a:lstStyle>
            <a:lvl1pPr algn="ctr">
              <a:defRPr sz="3600" b="1">
                <a:solidFill>
                  <a:schemeClr val="bg1"/>
                </a:solidFill>
              </a:defRPr>
            </a:lvl1pPr>
          </a:lstStyle>
          <a:p>
            <a:r>
              <a:rPr lang="en-US" dirty="0"/>
              <a:t>CLICK TO EDIT BREAK SECTION TITLE</a:t>
            </a:r>
          </a:p>
        </p:txBody>
      </p:sp>
      <p:sp>
        <p:nvSpPr>
          <p:cNvPr id="9" name="Text Placeholder 3">
            <a:extLst>
              <a:ext uri="{FF2B5EF4-FFF2-40B4-BE49-F238E27FC236}">
                <a16:creationId xmlns:a16="http://schemas.microsoft.com/office/drawing/2014/main" id="{E284F9A8-89E2-D748-8335-1801A0085573}"/>
              </a:ext>
            </a:extLst>
          </p:cNvPr>
          <p:cNvSpPr>
            <a:spLocks noGrp="1"/>
          </p:cNvSpPr>
          <p:nvPr>
            <p:ph type="body" sz="half" idx="2" hasCustomPrompt="1"/>
          </p:nvPr>
        </p:nvSpPr>
        <p:spPr>
          <a:xfrm>
            <a:off x="387818" y="2866468"/>
            <a:ext cx="8368363" cy="173255"/>
          </a:xfrm>
          <a:prstGeom prst="rect">
            <a:avLst/>
          </a:prstGeom>
        </p:spPr>
        <p:txBody>
          <a:bodyPr wrap="none" lIns="0" tIns="0" rIns="0" bIns="0" anchor="t">
            <a:noAutofit/>
          </a:bodyPr>
          <a:lstStyle>
            <a:lvl1pPr marL="0" indent="0" algn="ctr">
              <a:buNone/>
              <a:defRPr sz="1800" b="0" baseline="0">
                <a:solidFill>
                  <a:schemeClr val="bg1"/>
                </a:solidFill>
                <a:latin typeface="+mn-lt"/>
                <a:ea typeface="Roboto" panose="02000000000000000000" pitchFamily="2" charset="0"/>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dirty="0"/>
              <a:t>CLICK TO EDIT SUBTITLE</a:t>
            </a:r>
          </a:p>
        </p:txBody>
      </p:sp>
    </p:spTree>
    <p:extLst>
      <p:ext uri="{BB962C8B-B14F-4D97-AF65-F5344CB8AC3E}">
        <p14:creationId xmlns:p14="http://schemas.microsoft.com/office/powerpoint/2010/main" val="330681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ingle_Col_Teal">
    <p:spTree>
      <p:nvGrpSpPr>
        <p:cNvPr id="1" name=""/>
        <p:cNvGrpSpPr/>
        <p:nvPr/>
      </p:nvGrpSpPr>
      <p:grpSpPr>
        <a:xfrm>
          <a:off x="0" y="0"/>
          <a:ext cx="0" cy="0"/>
          <a:chOff x="0" y="0"/>
          <a:chExt cx="0" cy="0"/>
        </a:xfrm>
      </p:grpSpPr>
      <p:sp>
        <p:nvSpPr>
          <p:cNvPr id="6" name="Text Placeholder 3"/>
          <p:cNvSpPr>
            <a:spLocks noGrp="1"/>
          </p:cNvSpPr>
          <p:nvPr>
            <p:ph type="body" sz="half" idx="2" hasCustomPrompt="1"/>
          </p:nvPr>
        </p:nvSpPr>
        <p:spPr>
          <a:xfrm>
            <a:off x="381001" y="761104"/>
            <a:ext cx="7299960" cy="183870"/>
          </a:xfrm>
          <a:prstGeom prst="rect">
            <a:avLst/>
          </a:prstGeom>
        </p:spPr>
        <p:txBody>
          <a:bodyPr wrap="none" lIns="0" tIns="0" rIns="0" bIns="0" anchor="t">
            <a:noAutofit/>
          </a:bodyPr>
          <a:lstStyle>
            <a:lvl1pPr marL="0" indent="0">
              <a:buFont typeface="Arial" panose="020B0604020202020204" pitchFamily="34" charset="0"/>
              <a:buNone/>
              <a:defRPr lang="en-US" sz="1800" b="0" baseline="0" dirty="0" smtClean="0">
                <a:solidFill>
                  <a:schemeClr val="bg1">
                    <a:lumMod val="65000"/>
                  </a:schemeClr>
                </a:solidFill>
                <a:ea typeface="Roboto" panose="02000000000000000000" pitchFamily="2" charset="0"/>
              </a:defRPr>
            </a:lvl1pPr>
          </a:lstStyle>
          <a:p>
            <a:pPr marL="171450" lvl="0" indent="-171450"/>
            <a:r>
              <a:rPr lang="en-US" dirty="0"/>
              <a:t>CLICK TO EDIT SUBTITLE</a:t>
            </a:r>
          </a:p>
        </p:txBody>
      </p:sp>
      <p:sp>
        <p:nvSpPr>
          <p:cNvPr id="7" name="Title 2"/>
          <p:cNvSpPr>
            <a:spLocks noGrp="1"/>
          </p:cNvSpPr>
          <p:nvPr>
            <p:ph type="title"/>
          </p:nvPr>
        </p:nvSpPr>
        <p:spPr>
          <a:xfrm>
            <a:off x="381000" y="282611"/>
            <a:ext cx="7299961" cy="409459"/>
          </a:xfrm>
          <a:prstGeom prst="rect">
            <a:avLst/>
          </a:prstGeom>
        </p:spPr>
        <p:txBody>
          <a:bodyPr lIns="0" tIns="0" rIns="0" bIns="0" anchor="ctr"/>
          <a:lstStyle>
            <a:lvl1pPr algn="l">
              <a:defRPr sz="3000">
                <a:solidFill>
                  <a:schemeClr val="accent1"/>
                </a:solidFill>
              </a:defRPr>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DBDCE4FC-207B-A940-B4FA-9AC8271DDCD6}"/>
              </a:ext>
            </a:extLst>
          </p:cNvPr>
          <p:cNvSpPr>
            <a:spLocks noGrp="1"/>
          </p:cNvSpPr>
          <p:nvPr>
            <p:ph type="body" sz="quarter" idx="10"/>
          </p:nvPr>
        </p:nvSpPr>
        <p:spPr>
          <a:xfrm>
            <a:off x="381001" y="1226014"/>
            <a:ext cx="7299960" cy="3360053"/>
          </a:xfrm>
          <a:prstGeom prst="rect">
            <a:avLst/>
          </a:prstGeom>
        </p:spPr>
        <p:txBody>
          <a:bodyPr/>
          <a:lstStyle>
            <a:lvl1pPr>
              <a:lnSpc>
                <a:spcPts val="2400"/>
              </a:lnSpc>
              <a:spcBef>
                <a:spcPts val="600"/>
              </a:spcBef>
              <a:spcAft>
                <a:spcPts val="1200"/>
              </a:spcAft>
              <a:defRPr lang="en-US" sz="1800" dirty="0" smtClean="0">
                <a:solidFill>
                  <a:srgbClr val="5A5A5A"/>
                </a:solidFill>
              </a:defRPr>
            </a:lvl1pPr>
            <a:lvl2pPr>
              <a:lnSpc>
                <a:spcPts val="2400"/>
              </a:lnSpc>
              <a:spcBef>
                <a:spcPts val="600"/>
              </a:spcBef>
              <a:spcAft>
                <a:spcPts val="1200"/>
              </a:spcAft>
              <a:defRPr lang="en-US" sz="1600" dirty="0" smtClean="0">
                <a:solidFill>
                  <a:srgbClr val="5A5A5A"/>
                </a:solidFill>
              </a:defRPr>
            </a:lvl2pPr>
            <a:lvl3pPr>
              <a:lnSpc>
                <a:spcPts val="2400"/>
              </a:lnSpc>
              <a:spcBef>
                <a:spcPts val="600"/>
              </a:spcBef>
              <a:spcAft>
                <a:spcPts val="1200"/>
              </a:spcAft>
              <a:defRPr lang="en-US" sz="1600" dirty="0" smtClean="0">
                <a:solidFill>
                  <a:srgbClr val="5A5A5A"/>
                </a:solidFill>
              </a:defRPr>
            </a:lvl3pPr>
            <a:lvl4pPr>
              <a:lnSpc>
                <a:spcPts val="2400"/>
              </a:lnSpc>
              <a:spcBef>
                <a:spcPts val="600"/>
              </a:spcBef>
              <a:spcAft>
                <a:spcPts val="1200"/>
              </a:spcAft>
              <a:defRPr lang="en-US" sz="1600" dirty="0" smtClean="0">
                <a:solidFill>
                  <a:srgbClr val="5A5A5A"/>
                </a:solidFill>
              </a:defRPr>
            </a:lvl4pPr>
            <a:lvl5pPr>
              <a:lnSpc>
                <a:spcPts val="2400"/>
              </a:lnSpc>
              <a:spcBef>
                <a:spcPts val="600"/>
              </a:spcBef>
              <a:spcAft>
                <a:spcPts val="1200"/>
              </a:spcAft>
              <a:defRPr lang="en-US" sz="1600" dirty="0">
                <a:solidFill>
                  <a:srgbClr val="5A5A5A"/>
                </a:solidFill>
              </a:defRPr>
            </a:lvl5pPr>
          </a:lstStyle>
          <a:p>
            <a:pPr lvl="0">
              <a:spcAft>
                <a:spcPts val="600"/>
              </a:spcAft>
            </a:pPr>
            <a:r>
              <a:rPr lang="en-US"/>
              <a:t>Click to edit Master text styles</a:t>
            </a:r>
          </a:p>
          <a:p>
            <a:pPr lvl="1">
              <a:spcAft>
                <a:spcPts val="600"/>
              </a:spcAft>
            </a:pPr>
            <a:r>
              <a:rPr lang="en-US"/>
              <a:t>Second level</a:t>
            </a:r>
          </a:p>
          <a:p>
            <a:pPr lvl="2">
              <a:spcAft>
                <a:spcPts val="600"/>
              </a:spcAft>
            </a:pPr>
            <a:r>
              <a:rPr lang="en-US"/>
              <a:t>Third level</a:t>
            </a:r>
          </a:p>
          <a:p>
            <a:pPr lvl="3">
              <a:spcAft>
                <a:spcPts val="600"/>
              </a:spcAft>
            </a:pPr>
            <a:r>
              <a:rPr lang="en-US"/>
              <a:t>Fourth level</a:t>
            </a:r>
          </a:p>
          <a:p>
            <a:pPr lvl="4">
              <a:spcAft>
                <a:spcPts val="600"/>
              </a:spcAft>
            </a:pPr>
            <a:r>
              <a:rPr lang="en-US"/>
              <a:t>Fifth level</a:t>
            </a:r>
            <a:endParaRPr lang="en-US" dirty="0"/>
          </a:p>
        </p:txBody>
      </p:sp>
      <p:sp>
        <p:nvSpPr>
          <p:cNvPr id="8" name="Rectangle 7">
            <a:extLst>
              <a:ext uri="{FF2B5EF4-FFF2-40B4-BE49-F238E27FC236}">
                <a16:creationId xmlns:a16="http://schemas.microsoft.com/office/drawing/2014/main" id="{C96E4BE8-BB29-C648-A1B2-EF990940F8D6}"/>
              </a:ext>
            </a:extLst>
          </p:cNvPr>
          <p:cNvSpPr/>
          <p:nvPr userDrawn="1"/>
        </p:nvSpPr>
        <p:spPr>
          <a:xfrm>
            <a:off x="7979344" y="0"/>
            <a:ext cx="1164656"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descr="A close up of a logo&#10;&#10;Description automatically generated">
            <a:extLst>
              <a:ext uri="{FF2B5EF4-FFF2-40B4-BE49-F238E27FC236}">
                <a16:creationId xmlns:a16="http://schemas.microsoft.com/office/drawing/2014/main" id="{FE6AF958-EF41-284D-8BFA-370EB10327F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879" r="77177" b="30413"/>
          <a:stretch/>
        </p:blipFill>
        <p:spPr>
          <a:xfrm>
            <a:off x="7979988" y="0"/>
            <a:ext cx="1158143" cy="5143500"/>
          </a:xfrm>
          <a:prstGeom prst="rect">
            <a:avLst/>
          </a:prstGeom>
        </p:spPr>
      </p:pic>
    </p:spTree>
    <p:extLst>
      <p:ext uri="{BB962C8B-B14F-4D97-AF65-F5344CB8AC3E}">
        <p14:creationId xmlns:p14="http://schemas.microsoft.com/office/powerpoint/2010/main" val="3920427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ingle_Col_Blue">
    <p:spTree>
      <p:nvGrpSpPr>
        <p:cNvPr id="1" name=""/>
        <p:cNvGrpSpPr/>
        <p:nvPr/>
      </p:nvGrpSpPr>
      <p:grpSpPr>
        <a:xfrm>
          <a:off x="0" y="0"/>
          <a:ext cx="0" cy="0"/>
          <a:chOff x="0" y="0"/>
          <a:chExt cx="0" cy="0"/>
        </a:xfrm>
      </p:grpSpPr>
      <p:sp>
        <p:nvSpPr>
          <p:cNvPr id="6" name="Text Placeholder 3"/>
          <p:cNvSpPr>
            <a:spLocks noGrp="1"/>
          </p:cNvSpPr>
          <p:nvPr>
            <p:ph type="body" sz="half" idx="2" hasCustomPrompt="1"/>
          </p:nvPr>
        </p:nvSpPr>
        <p:spPr>
          <a:xfrm>
            <a:off x="381001" y="758666"/>
            <a:ext cx="7299960" cy="183870"/>
          </a:xfrm>
          <a:prstGeom prst="rect">
            <a:avLst/>
          </a:prstGeom>
        </p:spPr>
        <p:txBody>
          <a:bodyPr wrap="none" lIns="0" tIns="0" rIns="0" bIns="0" anchor="t">
            <a:noAutofit/>
          </a:bodyPr>
          <a:lstStyle>
            <a:lvl1pPr marL="0" indent="0">
              <a:buNone/>
              <a:defRPr lang="en-US" sz="1800" b="0" baseline="0" dirty="0" smtClean="0">
                <a:solidFill>
                  <a:schemeClr val="bg1">
                    <a:lumMod val="65000"/>
                  </a:schemeClr>
                </a:solidFill>
                <a:ea typeface="Roboto" panose="02000000000000000000" pitchFamily="2" charset="0"/>
              </a:defRPr>
            </a:lvl1pPr>
          </a:lstStyle>
          <a:p>
            <a:pPr marL="171450" lvl="0" indent="-171450"/>
            <a:r>
              <a:rPr lang="en-US" dirty="0"/>
              <a:t>CLICK TO EDIT SUBTITLE</a:t>
            </a:r>
          </a:p>
        </p:txBody>
      </p:sp>
      <p:sp>
        <p:nvSpPr>
          <p:cNvPr id="7" name="Title 2"/>
          <p:cNvSpPr>
            <a:spLocks noGrp="1"/>
          </p:cNvSpPr>
          <p:nvPr>
            <p:ph type="title"/>
          </p:nvPr>
        </p:nvSpPr>
        <p:spPr>
          <a:xfrm>
            <a:off x="381000" y="282611"/>
            <a:ext cx="7299961" cy="409459"/>
          </a:xfrm>
          <a:prstGeom prst="rect">
            <a:avLst/>
          </a:prstGeom>
        </p:spPr>
        <p:txBody>
          <a:bodyPr lIns="0" tIns="0" rIns="0" bIns="0" anchor="ctr"/>
          <a:lstStyle>
            <a:lvl1pPr algn="l">
              <a:defRPr sz="3000">
                <a:solidFill>
                  <a:schemeClr val="tx1"/>
                </a:solidFill>
              </a:defRPr>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DBDCE4FC-207B-A940-B4FA-9AC8271DDCD6}"/>
              </a:ext>
            </a:extLst>
          </p:cNvPr>
          <p:cNvSpPr>
            <a:spLocks noGrp="1"/>
          </p:cNvSpPr>
          <p:nvPr>
            <p:ph type="body" sz="quarter" idx="10"/>
          </p:nvPr>
        </p:nvSpPr>
        <p:spPr>
          <a:xfrm>
            <a:off x="381001" y="1226014"/>
            <a:ext cx="7299960" cy="3360053"/>
          </a:xfrm>
          <a:prstGeom prst="rect">
            <a:avLst/>
          </a:prstGeom>
        </p:spPr>
        <p:txBody>
          <a:bodyPr/>
          <a:lstStyle>
            <a:lvl1pPr>
              <a:defRPr lang="en-US" sz="1800" dirty="0" smtClean="0">
                <a:solidFill>
                  <a:srgbClr val="5A5A5A"/>
                </a:solidFill>
              </a:defRPr>
            </a:lvl1pPr>
            <a:lvl2pPr>
              <a:defRPr lang="en-US" sz="1600" dirty="0" smtClean="0">
                <a:solidFill>
                  <a:srgbClr val="5A5A5A"/>
                </a:solidFill>
              </a:defRPr>
            </a:lvl2pPr>
            <a:lvl3pPr>
              <a:defRPr lang="en-US" sz="1600" dirty="0" smtClean="0">
                <a:solidFill>
                  <a:srgbClr val="5A5A5A"/>
                </a:solidFill>
              </a:defRPr>
            </a:lvl3pPr>
            <a:lvl4pPr>
              <a:defRPr lang="en-US" sz="1600" dirty="0" smtClean="0">
                <a:solidFill>
                  <a:srgbClr val="5A5A5A"/>
                </a:solidFill>
              </a:defRPr>
            </a:lvl4pPr>
            <a:lvl5pPr>
              <a:defRPr lang="en-US" sz="1600" dirty="0">
                <a:solidFill>
                  <a:srgbClr val="5A5A5A"/>
                </a:solidFill>
              </a:defRPr>
            </a:lvl5pPr>
          </a:lstStyle>
          <a:p>
            <a:pPr lvl="0">
              <a:lnSpc>
                <a:spcPts val="2400"/>
              </a:lnSpc>
              <a:spcBef>
                <a:spcPts val="600"/>
              </a:spcBef>
              <a:spcAft>
                <a:spcPts val="600"/>
              </a:spcAft>
            </a:pPr>
            <a:r>
              <a:rPr lang="en-US"/>
              <a:t>Click to edit Master text styles</a:t>
            </a:r>
          </a:p>
          <a:p>
            <a:pPr lvl="1">
              <a:lnSpc>
                <a:spcPts val="2400"/>
              </a:lnSpc>
              <a:spcBef>
                <a:spcPts val="600"/>
              </a:spcBef>
              <a:spcAft>
                <a:spcPts val="600"/>
              </a:spcAft>
            </a:pPr>
            <a:r>
              <a:rPr lang="en-US"/>
              <a:t>Second level</a:t>
            </a:r>
          </a:p>
          <a:p>
            <a:pPr lvl="2">
              <a:lnSpc>
                <a:spcPts val="2400"/>
              </a:lnSpc>
              <a:spcBef>
                <a:spcPts val="600"/>
              </a:spcBef>
              <a:spcAft>
                <a:spcPts val="600"/>
              </a:spcAft>
            </a:pPr>
            <a:r>
              <a:rPr lang="en-US"/>
              <a:t>Third level</a:t>
            </a:r>
          </a:p>
          <a:p>
            <a:pPr lvl="3">
              <a:lnSpc>
                <a:spcPts val="2400"/>
              </a:lnSpc>
              <a:spcBef>
                <a:spcPts val="600"/>
              </a:spcBef>
              <a:spcAft>
                <a:spcPts val="600"/>
              </a:spcAft>
            </a:pPr>
            <a:r>
              <a:rPr lang="en-US"/>
              <a:t>Fourth level</a:t>
            </a:r>
          </a:p>
          <a:p>
            <a:pPr lvl="4">
              <a:lnSpc>
                <a:spcPts val="2400"/>
              </a:lnSpc>
              <a:spcBef>
                <a:spcPts val="600"/>
              </a:spcBef>
              <a:spcAft>
                <a:spcPts val="600"/>
              </a:spcAft>
            </a:pPr>
            <a:r>
              <a:rPr lang="en-US"/>
              <a:t>Fifth level</a:t>
            </a:r>
            <a:endParaRPr lang="en-US" dirty="0"/>
          </a:p>
        </p:txBody>
      </p:sp>
      <p:sp>
        <p:nvSpPr>
          <p:cNvPr id="8" name="Rectangle 7">
            <a:extLst>
              <a:ext uri="{FF2B5EF4-FFF2-40B4-BE49-F238E27FC236}">
                <a16:creationId xmlns:a16="http://schemas.microsoft.com/office/drawing/2014/main" id="{C96E4BE8-BB29-C648-A1B2-EF990940F8D6}"/>
              </a:ext>
            </a:extLst>
          </p:cNvPr>
          <p:cNvSpPr/>
          <p:nvPr userDrawn="1"/>
        </p:nvSpPr>
        <p:spPr>
          <a:xfrm>
            <a:off x="7979344" y="0"/>
            <a:ext cx="1164656"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descr="A close up of a logo&#10;&#10;Description automatically generated">
            <a:extLst>
              <a:ext uri="{FF2B5EF4-FFF2-40B4-BE49-F238E27FC236}">
                <a16:creationId xmlns:a16="http://schemas.microsoft.com/office/drawing/2014/main" id="{FE6AF958-EF41-284D-8BFA-370EB10327F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879" r="77177" b="30413"/>
          <a:stretch/>
        </p:blipFill>
        <p:spPr>
          <a:xfrm>
            <a:off x="7993412" y="0"/>
            <a:ext cx="1158143" cy="5143500"/>
          </a:xfrm>
          <a:prstGeom prst="rect">
            <a:avLst/>
          </a:prstGeom>
        </p:spPr>
      </p:pic>
    </p:spTree>
    <p:extLst>
      <p:ext uri="{BB962C8B-B14F-4D97-AF65-F5344CB8AC3E}">
        <p14:creationId xmlns:p14="http://schemas.microsoft.com/office/powerpoint/2010/main" val="3735046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ingle_Col_Orange">
    <p:spTree>
      <p:nvGrpSpPr>
        <p:cNvPr id="1" name=""/>
        <p:cNvGrpSpPr/>
        <p:nvPr/>
      </p:nvGrpSpPr>
      <p:grpSpPr>
        <a:xfrm>
          <a:off x="0" y="0"/>
          <a:ext cx="0" cy="0"/>
          <a:chOff x="0" y="0"/>
          <a:chExt cx="0" cy="0"/>
        </a:xfrm>
      </p:grpSpPr>
      <p:sp>
        <p:nvSpPr>
          <p:cNvPr id="6" name="Text Placeholder 3"/>
          <p:cNvSpPr>
            <a:spLocks noGrp="1"/>
          </p:cNvSpPr>
          <p:nvPr>
            <p:ph type="body" sz="half" idx="2" hasCustomPrompt="1"/>
          </p:nvPr>
        </p:nvSpPr>
        <p:spPr>
          <a:xfrm>
            <a:off x="381001" y="758666"/>
            <a:ext cx="7299960" cy="183870"/>
          </a:xfrm>
          <a:prstGeom prst="rect">
            <a:avLst/>
          </a:prstGeom>
        </p:spPr>
        <p:txBody>
          <a:bodyPr wrap="none" lIns="0" tIns="0" rIns="0" bIns="0" anchor="t">
            <a:noAutofit/>
          </a:bodyPr>
          <a:lstStyle>
            <a:lvl1pPr marL="0" indent="0">
              <a:buNone/>
              <a:defRPr lang="en-US" sz="1800" b="0" baseline="0" dirty="0" smtClean="0">
                <a:solidFill>
                  <a:schemeClr val="bg1">
                    <a:lumMod val="65000"/>
                  </a:schemeClr>
                </a:solidFill>
                <a:ea typeface="Roboto" panose="02000000000000000000" pitchFamily="2" charset="0"/>
              </a:defRPr>
            </a:lvl1pPr>
          </a:lstStyle>
          <a:p>
            <a:pPr marL="171450" lvl="0" indent="-171450"/>
            <a:r>
              <a:rPr lang="en-US" dirty="0"/>
              <a:t>CLICK TO EDIT SUBTITLE</a:t>
            </a:r>
          </a:p>
        </p:txBody>
      </p:sp>
      <p:sp>
        <p:nvSpPr>
          <p:cNvPr id="7" name="Title 2"/>
          <p:cNvSpPr>
            <a:spLocks noGrp="1"/>
          </p:cNvSpPr>
          <p:nvPr>
            <p:ph type="title"/>
          </p:nvPr>
        </p:nvSpPr>
        <p:spPr>
          <a:xfrm>
            <a:off x="381000" y="282611"/>
            <a:ext cx="7299961" cy="409459"/>
          </a:xfrm>
          <a:prstGeom prst="rect">
            <a:avLst/>
          </a:prstGeom>
        </p:spPr>
        <p:txBody>
          <a:bodyPr lIns="0" tIns="0" rIns="0" bIns="0" anchor="ctr"/>
          <a:lstStyle>
            <a:lvl1pPr algn="l">
              <a:defRPr sz="3000">
                <a:solidFill>
                  <a:schemeClr val="accent2"/>
                </a:solidFill>
              </a:defRPr>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DBDCE4FC-207B-A940-B4FA-9AC8271DDCD6}"/>
              </a:ext>
            </a:extLst>
          </p:cNvPr>
          <p:cNvSpPr>
            <a:spLocks noGrp="1"/>
          </p:cNvSpPr>
          <p:nvPr>
            <p:ph type="body" sz="quarter" idx="10"/>
          </p:nvPr>
        </p:nvSpPr>
        <p:spPr>
          <a:xfrm>
            <a:off x="381001" y="1226014"/>
            <a:ext cx="7299960" cy="3360053"/>
          </a:xfrm>
          <a:prstGeom prst="rect">
            <a:avLst/>
          </a:prstGeom>
        </p:spPr>
        <p:txBody>
          <a:bodyPr/>
          <a:lstStyle>
            <a:lvl1pPr>
              <a:defRPr lang="en-US" sz="1800" dirty="0" smtClean="0">
                <a:solidFill>
                  <a:srgbClr val="5A5A5A"/>
                </a:solidFill>
              </a:defRPr>
            </a:lvl1pPr>
            <a:lvl2pPr>
              <a:defRPr lang="en-US" sz="1600" dirty="0" smtClean="0">
                <a:solidFill>
                  <a:srgbClr val="5A5A5A"/>
                </a:solidFill>
              </a:defRPr>
            </a:lvl2pPr>
            <a:lvl3pPr>
              <a:defRPr lang="en-US" sz="1600" dirty="0" smtClean="0">
                <a:solidFill>
                  <a:srgbClr val="5A5A5A"/>
                </a:solidFill>
              </a:defRPr>
            </a:lvl3pPr>
            <a:lvl4pPr>
              <a:defRPr lang="en-US" sz="1600" dirty="0" smtClean="0">
                <a:solidFill>
                  <a:srgbClr val="5A5A5A"/>
                </a:solidFill>
              </a:defRPr>
            </a:lvl4pPr>
            <a:lvl5pPr>
              <a:defRPr lang="en-US" sz="1600" dirty="0">
                <a:solidFill>
                  <a:srgbClr val="5A5A5A"/>
                </a:solidFill>
              </a:defRPr>
            </a:lvl5pPr>
          </a:lstStyle>
          <a:p>
            <a:pPr lvl="0">
              <a:lnSpc>
                <a:spcPts val="2400"/>
              </a:lnSpc>
              <a:spcBef>
                <a:spcPts val="600"/>
              </a:spcBef>
              <a:spcAft>
                <a:spcPts val="600"/>
              </a:spcAft>
            </a:pPr>
            <a:r>
              <a:rPr lang="en-US"/>
              <a:t>Click to edit Master text styles</a:t>
            </a:r>
          </a:p>
          <a:p>
            <a:pPr lvl="1">
              <a:lnSpc>
                <a:spcPts val="2400"/>
              </a:lnSpc>
              <a:spcBef>
                <a:spcPts val="600"/>
              </a:spcBef>
              <a:spcAft>
                <a:spcPts val="600"/>
              </a:spcAft>
            </a:pPr>
            <a:r>
              <a:rPr lang="en-US"/>
              <a:t>Second level</a:t>
            </a:r>
          </a:p>
          <a:p>
            <a:pPr lvl="2">
              <a:lnSpc>
                <a:spcPts val="2400"/>
              </a:lnSpc>
              <a:spcBef>
                <a:spcPts val="600"/>
              </a:spcBef>
              <a:spcAft>
                <a:spcPts val="600"/>
              </a:spcAft>
            </a:pPr>
            <a:r>
              <a:rPr lang="en-US"/>
              <a:t>Third level</a:t>
            </a:r>
          </a:p>
          <a:p>
            <a:pPr lvl="3">
              <a:lnSpc>
                <a:spcPts val="2400"/>
              </a:lnSpc>
              <a:spcBef>
                <a:spcPts val="600"/>
              </a:spcBef>
              <a:spcAft>
                <a:spcPts val="600"/>
              </a:spcAft>
            </a:pPr>
            <a:r>
              <a:rPr lang="en-US"/>
              <a:t>Fourth level</a:t>
            </a:r>
          </a:p>
          <a:p>
            <a:pPr lvl="4">
              <a:lnSpc>
                <a:spcPts val="2400"/>
              </a:lnSpc>
              <a:spcBef>
                <a:spcPts val="600"/>
              </a:spcBef>
              <a:spcAft>
                <a:spcPts val="600"/>
              </a:spcAft>
            </a:pPr>
            <a:r>
              <a:rPr lang="en-US"/>
              <a:t>Fifth level</a:t>
            </a:r>
            <a:endParaRPr lang="en-US" dirty="0"/>
          </a:p>
        </p:txBody>
      </p:sp>
      <p:sp>
        <p:nvSpPr>
          <p:cNvPr id="8" name="Rectangle 7">
            <a:extLst>
              <a:ext uri="{FF2B5EF4-FFF2-40B4-BE49-F238E27FC236}">
                <a16:creationId xmlns:a16="http://schemas.microsoft.com/office/drawing/2014/main" id="{C96E4BE8-BB29-C648-A1B2-EF990940F8D6}"/>
              </a:ext>
            </a:extLst>
          </p:cNvPr>
          <p:cNvSpPr/>
          <p:nvPr userDrawn="1"/>
        </p:nvSpPr>
        <p:spPr>
          <a:xfrm>
            <a:off x="7979344" y="0"/>
            <a:ext cx="1164656" cy="5143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descr="A close up of a logo&#10;&#10;Description automatically generated">
            <a:extLst>
              <a:ext uri="{FF2B5EF4-FFF2-40B4-BE49-F238E27FC236}">
                <a16:creationId xmlns:a16="http://schemas.microsoft.com/office/drawing/2014/main" id="{FE6AF958-EF41-284D-8BFA-370EB10327F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879" r="77177" b="30413"/>
          <a:stretch/>
        </p:blipFill>
        <p:spPr>
          <a:xfrm>
            <a:off x="7993412" y="0"/>
            <a:ext cx="1158143" cy="5143500"/>
          </a:xfrm>
          <a:prstGeom prst="rect">
            <a:avLst/>
          </a:prstGeom>
        </p:spPr>
      </p:pic>
    </p:spTree>
    <p:extLst>
      <p:ext uri="{BB962C8B-B14F-4D97-AF65-F5344CB8AC3E}">
        <p14:creationId xmlns:p14="http://schemas.microsoft.com/office/powerpoint/2010/main" val="3963769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ouble_Col_Teal">
    <p:spTree>
      <p:nvGrpSpPr>
        <p:cNvPr id="1" name=""/>
        <p:cNvGrpSpPr/>
        <p:nvPr/>
      </p:nvGrpSpPr>
      <p:grpSpPr>
        <a:xfrm>
          <a:off x="0" y="0"/>
          <a:ext cx="0" cy="0"/>
          <a:chOff x="0" y="0"/>
          <a:chExt cx="0" cy="0"/>
        </a:xfrm>
      </p:grpSpPr>
      <p:sp>
        <p:nvSpPr>
          <p:cNvPr id="6" name="Text Placeholder 3"/>
          <p:cNvSpPr>
            <a:spLocks noGrp="1"/>
          </p:cNvSpPr>
          <p:nvPr>
            <p:ph type="body" sz="half" idx="2" hasCustomPrompt="1"/>
          </p:nvPr>
        </p:nvSpPr>
        <p:spPr>
          <a:xfrm>
            <a:off x="381001" y="758666"/>
            <a:ext cx="7299960" cy="183870"/>
          </a:xfrm>
          <a:prstGeom prst="rect">
            <a:avLst/>
          </a:prstGeom>
        </p:spPr>
        <p:txBody>
          <a:bodyPr wrap="none" lIns="0" tIns="0" rIns="0" bIns="0" anchor="t">
            <a:noAutofit/>
          </a:bodyPr>
          <a:lstStyle>
            <a:lvl1pPr marL="0" indent="0">
              <a:buNone/>
              <a:defRPr lang="en-US" sz="1800" b="0" baseline="0" dirty="0" smtClean="0">
                <a:solidFill>
                  <a:schemeClr val="bg1">
                    <a:lumMod val="65000"/>
                  </a:schemeClr>
                </a:solidFill>
                <a:ea typeface="Roboto" panose="02000000000000000000" pitchFamily="2" charset="0"/>
              </a:defRPr>
            </a:lvl1pPr>
          </a:lstStyle>
          <a:p>
            <a:pPr marL="171450" lvl="0" indent="-171450"/>
            <a:r>
              <a:rPr lang="en-US" dirty="0"/>
              <a:t>CLICK TO EDIT SUBTITLE</a:t>
            </a:r>
          </a:p>
        </p:txBody>
      </p:sp>
      <p:sp>
        <p:nvSpPr>
          <p:cNvPr id="7" name="Title 2"/>
          <p:cNvSpPr>
            <a:spLocks noGrp="1"/>
          </p:cNvSpPr>
          <p:nvPr>
            <p:ph type="title"/>
          </p:nvPr>
        </p:nvSpPr>
        <p:spPr>
          <a:xfrm>
            <a:off x="381000" y="282611"/>
            <a:ext cx="7299961" cy="409459"/>
          </a:xfrm>
          <a:prstGeom prst="rect">
            <a:avLst/>
          </a:prstGeom>
        </p:spPr>
        <p:txBody>
          <a:bodyPr lIns="0" tIns="0" rIns="0" bIns="0" anchor="ctr"/>
          <a:lstStyle>
            <a:lvl1pPr algn="l">
              <a:defRPr sz="3000">
                <a:solidFill>
                  <a:schemeClr val="accent1"/>
                </a:solidFill>
              </a:defRPr>
            </a:lvl1pPr>
          </a:lstStyle>
          <a:p>
            <a:r>
              <a:rPr lang="en-US"/>
              <a:t>Click to edit Master title style</a:t>
            </a:r>
            <a:endParaRPr lang="en-US" dirty="0"/>
          </a:p>
        </p:txBody>
      </p:sp>
      <p:sp>
        <p:nvSpPr>
          <p:cNvPr id="8" name="Rectangle 7">
            <a:extLst>
              <a:ext uri="{FF2B5EF4-FFF2-40B4-BE49-F238E27FC236}">
                <a16:creationId xmlns:a16="http://schemas.microsoft.com/office/drawing/2014/main" id="{C96E4BE8-BB29-C648-A1B2-EF990940F8D6}"/>
              </a:ext>
            </a:extLst>
          </p:cNvPr>
          <p:cNvSpPr/>
          <p:nvPr userDrawn="1"/>
        </p:nvSpPr>
        <p:spPr>
          <a:xfrm>
            <a:off x="7979344" y="0"/>
            <a:ext cx="1164656"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descr="A close up of a logo&#10;&#10;Description automatically generated">
            <a:extLst>
              <a:ext uri="{FF2B5EF4-FFF2-40B4-BE49-F238E27FC236}">
                <a16:creationId xmlns:a16="http://schemas.microsoft.com/office/drawing/2014/main" id="{FE6AF958-EF41-284D-8BFA-370EB10327F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879" r="77177" b="30413"/>
          <a:stretch/>
        </p:blipFill>
        <p:spPr>
          <a:xfrm>
            <a:off x="7979988" y="0"/>
            <a:ext cx="1158143" cy="5143500"/>
          </a:xfrm>
          <a:prstGeom prst="rect">
            <a:avLst/>
          </a:prstGeom>
        </p:spPr>
      </p:pic>
      <p:sp>
        <p:nvSpPr>
          <p:cNvPr id="4" name="Text Placeholder 3">
            <a:extLst>
              <a:ext uri="{FF2B5EF4-FFF2-40B4-BE49-F238E27FC236}">
                <a16:creationId xmlns:a16="http://schemas.microsoft.com/office/drawing/2014/main" id="{DBDCE4FC-207B-A940-B4FA-9AC8271DDCD6}"/>
              </a:ext>
            </a:extLst>
          </p:cNvPr>
          <p:cNvSpPr>
            <a:spLocks noGrp="1"/>
          </p:cNvSpPr>
          <p:nvPr>
            <p:ph type="body" sz="quarter" idx="10"/>
          </p:nvPr>
        </p:nvSpPr>
        <p:spPr>
          <a:xfrm>
            <a:off x="381001" y="1226014"/>
            <a:ext cx="3474721" cy="3360053"/>
          </a:xfrm>
          <a:prstGeom prst="rect">
            <a:avLst/>
          </a:prstGeom>
        </p:spPr>
        <p:txBody>
          <a:bodyPr/>
          <a:lstStyle>
            <a:lvl1pPr>
              <a:defRPr lang="en-US" sz="1800" smtClean="0">
                <a:solidFill>
                  <a:srgbClr val="5A5A5A"/>
                </a:solidFill>
              </a:defRPr>
            </a:lvl1pPr>
            <a:lvl2pPr>
              <a:defRPr lang="en-US" sz="1600" smtClean="0">
                <a:solidFill>
                  <a:srgbClr val="5A5A5A"/>
                </a:solidFill>
              </a:defRPr>
            </a:lvl2pPr>
            <a:lvl3pPr>
              <a:defRPr lang="en-US" sz="1600" smtClean="0">
                <a:solidFill>
                  <a:srgbClr val="5A5A5A"/>
                </a:solidFill>
              </a:defRPr>
            </a:lvl3pPr>
            <a:lvl4pPr>
              <a:defRPr lang="en-US" sz="1600" smtClean="0">
                <a:solidFill>
                  <a:srgbClr val="5A5A5A"/>
                </a:solidFill>
              </a:defRPr>
            </a:lvl4pPr>
            <a:lvl5pPr>
              <a:defRPr lang="en-US" sz="1600">
                <a:solidFill>
                  <a:srgbClr val="5A5A5A"/>
                </a:solidFill>
              </a:defRPr>
            </a:lvl5pPr>
          </a:lstStyle>
          <a:p>
            <a:pPr lvl="0">
              <a:lnSpc>
                <a:spcPts val="2400"/>
              </a:lnSpc>
              <a:spcBef>
                <a:spcPts val="600"/>
              </a:spcBef>
              <a:spcAft>
                <a:spcPts val="600"/>
              </a:spcAft>
            </a:pPr>
            <a:r>
              <a:rPr lang="en-US"/>
              <a:t>Click to edit Master text styles</a:t>
            </a:r>
          </a:p>
          <a:p>
            <a:pPr lvl="1">
              <a:lnSpc>
                <a:spcPts val="2400"/>
              </a:lnSpc>
              <a:spcBef>
                <a:spcPts val="600"/>
              </a:spcBef>
              <a:spcAft>
                <a:spcPts val="600"/>
              </a:spcAft>
            </a:pPr>
            <a:r>
              <a:rPr lang="en-US"/>
              <a:t>Second level</a:t>
            </a:r>
          </a:p>
          <a:p>
            <a:pPr lvl="2">
              <a:lnSpc>
                <a:spcPts val="2400"/>
              </a:lnSpc>
              <a:spcBef>
                <a:spcPts val="600"/>
              </a:spcBef>
              <a:spcAft>
                <a:spcPts val="600"/>
              </a:spcAft>
            </a:pPr>
            <a:r>
              <a:rPr lang="en-US"/>
              <a:t>Third level</a:t>
            </a:r>
          </a:p>
          <a:p>
            <a:pPr lvl="3">
              <a:lnSpc>
                <a:spcPts val="2400"/>
              </a:lnSpc>
              <a:spcBef>
                <a:spcPts val="600"/>
              </a:spcBef>
              <a:spcAft>
                <a:spcPts val="600"/>
              </a:spcAft>
            </a:pPr>
            <a:r>
              <a:rPr lang="en-US"/>
              <a:t>Fourth level</a:t>
            </a:r>
          </a:p>
          <a:p>
            <a:pPr lvl="4">
              <a:lnSpc>
                <a:spcPts val="2400"/>
              </a:lnSpc>
              <a:spcBef>
                <a:spcPts val="600"/>
              </a:spcBef>
              <a:spcAft>
                <a:spcPts val="600"/>
              </a:spcAft>
            </a:pPr>
            <a:r>
              <a:rPr lang="en-US"/>
              <a:t>Fifth level</a:t>
            </a:r>
          </a:p>
        </p:txBody>
      </p:sp>
      <p:sp>
        <p:nvSpPr>
          <p:cNvPr id="10" name="Text Placeholder 3">
            <a:extLst>
              <a:ext uri="{FF2B5EF4-FFF2-40B4-BE49-F238E27FC236}">
                <a16:creationId xmlns:a16="http://schemas.microsoft.com/office/drawing/2014/main" id="{66974B63-6AF7-FE45-B12A-F9DE31F79734}"/>
              </a:ext>
            </a:extLst>
          </p:cNvPr>
          <p:cNvSpPr>
            <a:spLocks noGrp="1"/>
          </p:cNvSpPr>
          <p:nvPr>
            <p:ph type="body" sz="quarter" idx="11"/>
          </p:nvPr>
        </p:nvSpPr>
        <p:spPr>
          <a:xfrm>
            <a:off x="4206240" y="1226014"/>
            <a:ext cx="3474721" cy="3360053"/>
          </a:xfrm>
          <a:prstGeom prst="rect">
            <a:avLst/>
          </a:prstGeom>
        </p:spPr>
        <p:txBody>
          <a:bodyPr/>
          <a:lstStyle>
            <a:lvl1pPr>
              <a:defRPr lang="en-US" sz="1800" smtClean="0">
                <a:solidFill>
                  <a:srgbClr val="5A5A5A"/>
                </a:solidFill>
              </a:defRPr>
            </a:lvl1pPr>
            <a:lvl2pPr>
              <a:defRPr lang="en-US" sz="1600" smtClean="0">
                <a:solidFill>
                  <a:srgbClr val="5A5A5A"/>
                </a:solidFill>
              </a:defRPr>
            </a:lvl2pPr>
            <a:lvl3pPr>
              <a:defRPr lang="en-US" sz="1600" smtClean="0">
                <a:solidFill>
                  <a:srgbClr val="5A5A5A"/>
                </a:solidFill>
              </a:defRPr>
            </a:lvl3pPr>
            <a:lvl4pPr>
              <a:defRPr lang="en-US" sz="1600" smtClean="0">
                <a:solidFill>
                  <a:srgbClr val="5A5A5A"/>
                </a:solidFill>
              </a:defRPr>
            </a:lvl4pPr>
            <a:lvl5pPr>
              <a:defRPr lang="en-US" sz="1600">
                <a:solidFill>
                  <a:srgbClr val="5A5A5A"/>
                </a:solidFill>
              </a:defRPr>
            </a:lvl5pPr>
          </a:lstStyle>
          <a:p>
            <a:pPr lvl="0">
              <a:lnSpc>
                <a:spcPts val="2400"/>
              </a:lnSpc>
              <a:spcBef>
                <a:spcPts val="600"/>
              </a:spcBef>
              <a:spcAft>
                <a:spcPts val="600"/>
              </a:spcAft>
            </a:pPr>
            <a:r>
              <a:rPr lang="en-US"/>
              <a:t>Click to edit Master text styles</a:t>
            </a:r>
          </a:p>
          <a:p>
            <a:pPr lvl="1">
              <a:lnSpc>
                <a:spcPts val="2400"/>
              </a:lnSpc>
              <a:spcBef>
                <a:spcPts val="600"/>
              </a:spcBef>
              <a:spcAft>
                <a:spcPts val="600"/>
              </a:spcAft>
            </a:pPr>
            <a:r>
              <a:rPr lang="en-US"/>
              <a:t>Second level</a:t>
            </a:r>
          </a:p>
          <a:p>
            <a:pPr lvl="2">
              <a:lnSpc>
                <a:spcPts val="2400"/>
              </a:lnSpc>
              <a:spcBef>
                <a:spcPts val="600"/>
              </a:spcBef>
              <a:spcAft>
                <a:spcPts val="600"/>
              </a:spcAft>
            </a:pPr>
            <a:r>
              <a:rPr lang="en-US"/>
              <a:t>Third level</a:t>
            </a:r>
          </a:p>
          <a:p>
            <a:pPr lvl="3">
              <a:lnSpc>
                <a:spcPts val="2400"/>
              </a:lnSpc>
              <a:spcBef>
                <a:spcPts val="600"/>
              </a:spcBef>
              <a:spcAft>
                <a:spcPts val="600"/>
              </a:spcAft>
            </a:pPr>
            <a:r>
              <a:rPr lang="en-US"/>
              <a:t>Fourth level</a:t>
            </a:r>
          </a:p>
          <a:p>
            <a:pPr lvl="4">
              <a:lnSpc>
                <a:spcPts val="2400"/>
              </a:lnSpc>
              <a:spcBef>
                <a:spcPts val="600"/>
              </a:spcBef>
              <a:spcAft>
                <a:spcPts val="600"/>
              </a:spcAft>
            </a:pPr>
            <a:r>
              <a:rPr lang="en-US"/>
              <a:t>Fifth level</a:t>
            </a:r>
          </a:p>
        </p:txBody>
      </p:sp>
    </p:spTree>
    <p:extLst>
      <p:ext uri="{BB962C8B-B14F-4D97-AF65-F5344CB8AC3E}">
        <p14:creationId xmlns:p14="http://schemas.microsoft.com/office/powerpoint/2010/main" val="24110086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ouble_Col_Blue">
    <p:spTree>
      <p:nvGrpSpPr>
        <p:cNvPr id="1" name=""/>
        <p:cNvGrpSpPr/>
        <p:nvPr/>
      </p:nvGrpSpPr>
      <p:grpSpPr>
        <a:xfrm>
          <a:off x="0" y="0"/>
          <a:ext cx="0" cy="0"/>
          <a:chOff x="0" y="0"/>
          <a:chExt cx="0" cy="0"/>
        </a:xfrm>
      </p:grpSpPr>
      <p:sp>
        <p:nvSpPr>
          <p:cNvPr id="6" name="Text Placeholder 3"/>
          <p:cNvSpPr>
            <a:spLocks noGrp="1"/>
          </p:cNvSpPr>
          <p:nvPr>
            <p:ph type="body" sz="half" idx="2" hasCustomPrompt="1"/>
          </p:nvPr>
        </p:nvSpPr>
        <p:spPr>
          <a:xfrm>
            <a:off x="381001" y="758666"/>
            <a:ext cx="7299960" cy="183870"/>
          </a:xfrm>
          <a:prstGeom prst="rect">
            <a:avLst/>
          </a:prstGeom>
        </p:spPr>
        <p:txBody>
          <a:bodyPr wrap="none" lIns="0" tIns="0" rIns="0" bIns="0" anchor="t">
            <a:noAutofit/>
          </a:bodyPr>
          <a:lstStyle>
            <a:lvl1pPr marL="0" indent="0">
              <a:buNone/>
              <a:defRPr lang="en-US" sz="1800" b="0" kern="1200" baseline="0" dirty="0" smtClean="0">
                <a:solidFill>
                  <a:schemeClr val="bg1">
                    <a:lumMod val="65000"/>
                  </a:schemeClr>
                </a:solidFill>
                <a:latin typeface="+mn-lt"/>
                <a:ea typeface="Roboto" panose="02000000000000000000" pitchFamily="2" charset="0"/>
                <a:cs typeface="+mn-cs"/>
              </a:defRPr>
            </a:lvl1pPr>
          </a:lstStyle>
          <a:p>
            <a:pPr marL="171450" lvl="0" indent="-171450"/>
            <a:r>
              <a:rPr lang="en-US" dirty="0"/>
              <a:t>CLICK TO EDIT SUBTITLE</a:t>
            </a:r>
          </a:p>
        </p:txBody>
      </p:sp>
      <p:sp>
        <p:nvSpPr>
          <p:cNvPr id="7" name="Title 2"/>
          <p:cNvSpPr>
            <a:spLocks noGrp="1"/>
          </p:cNvSpPr>
          <p:nvPr>
            <p:ph type="title"/>
          </p:nvPr>
        </p:nvSpPr>
        <p:spPr>
          <a:xfrm>
            <a:off x="381000" y="282611"/>
            <a:ext cx="7299961" cy="409459"/>
          </a:xfrm>
          <a:prstGeom prst="rect">
            <a:avLst/>
          </a:prstGeom>
        </p:spPr>
        <p:txBody>
          <a:bodyPr lIns="0" tIns="0" rIns="0" bIns="0" anchor="ctr"/>
          <a:lstStyle>
            <a:lvl1pPr algn="l">
              <a:defRPr sz="3000">
                <a:solidFill>
                  <a:schemeClr val="tx1"/>
                </a:solidFill>
              </a:defRPr>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DBDCE4FC-207B-A940-B4FA-9AC8271DDCD6}"/>
              </a:ext>
            </a:extLst>
          </p:cNvPr>
          <p:cNvSpPr>
            <a:spLocks noGrp="1"/>
          </p:cNvSpPr>
          <p:nvPr>
            <p:ph type="body" sz="quarter" idx="10"/>
          </p:nvPr>
        </p:nvSpPr>
        <p:spPr>
          <a:xfrm>
            <a:off x="381001" y="1226014"/>
            <a:ext cx="3474721" cy="3360053"/>
          </a:xfrm>
          <a:prstGeom prst="rect">
            <a:avLst/>
          </a:prstGeom>
        </p:spPr>
        <p:txBody>
          <a:bodyPr/>
          <a:lstStyle>
            <a:lvl1pPr>
              <a:defRPr lang="en-US" sz="1800" smtClean="0">
                <a:solidFill>
                  <a:srgbClr val="5A5A5A"/>
                </a:solidFill>
              </a:defRPr>
            </a:lvl1pPr>
            <a:lvl2pPr>
              <a:defRPr lang="en-US" sz="1600" smtClean="0">
                <a:solidFill>
                  <a:srgbClr val="5A5A5A"/>
                </a:solidFill>
              </a:defRPr>
            </a:lvl2pPr>
            <a:lvl3pPr>
              <a:defRPr lang="en-US" sz="1600" smtClean="0">
                <a:solidFill>
                  <a:srgbClr val="5A5A5A"/>
                </a:solidFill>
              </a:defRPr>
            </a:lvl3pPr>
            <a:lvl4pPr>
              <a:defRPr lang="en-US" sz="1600" smtClean="0">
                <a:solidFill>
                  <a:srgbClr val="5A5A5A"/>
                </a:solidFill>
              </a:defRPr>
            </a:lvl4pPr>
            <a:lvl5pPr>
              <a:defRPr lang="en-US" sz="1600">
                <a:solidFill>
                  <a:srgbClr val="5A5A5A"/>
                </a:solidFill>
              </a:defRPr>
            </a:lvl5pPr>
          </a:lstStyle>
          <a:p>
            <a:pPr lvl="0">
              <a:lnSpc>
                <a:spcPts val="2400"/>
              </a:lnSpc>
              <a:spcBef>
                <a:spcPts val="600"/>
              </a:spcBef>
              <a:spcAft>
                <a:spcPts val="600"/>
              </a:spcAft>
            </a:pPr>
            <a:r>
              <a:rPr lang="en-US"/>
              <a:t>Click to edit Master text styles</a:t>
            </a:r>
          </a:p>
          <a:p>
            <a:pPr lvl="1">
              <a:lnSpc>
                <a:spcPts val="2400"/>
              </a:lnSpc>
              <a:spcBef>
                <a:spcPts val="600"/>
              </a:spcBef>
              <a:spcAft>
                <a:spcPts val="600"/>
              </a:spcAft>
            </a:pPr>
            <a:r>
              <a:rPr lang="en-US"/>
              <a:t>Second level</a:t>
            </a:r>
          </a:p>
          <a:p>
            <a:pPr lvl="2">
              <a:lnSpc>
                <a:spcPts val="2400"/>
              </a:lnSpc>
              <a:spcBef>
                <a:spcPts val="600"/>
              </a:spcBef>
              <a:spcAft>
                <a:spcPts val="600"/>
              </a:spcAft>
            </a:pPr>
            <a:r>
              <a:rPr lang="en-US"/>
              <a:t>Third level</a:t>
            </a:r>
          </a:p>
          <a:p>
            <a:pPr lvl="3">
              <a:lnSpc>
                <a:spcPts val="2400"/>
              </a:lnSpc>
              <a:spcBef>
                <a:spcPts val="600"/>
              </a:spcBef>
              <a:spcAft>
                <a:spcPts val="600"/>
              </a:spcAft>
            </a:pPr>
            <a:r>
              <a:rPr lang="en-US"/>
              <a:t>Fourth level</a:t>
            </a:r>
          </a:p>
          <a:p>
            <a:pPr lvl="4">
              <a:lnSpc>
                <a:spcPts val="2400"/>
              </a:lnSpc>
              <a:spcBef>
                <a:spcPts val="600"/>
              </a:spcBef>
              <a:spcAft>
                <a:spcPts val="600"/>
              </a:spcAft>
            </a:pPr>
            <a:r>
              <a:rPr lang="en-US"/>
              <a:t>Fifth level</a:t>
            </a:r>
          </a:p>
        </p:txBody>
      </p:sp>
      <p:sp>
        <p:nvSpPr>
          <p:cNvPr id="8" name="Rectangle 7">
            <a:extLst>
              <a:ext uri="{FF2B5EF4-FFF2-40B4-BE49-F238E27FC236}">
                <a16:creationId xmlns:a16="http://schemas.microsoft.com/office/drawing/2014/main" id="{C96E4BE8-BB29-C648-A1B2-EF990940F8D6}"/>
              </a:ext>
            </a:extLst>
          </p:cNvPr>
          <p:cNvSpPr/>
          <p:nvPr userDrawn="1"/>
        </p:nvSpPr>
        <p:spPr>
          <a:xfrm>
            <a:off x="7979344" y="0"/>
            <a:ext cx="1164656"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descr="A close up of a logo&#10;&#10;Description automatically generated">
            <a:extLst>
              <a:ext uri="{FF2B5EF4-FFF2-40B4-BE49-F238E27FC236}">
                <a16:creationId xmlns:a16="http://schemas.microsoft.com/office/drawing/2014/main" id="{FE6AF958-EF41-284D-8BFA-370EB10327F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879" r="77177" b="30413"/>
          <a:stretch/>
        </p:blipFill>
        <p:spPr>
          <a:xfrm>
            <a:off x="7985857" y="0"/>
            <a:ext cx="1158143" cy="5143500"/>
          </a:xfrm>
          <a:prstGeom prst="rect">
            <a:avLst/>
          </a:prstGeom>
        </p:spPr>
      </p:pic>
      <p:sp>
        <p:nvSpPr>
          <p:cNvPr id="10" name="Text Placeholder 3">
            <a:extLst>
              <a:ext uri="{FF2B5EF4-FFF2-40B4-BE49-F238E27FC236}">
                <a16:creationId xmlns:a16="http://schemas.microsoft.com/office/drawing/2014/main" id="{66974B63-6AF7-FE45-B12A-F9DE31F79734}"/>
              </a:ext>
            </a:extLst>
          </p:cNvPr>
          <p:cNvSpPr>
            <a:spLocks noGrp="1"/>
          </p:cNvSpPr>
          <p:nvPr>
            <p:ph type="body" sz="quarter" idx="11"/>
          </p:nvPr>
        </p:nvSpPr>
        <p:spPr>
          <a:xfrm>
            <a:off x="4206240" y="1226014"/>
            <a:ext cx="3474721" cy="3360053"/>
          </a:xfrm>
          <a:prstGeom prst="rect">
            <a:avLst/>
          </a:prstGeom>
        </p:spPr>
        <p:txBody>
          <a:bodyPr/>
          <a:lstStyle>
            <a:lvl1pPr>
              <a:defRPr lang="en-US" sz="1800" smtClean="0">
                <a:solidFill>
                  <a:srgbClr val="5A5A5A"/>
                </a:solidFill>
              </a:defRPr>
            </a:lvl1pPr>
            <a:lvl2pPr>
              <a:defRPr lang="en-US" sz="1600" smtClean="0">
                <a:solidFill>
                  <a:srgbClr val="5A5A5A"/>
                </a:solidFill>
              </a:defRPr>
            </a:lvl2pPr>
            <a:lvl3pPr>
              <a:defRPr lang="en-US" sz="1600" smtClean="0">
                <a:solidFill>
                  <a:srgbClr val="5A5A5A"/>
                </a:solidFill>
              </a:defRPr>
            </a:lvl3pPr>
            <a:lvl4pPr>
              <a:defRPr lang="en-US" sz="1600" smtClean="0">
                <a:solidFill>
                  <a:srgbClr val="5A5A5A"/>
                </a:solidFill>
              </a:defRPr>
            </a:lvl4pPr>
            <a:lvl5pPr>
              <a:defRPr lang="en-US" sz="1600">
                <a:solidFill>
                  <a:srgbClr val="5A5A5A"/>
                </a:solidFill>
              </a:defRPr>
            </a:lvl5pPr>
          </a:lstStyle>
          <a:p>
            <a:pPr lvl="0">
              <a:lnSpc>
                <a:spcPts val="2400"/>
              </a:lnSpc>
              <a:spcBef>
                <a:spcPts val="600"/>
              </a:spcBef>
              <a:spcAft>
                <a:spcPts val="600"/>
              </a:spcAft>
            </a:pPr>
            <a:r>
              <a:rPr lang="en-US"/>
              <a:t>Click to edit Master text styles</a:t>
            </a:r>
          </a:p>
          <a:p>
            <a:pPr lvl="1">
              <a:lnSpc>
                <a:spcPts val="2400"/>
              </a:lnSpc>
              <a:spcBef>
                <a:spcPts val="600"/>
              </a:spcBef>
              <a:spcAft>
                <a:spcPts val="600"/>
              </a:spcAft>
            </a:pPr>
            <a:r>
              <a:rPr lang="en-US"/>
              <a:t>Second level</a:t>
            </a:r>
          </a:p>
          <a:p>
            <a:pPr lvl="2">
              <a:lnSpc>
                <a:spcPts val="2400"/>
              </a:lnSpc>
              <a:spcBef>
                <a:spcPts val="600"/>
              </a:spcBef>
              <a:spcAft>
                <a:spcPts val="600"/>
              </a:spcAft>
            </a:pPr>
            <a:r>
              <a:rPr lang="en-US"/>
              <a:t>Third level</a:t>
            </a:r>
          </a:p>
          <a:p>
            <a:pPr lvl="3">
              <a:lnSpc>
                <a:spcPts val="2400"/>
              </a:lnSpc>
              <a:spcBef>
                <a:spcPts val="600"/>
              </a:spcBef>
              <a:spcAft>
                <a:spcPts val="600"/>
              </a:spcAft>
            </a:pPr>
            <a:r>
              <a:rPr lang="en-US"/>
              <a:t>Fourth level</a:t>
            </a:r>
          </a:p>
          <a:p>
            <a:pPr lvl="4">
              <a:lnSpc>
                <a:spcPts val="2400"/>
              </a:lnSpc>
              <a:spcBef>
                <a:spcPts val="600"/>
              </a:spcBef>
              <a:spcAft>
                <a:spcPts val="600"/>
              </a:spcAft>
            </a:pPr>
            <a:r>
              <a:rPr lang="en-US"/>
              <a:t>Fifth level</a:t>
            </a:r>
          </a:p>
        </p:txBody>
      </p:sp>
    </p:spTree>
    <p:extLst>
      <p:ext uri="{BB962C8B-B14F-4D97-AF65-F5344CB8AC3E}">
        <p14:creationId xmlns:p14="http://schemas.microsoft.com/office/powerpoint/2010/main" val="27843763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ouble_Col_Orange">
    <p:spTree>
      <p:nvGrpSpPr>
        <p:cNvPr id="1" name=""/>
        <p:cNvGrpSpPr/>
        <p:nvPr/>
      </p:nvGrpSpPr>
      <p:grpSpPr>
        <a:xfrm>
          <a:off x="0" y="0"/>
          <a:ext cx="0" cy="0"/>
          <a:chOff x="0" y="0"/>
          <a:chExt cx="0" cy="0"/>
        </a:xfrm>
      </p:grpSpPr>
      <p:sp>
        <p:nvSpPr>
          <p:cNvPr id="6" name="Text Placeholder 3"/>
          <p:cNvSpPr>
            <a:spLocks noGrp="1"/>
          </p:cNvSpPr>
          <p:nvPr>
            <p:ph type="body" sz="half" idx="2" hasCustomPrompt="1"/>
          </p:nvPr>
        </p:nvSpPr>
        <p:spPr>
          <a:xfrm>
            <a:off x="381001" y="758666"/>
            <a:ext cx="7299960" cy="183870"/>
          </a:xfrm>
          <a:prstGeom prst="rect">
            <a:avLst/>
          </a:prstGeom>
        </p:spPr>
        <p:txBody>
          <a:bodyPr wrap="none" lIns="0" tIns="0" rIns="0" bIns="0" anchor="t">
            <a:noAutofit/>
          </a:bodyPr>
          <a:lstStyle>
            <a:lvl1pPr marL="0" indent="0">
              <a:buNone/>
              <a:defRPr lang="en-US" sz="1800" b="0" baseline="0" dirty="0" smtClean="0">
                <a:solidFill>
                  <a:schemeClr val="bg1">
                    <a:lumMod val="65000"/>
                  </a:schemeClr>
                </a:solidFill>
                <a:ea typeface="Roboto" panose="02000000000000000000" pitchFamily="2" charset="0"/>
              </a:defRPr>
            </a:lvl1pPr>
          </a:lstStyle>
          <a:p>
            <a:pPr marL="171450" lvl="0" indent="-171450"/>
            <a:r>
              <a:rPr lang="en-US" dirty="0"/>
              <a:t>CLICK TO EDIT SUBTITLE</a:t>
            </a:r>
          </a:p>
        </p:txBody>
      </p:sp>
      <p:sp>
        <p:nvSpPr>
          <p:cNvPr id="7" name="Title 2"/>
          <p:cNvSpPr>
            <a:spLocks noGrp="1"/>
          </p:cNvSpPr>
          <p:nvPr>
            <p:ph type="title"/>
          </p:nvPr>
        </p:nvSpPr>
        <p:spPr>
          <a:xfrm>
            <a:off x="381000" y="282611"/>
            <a:ext cx="7299961" cy="409459"/>
          </a:xfrm>
          <a:prstGeom prst="rect">
            <a:avLst/>
          </a:prstGeom>
        </p:spPr>
        <p:txBody>
          <a:bodyPr lIns="0" tIns="0" rIns="0" bIns="0" anchor="ctr"/>
          <a:lstStyle>
            <a:lvl1pPr algn="l">
              <a:defRPr sz="3000">
                <a:solidFill>
                  <a:schemeClr val="accent2"/>
                </a:solidFill>
              </a:defRPr>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DBDCE4FC-207B-A940-B4FA-9AC8271DDCD6}"/>
              </a:ext>
            </a:extLst>
          </p:cNvPr>
          <p:cNvSpPr>
            <a:spLocks noGrp="1"/>
          </p:cNvSpPr>
          <p:nvPr>
            <p:ph type="body" sz="quarter" idx="10"/>
          </p:nvPr>
        </p:nvSpPr>
        <p:spPr>
          <a:xfrm>
            <a:off x="381001" y="1226014"/>
            <a:ext cx="3474721" cy="3360053"/>
          </a:xfrm>
          <a:prstGeom prst="rect">
            <a:avLst/>
          </a:prstGeom>
        </p:spPr>
        <p:txBody>
          <a:bodyPr/>
          <a:lstStyle>
            <a:lvl1pPr>
              <a:defRPr lang="en-US" sz="1800" smtClean="0">
                <a:solidFill>
                  <a:srgbClr val="5A5A5A"/>
                </a:solidFill>
              </a:defRPr>
            </a:lvl1pPr>
            <a:lvl2pPr>
              <a:defRPr lang="en-US" sz="1600" smtClean="0">
                <a:solidFill>
                  <a:srgbClr val="5A5A5A"/>
                </a:solidFill>
              </a:defRPr>
            </a:lvl2pPr>
            <a:lvl3pPr>
              <a:defRPr lang="en-US" sz="1600" smtClean="0">
                <a:solidFill>
                  <a:srgbClr val="5A5A5A"/>
                </a:solidFill>
              </a:defRPr>
            </a:lvl3pPr>
            <a:lvl4pPr>
              <a:defRPr lang="en-US" sz="1600" smtClean="0">
                <a:solidFill>
                  <a:srgbClr val="5A5A5A"/>
                </a:solidFill>
              </a:defRPr>
            </a:lvl4pPr>
            <a:lvl5pPr>
              <a:defRPr lang="en-US" sz="1600">
                <a:solidFill>
                  <a:srgbClr val="5A5A5A"/>
                </a:solidFill>
              </a:defRPr>
            </a:lvl5pPr>
          </a:lstStyle>
          <a:p>
            <a:pPr lvl="0">
              <a:lnSpc>
                <a:spcPts val="2400"/>
              </a:lnSpc>
              <a:spcBef>
                <a:spcPts val="600"/>
              </a:spcBef>
              <a:spcAft>
                <a:spcPts val="600"/>
              </a:spcAft>
            </a:pPr>
            <a:r>
              <a:rPr lang="en-US"/>
              <a:t>Click to edit Master text styles</a:t>
            </a:r>
          </a:p>
          <a:p>
            <a:pPr lvl="1">
              <a:lnSpc>
                <a:spcPts val="2400"/>
              </a:lnSpc>
              <a:spcBef>
                <a:spcPts val="600"/>
              </a:spcBef>
              <a:spcAft>
                <a:spcPts val="600"/>
              </a:spcAft>
            </a:pPr>
            <a:r>
              <a:rPr lang="en-US"/>
              <a:t>Second level</a:t>
            </a:r>
          </a:p>
          <a:p>
            <a:pPr lvl="2">
              <a:lnSpc>
                <a:spcPts val="2400"/>
              </a:lnSpc>
              <a:spcBef>
                <a:spcPts val="600"/>
              </a:spcBef>
              <a:spcAft>
                <a:spcPts val="600"/>
              </a:spcAft>
            </a:pPr>
            <a:r>
              <a:rPr lang="en-US"/>
              <a:t>Third level</a:t>
            </a:r>
          </a:p>
          <a:p>
            <a:pPr lvl="3">
              <a:lnSpc>
                <a:spcPts val="2400"/>
              </a:lnSpc>
              <a:spcBef>
                <a:spcPts val="600"/>
              </a:spcBef>
              <a:spcAft>
                <a:spcPts val="600"/>
              </a:spcAft>
            </a:pPr>
            <a:r>
              <a:rPr lang="en-US"/>
              <a:t>Fourth level</a:t>
            </a:r>
          </a:p>
          <a:p>
            <a:pPr lvl="4">
              <a:lnSpc>
                <a:spcPts val="2400"/>
              </a:lnSpc>
              <a:spcBef>
                <a:spcPts val="600"/>
              </a:spcBef>
              <a:spcAft>
                <a:spcPts val="600"/>
              </a:spcAft>
            </a:pPr>
            <a:r>
              <a:rPr lang="en-US"/>
              <a:t>Fifth level</a:t>
            </a:r>
          </a:p>
        </p:txBody>
      </p:sp>
      <p:sp>
        <p:nvSpPr>
          <p:cNvPr id="8" name="Rectangle 7">
            <a:extLst>
              <a:ext uri="{FF2B5EF4-FFF2-40B4-BE49-F238E27FC236}">
                <a16:creationId xmlns:a16="http://schemas.microsoft.com/office/drawing/2014/main" id="{C96E4BE8-BB29-C648-A1B2-EF990940F8D6}"/>
              </a:ext>
            </a:extLst>
          </p:cNvPr>
          <p:cNvSpPr/>
          <p:nvPr userDrawn="1"/>
        </p:nvSpPr>
        <p:spPr>
          <a:xfrm>
            <a:off x="7979344" y="0"/>
            <a:ext cx="1164656" cy="5143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descr="A close up of a logo&#10;&#10;Description automatically generated">
            <a:extLst>
              <a:ext uri="{FF2B5EF4-FFF2-40B4-BE49-F238E27FC236}">
                <a16:creationId xmlns:a16="http://schemas.microsoft.com/office/drawing/2014/main" id="{FE6AF958-EF41-284D-8BFA-370EB10327F1}"/>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879" r="77177" b="30413"/>
          <a:stretch/>
        </p:blipFill>
        <p:spPr>
          <a:xfrm>
            <a:off x="7985857" y="0"/>
            <a:ext cx="1158143" cy="5143500"/>
          </a:xfrm>
          <a:prstGeom prst="rect">
            <a:avLst/>
          </a:prstGeom>
        </p:spPr>
      </p:pic>
      <p:sp>
        <p:nvSpPr>
          <p:cNvPr id="10" name="Text Placeholder 3">
            <a:extLst>
              <a:ext uri="{FF2B5EF4-FFF2-40B4-BE49-F238E27FC236}">
                <a16:creationId xmlns:a16="http://schemas.microsoft.com/office/drawing/2014/main" id="{66974B63-6AF7-FE45-B12A-F9DE31F79734}"/>
              </a:ext>
            </a:extLst>
          </p:cNvPr>
          <p:cNvSpPr>
            <a:spLocks noGrp="1"/>
          </p:cNvSpPr>
          <p:nvPr>
            <p:ph type="body" sz="quarter" idx="11"/>
          </p:nvPr>
        </p:nvSpPr>
        <p:spPr>
          <a:xfrm>
            <a:off x="4206240" y="1226014"/>
            <a:ext cx="3474721" cy="3360053"/>
          </a:xfrm>
          <a:prstGeom prst="rect">
            <a:avLst/>
          </a:prstGeom>
        </p:spPr>
        <p:txBody>
          <a:bodyPr/>
          <a:lstStyle>
            <a:lvl1pPr>
              <a:defRPr lang="en-US" sz="1800" smtClean="0">
                <a:solidFill>
                  <a:srgbClr val="5A5A5A"/>
                </a:solidFill>
              </a:defRPr>
            </a:lvl1pPr>
            <a:lvl2pPr>
              <a:defRPr lang="en-US" sz="1600" smtClean="0">
                <a:solidFill>
                  <a:srgbClr val="5A5A5A"/>
                </a:solidFill>
              </a:defRPr>
            </a:lvl2pPr>
            <a:lvl3pPr>
              <a:defRPr lang="en-US" sz="1600" smtClean="0">
                <a:solidFill>
                  <a:srgbClr val="5A5A5A"/>
                </a:solidFill>
              </a:defRPr>
            </a:lvl3pPr>
            <a:lvl4pPr>
              <a:defRPr lang="en-US" sz="1600" smtClean="0">
                <a:solidFill>
                  <a:srgbClr val="5A5A5A"/>
                </a:solidFill>
              </a:defRPr>
            </a:lvl4pPr>
            <a:lvl5pPr>
              <a:defRPr lang="en-US" sz="1600">
                <a:solidFill>
                  <a:srgbClr val="5A5A5A"/>
                </a:solidFill>
              </a:defRPr>
            </a:lvl5pPr>
          </a:lstStyle>
          <a:p>
            <a:pPr lvl="0">
              <a:lnSpc>
                <a:spcPts val="2400"/>
              </a:lnSpc>
              <a:spcBef>
                <a:spcPts val="600"/>
              </a:spcBef>
              <a:spcAft>
                <a:spcPts val="600"/>
              </a:spcAft>
            </a:pPr>
            <a:r>
              <a:rPr lang="en-US"/>
              <a:t>Click to edit Master text styles</a:t>
            </a:r>
          </a:p>
          <a:p>
            <a:pPr lvl="1">
              <a:lnSpc>
                <a:spcPts val="2400"/>
              </a:lnSpc>
              <a:spcBef>
                <a:spcPts val="600"/>
              </a:spcBef>
              <a:spcAft>
                <a:spcPts val="600"/>
              </a:spcAft>
            </a:pPr>
            <a:r>
              <a:rPr lang="en-US"/>
              <a:t>Second level</a:t>
            </a:r>
          </a:p>
          <a:p>
            <a:pPr lvl="2">
              <a:lnSpc>
                <a:spcPts val="2400"/>
              </a:lnSpc>
              <a:spcBef>
                <a:spcPts val="600"/>
              </a:spcBef>
              <a:spcAft>
                <a:spcPts val="600"/>
              </a:spcAft>
            </a:pPr>
            <a:r>
              <a:rPr lang="en-US"/>
              <a:t>Third level</a:t>
            </a:r>
          </a:p>
          <a:p>
            <a:pPr lvl="3">
              <a:lnSpc>
                <a:spcPts val="2400"/>
              </a:lnSpc>
              <a:spcBef>
                <a:spcPts val="600"/>
              </a:spcBef>
              <a:spcAft>
                <a:spcPts val="600"/>
              </a:spcAft>
            </a:pPr>
            <a:r>
              <a:rPr lang="en-US"/>
              <a:t>Fourth level</a:t>
            </a:r>
          </a:p>
          <a:p>
            <a:pPr lvl="4">
              <a:lnSpc>
                <a:spcPts val="2400"/>
              </a:lnSpc>
              <a:spcBef>
                <a:spcPts val="600"/>
              </a:spcBef>
              <a:spcAft>
                <a:spcPts val="600"/>
              </a:spcAft>
            </a:pPr>
            <a:r>
              <a:rPr lang="en-US"/>
              <a:t>Fifth level</a:t>
            </a:r>
          </a:p>
        </p:txBody>
      </p:sp>
    </p:spTree>
    <p:extLst>
      <p:ext uri="{BB962C8B-B14F-4D97-AF65-F5344CB8AC3E}">
        <p14:creationId xmlns:p14="http://schemas.microsoft.com/office/powerpoint/2010/main" val="3934924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Mid_Title">
    <p:spTree>
      <p:nvGrpSpPr>
        <p:cNvPr id="1" name=""/>
        <p:cNvGrpSpPr/>
        <p:nvPr/>
      </p:nvGrpSpPr>
      <p:grpSpPr>
        <a:xfrm>
          <a:off x="0" y="0"/>
          <a:ext cx="0" cy="0"/>
          <a:chOff x="0" y="0"/>
          <a:chExt cx="0" cy="0"/>
        </a:xfrm>
      </p:grpSpPr>
      <p:sp>
        <p:nvSpPr>
          <p:cNvPr id="6" name="Text Placeholder 3"/>
          <p:cNvSpPr>
            <a:spLocks noGrp="1"/>
          </p:cNvSpPr>
          <p:nvPr>
            <p:ph type="body" sz="half" idx="2" hasCustomPrompt="1"/>
          </p:nvPr>
        </p:nvSpPr>
        <p:spPr>
          <a:xfrm>
            <a:off x="381000" y="730530"/>
            <a:ext cx="8368363" cy="173255"/>
          </a:xfrm>
          <a:prstGeom prst="rect">
            <a:avLst/>
          </a:prstGeom>
        </p:spPr>
        <p:txBody>
          <a:bodyPr wrap="none" lIns="0" tIns="0" rIns="0" bIns="0" anchor="t">
            <a:noAutofit/>
          </a:bodyPr>
          <a:lstStyle>
            <a:lvl1pPr marL="0" indent="0" algn="ctr">
              <a:buFont typeface="Arial" panose="020B0604020202020204" pitchFamily="34" charset="0"/>
              <a:buNone/>
              <a:defRPr sz="1800" b="0" baseline="0">
                <a:solidFill>
                  <a:schemeClr val="bg1">
                    <a:lumMod val="65000"/>
                  </a:schemeClr>
                </a:solidFill>
                <a:latin typeface="+mn-lt"/>
                <a:ea typeface="Roboto" panose="02000000000000000000" pitchFamily="2" charset="0"/>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dirty="0"/>
              <a:t>CLICK TO EDIT SUBTITLE</a:t>
            </a:r>
          </a:p>
        </p:txBody>
      </p:sp>
      <p:sp>
        <p:nvSpPr>
          <p:cNvPr id="7" name="Title 2"/>
          <p:cNvSpPr>
            <a:spLocks noGrp="1"/>
          </p:cNvSpPr>
          <p:nvPr>
            <p:ph type="title"/>
          </p:nvPr>
        </p:nvSpPr>
        <p:spPr>
          <a:xfrm>
            <a:off x="381000" y="282611"/>
            <a:ext cx="8368363" cy="409459"/>
          </a:xfrm>
          <a:prstGeom prst="rect">
            <a:avLst/>
          </a:prstGeom>
        </p:spPr>
        <p:txBody>
          <a:bodyPr lIns="0" tIns="0" rIns="0" bIns="0" anchor="ctr"/>
          <a:lstStyle>
            <a:lvl1pPr algn="ctr">
              <a:defRPr sz="3000">
                <a:solidFill>
                  <a:schemeClr val="bg1">
                    <a:lumMod val="50000"/>
                  </a:schemeClr>
                </a:solidFill>
              </a:defRPr>
            </a:lvl1pPr>
          </a:lstStyle>
          <a:p>
            <a:r>
              <a:rPr lang="en-US"/>
              <a:t>Click to edit Master title style</a:t>
            </a:r>
            <a:endParaRPr lang="en-US" dirty="0"/>
          </a:p>
        </p:txBody>
      </p:sp>
    </p:spTree>
    <p:extLst>
      <p:ext uri="{BB962C8B-B14F-4D97-AF65-F5344CB8AC3E}">
        <p14:creationId xmlns:p14="http://schemas.microsoft.com/office/powerpoint/2010/main" val="40989772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Mid_Title_O">
    <p:spTree>
      <p:nvGrpSpPr>
        <p:cNvPr id="1" name=""/>
        <p:cNvGrpSpPr/>
        <p:nvPr/>
      </p:nvGrpSpPr>
      <p:grpSpPr>
        <a:xfrm>
          <a:off x="0" y="0"/>
          <a:ext cx="0" cy="0"/>
          <a:chOff x="0" y="0"/>
          <a:chExt cx="0" cy="0"/>
        </a:xfrm>
      </p:grpSpPr>
      <p:sp>
        <p:nvSpPr>
          <p:cNvPr id="6" name="Text Placeholder 3"/>
          <p:cNvSpPr>
            <a:spLocks noGrp="1"/>
          </p:cNvSpPr>
          <p:nvPr>
            <p:ph type="body" sz="half" idx="2" hasCustomPrompt="1"/>
          </p:nvPr>
        </p:nvSpPr>
        <p:spPr>
          <a:xfrm>
            <a:off x="381000" y="730530"/>
            <a:ext cx="8368363" cy="173255"/>
          </a:xfrm>
          <a:prstGeom prst="rect">
            <a:avLst/>
          </a:prstGeom>
        </p:spPr>
        <p:txBody>
          <a:bodyPr wrap="none" lIns="0" tIns="0" rIns="0" bIns="0" anchor="t">
            <a:noAutofit/>
          </a:bodyPr>
          <a:lstStyle>
            <a:lvl1pPr marL="0" indent="0">
              <a:buNone/>
              <a:defRPr lang="en-US" sz="1800" b="0" baseline="0" dirty="0" smtClean="0">
                <a:solidFill>
                  <a:schemeClr val="bg1">
                    <a:lumMod val="65000"/>
                  </a:schemeClr>
                </a:solidFill>
                <a:ea typeface="Roboto" panose="02000000000000000000" pitchFamily="2" charset="0"/>
              </a:defRPr>
            </a:lvl1pPr>
          </a:lstStyle>
          <a:p>
            <a:pPr marL="171450" lvl="0" indent="-171450" algn="ctr"/>
            <a:r>
              <a:rPr lang="en-US" dirty="0"/>
              <a:t>CLICK TO EDIT SUBTITLE</a:t>
            </a:r>
          </a:p>
        </p:txBody>
      </p:sp>
      <p:sp>
        <p:nvSpPr>
          <p:cNvPr id="7" name="Title 2"/>
          <p:cNvSpPr>
            <a:spLocks noGrp="1"/>
          </p:cNvSpPr>
          <p:nvPr>
            <p:ph type="title"/>
          </p:nvPr>
        </p:nvSpPr>
        <p:spPr>
          <a:xfrm>
            <a:off x="381000" y="282611"/>
            <a:ext cx="8368363" cy="409459"/>
          </a:xfrm>
          <a:prstGeom prst="rect">
            <a:avLst/>
          </a:prstGeom>
        </p:spPr>
        <p:txBody>
          <a:bodyPr lIns="0" tIns="0" rIns="0" bIns="0" anchor="ctr"/>
          <a:lstStyle>
            <a:lvl1pPr algn="ctr">
              <a:defRPr sz="3000">
                <a:solidFill>
                  <a:schemeClr val="accent2"/>
                </a:solidFill>
              </a:defRPr>
            </a:lvl1pPr>
          </a:lstStyle>
          <a:p>
            <a:r>
              <a:rPr lang="en-US"/>
              <a:t>Click to edit Master title style</a:t>
            </a:r>
            <a:endParaRPr lang="en-US" dirty="0"/>
          </a:p>
        </p:txBody>
      </p:sp>
    </p:spTree>
    <p:extLst>
      <p:ext uri="{BB962C8B-B14F-4D97-AF65-F5344CB8AC3E}">
        <p14:creationId xmlns:p14="http://schemas.microsoft.com/office/powerpoint/2010/main" val="6748950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Mid_Title_T">
    <p:spTree>
      <p:nvGrpSpPr>
        <p:cNvPr id="1" name=""/>
        <p:cNvGrpSpPr/>
        <p:nvPr/>
      </p:nvGrpSpPr>
      <p:grpSpPr>
        <a:xfrm>
          <a:off x="0" y="0"/>
          <a:ext cx="0" cy="0"/>
          <a:chOff x="0" y="0"/>
          <a:chExt cx="0" cy="0"/>
        </a:xfrm>
      </p:grpSpPr>
      <p:sp>
        <p:nvSpPr>
          <p:cNvPr id="6" name="Text Placeholder 3"/>
          <p:cNvSpPr>
            <a:spLocks noGrp="1"/>
          </p:cNvSpPr>
          <p:nvPr>
            <p:ph type="body" sz="half" idx="2" hasCustomPrompt="1"/>
          </p:nvPr>
        </p:nvSpPr>
        <p:spPr>
          <a:xfrm>
            <a:off x="381000" y="730530"/>
            <a:ext cx="8368363" cy="173255"/>
          </a:xfrm>
          <a:prstGeom prst="rect">
            <a:avLst/>
          </a:prstGeom>
        </p:spPr>
        <p:txBody>
          <a:bodyPr wrap="none" lIns="0" tIns="0" rIns="0" bIns="0" anchor="t">
            <a:noAutofit/>
          </a:bodyPr>
          <a:lstStyle>
            <a:lvl1pPr marL="0" indent="0">
              <a:buNone/>
              <a:defRPr lang="en-US" sz="1800" b="0" baseline="0" dirty="0" smtClean="0">
                <a:solidFill>
                  <a:schemeClr val="bg1">
                    <a:lumMod val="65000"/>
                  </a:schemeClr>
                </a:solidFill>
                <a:ea typeface="Roboto" panose="02000000000000000000" pitchFamily="2" charset="0"/>
              </a:defRPr>
            </a:lvl1pPr>
          </a:lstStyle>
          <a:p>
            <a:pPr marL="171450" lvl="0" indent="-171450" algn="ctr"/>
            <a:r>
              <a:rPr lang="en-US" dirty="0"/>
              <a:t>CLICK TO EDIT SUBTITLE</a:t>
            </a:r>
          </a:p>
        </p:txBody>
      </p:sp>
      <p:sp>
        <p:nvSpPr>
          <p:cNvPr id="7" name="Title 2"/>
          <p:cNvSpPr>
            <a:spLocks noGrp="1"/>
          </p:cNvSpPr>
          <p:nvPr>
            <p:ph type="title"/>
          </p:nvPr>
        </p:nvSpPr>
        <p:spPr>
          <a:xfrm>
            <a:off x="381000" y="282611"/>
            <a:ext cx="8368363" cy="409459"/>
          </a:xfrm>
          <a:prstGeom prst="rect">
            <a:avLst/>
          </a:prstGeom>
        </p:spPr>
        <p:txBody>
          <a:bodyPr lIns="0" tIns="0" rIns="0" bIns="0" anchor="ctr"/>
          <a:lstStyle>
            <a:lvl1pPr algn="ctr">
              <a:defRPr sz="3000">
                <a:solidFill>
                  <a:schemeClr val="accent1"/>
                </a:solidFill>
              </a:defRPr>
            </a:lvl1pPr>
          </a:lstStyle>
          <a:p>
            <a:r>
              <a:rPr lang="en-US"/>
              <a:t>Click to edit Master title style</a:t>
            </a:r>
            <a:endParaRPr lang="en-US" dirty="0"/>
          </a:p>
        </p:txBody>
      </p:sp>
    </p:spTree>
    <p:extLst>
      <p:ext uri="{BB962C8B-B14F-4D97-AF65-F5344CB8AC3E}">
        <p14:creationId xmlns:p14="http://schemas.microsoft.com/office/powerpoint/2010/main" val="171180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Mid_Title_G">
    <p:spTree>
      <p:nvGrpSpPr>
        <p:cNvPr id="1" name=""/>
        <p:cNvGrpSpPr/>
        <p:nvPr/>
      </p:nvGrpSpPr>
      <p:grpSpPr>
        <a:xfrm>
          <a:off x="0" y="0"/>
          <a:ext cx="0" cy="0"/>
          <a:chOff x="0" y="0"/>
          <a:chExt cx="0" cy="0"/>
        </a:xfrm>
      </p:grpSpPr>
      <p:sp>
        <p:nvSpPr>
          <p:cNvPr id="6" name="Text Placeholder 3"/>
          <p:cNvSpPr>
            <a:spLocks noGrp="1"/>
          </p:cNvSpPr>
          <p:nvPr>
            <p:ph type="body" sz="half" idx="2" hasCustomPrompt="1"/>
          </p:nvPr>
        </p:nvSpPr>
        <p:spPr>
          <a:xfrm>
            <a:off x="381000" y="730530"/>
            <a:ext cx="8368363" cy="173255"/>
          </a:xfrm>
          <a:prstGeom prst="rect">
            <a:avLst/>
          </a:prstGeom>
        </p:spPr>
        <p:txBody>
          <a:bodyPr wrap="none" lIns="0" tIns="0" rIns="0" bIns="0" anchor="t">
            <a:noAutofit/>
          </a:bodyPr>
          <a:lstStyle>
            <a:lvl1pPr marL="0" indent="0">
              <a:buNone/>
              <a:defRPr lang="en-US" sz="1800" b="0" baseline="0" dirty="0" smtClean="0">
                <a:solidFill>
                  <a:schemeClr val="bg1">
                    <a:lumMod val="65000"/>
                  </a:schemeClr>
                </a:solidFill>
                <a:ea typeface="Roboto" panose="02000000000000000000" pitchFamily="2" charset="0"/>
              </a:defRPr>
            </a:lvl1pPr>
          </a:lstStyle>
          <a:p>
            <a:pPr marL="171450" lvl="0" indent="-171450" algn="ctr"/>
            <a:r>
              <a:rPr lang="en-US" dirty="0"/>
              <a:t>CLICK TO EDIT SUBTITLE</a:t>
            </a:r>
          </a:p>
        </p:txBody>
      </p:sp>
      <p:sp>
        <p:nvSpPr>
          <p:cNvPr id="7" name="Title 2"/>
          <p:cNvSpPr>
            <a:spLocks noGrp="1"/>
          </p:cNvSpPr>
          <p:nvPr>
            <p:ph type="title"/>
          </p:nvPr>
        </p:nvSpPr>
        <p:spPr>
          <a:xfrm>
            <a:off x="381000" y="282611"/>
            <a:ext cx="8368363" cy="409459"/>
          </a:xfrm>
          <a:prstGeom prst="rect">
            <a:avLst/>
          </a:prstGeom>
        </p:spPr>
        <p:txBody>
          <a:bodyPr lIns="0" tIns="0" rIns="0" bIns="0" anchor="ctr"/>
          <a:lstStyle>
            <a:lvl1pPr algn="ctr">
              <a:defRPr sz="3000">
                <a:solidFill>
                  <a:schemeClr val="accent3"/>
                </a:solidFill>
              </a:defRPr>
            </a:lvl1pPr>
          </a:lstStyle>
          <a:p>
            <a:r>
              <a:rPr lang="en-US"/>
              <a:t>Click to edit Master title style</a:t>
            </a:r>
            <a:endParaRPr lang="en-US" dirty="0"/>
          </a:p>
        </p:txBody>
      </p:sp>
    </p:spTree>
    <p:extLst>
      <p:ext uri="{BB962C8B-B14F-4D97-AF65-F5344CB8AC3E}">
        <p14:creationId xmlns:p14="http://schemas.microsoft.com/office/powerpoint/2010/main" val="19721727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ImageLeft_1">
    <p:spTree>
      <p:nvGrpSpPr>
        <p:cNvPr id="1" name=""/>
        <p:cNvGrpSpPr/>
        <p:nvPr/>
      </p:nvGrpSpPr>
      <p:grpSpPr>
        <a:xfrm>
          <a:off x="0" y="0"/>
          <a:ext cx="0" cy="0"/>
          <a:chOff x="0" y="0"/>
          <a:chExt cx="0" cy="0"/>
        </a:xfrm>
      </p:grpSpPr>
      <p:sp>
        <p:nvSpPr>
          <p:cNvPr id="4" name="Picture Placeholder 2"/>
          <p:cNvSpPr>
            <a:spLocks noGrp="1"/>
          </p:cNvSpPr>
          <p:nvPr>
            <p:ph type="pic" sz="quarter" idx="10"/>
          </p:nvPr>
        </p:nvSpPr>
        <p:spPr>
          <a:xfrm>
            <a:off x="0" y="0"/>
            <a:ext cx="4571099" cy="5143500"/>
          </a:xfrm>
          <a:prstGeom prst="rect">
            <a:avLst/>
          </a:prstGeom>
          <a:solidFill>
            <a:schemeClr val="tx1">
              <a:lumMod val="10000"/>
              <a:lumOff val="90000"/>
            </a:schemeClr>
          </a:solidFill>
        </p:spPr>
        <p:txBody>
          <a:bodyPr tIns="1548000" anchor="ctr"/>
          <a:lstStyle>
            <a:lvl1pPr marL="0" indent="0" algn="ctr">
              <a:buNone/>
              <a:defRPr sz="1500">
                <a:solidFill>
                  <a:schemeClr val="tx1">
                    <a:lumMod val="75000"/>
                    <a:lumOff val="25000"/>
                  </a:schemeClr>
                </a:solidFill>
              </a:defRPr>
            </a:lvl1pPr>
          </a:lstStyle>
          <a:p>
            <a:r>
              <a:rPr lang="en-US"/>
              <a:t>Click icon to add picture</a:t>
            </a:r>
            <a:endParaRPr lang="en-US" dirty="0"/>
          </a:p>
        </p:txBody>
      </p:sp>
      <p:sp>
        <p:nvSpPr>
          <p:cNvPr id="2" name="Title 1">
            <a:extLst>
              <a:ext uri="{FF2B5EF4-FFF2-40B4-BE49-F238E27FC236}">
                <a16:creationId xmlns:a16="http://schemas.microsoft.com/office/drawing/2014/main" id="{6F72CE7E-9031-F742-8EE2-EFC00A881AA6}"/>
              </a:ext>
            </a:extLst>
          </p:cNvPr>
          <p:cNvSpPr>
            <a:spLocks noGrp="1"/>
          </p:cNvSpPr>
          <p:nvPr>
            <p:ph type="title" hasCustomPrompt="1"/>
          </p:nvPr>
        </p:nvSpPr>
        <p:spPr>
          <a:xfrm>
            <a:off x="267286" y="274637"/>
            <a:ext cx="4009292" cy="1610433"/>
          </a:xfrm>
          <a:prstGeom prst="rect">
            <a:avLst/>
          </a:prstGeom>
        </p:spPr>
        <p:txBody>
          <a:bodyPr/>
          <a:lstStyle>
            <a:lvl1pPr>
              <a:defRPr b="1">
                <a:solidFill>
                  <a:schemeClr val="bg1"/>
                </a:solidFill>
              </a:defRPr>
            </a:lvl1pPr>
          </a:lstStyle>
          <a:p>
            <a:r>
              <a:rPr lang="en-US" dirty="0"/>
              <a:t>CLICK TO EDIT MASTER TITLE STYLE</a:t>
            </a:r>
          </a:p>
        </p:txBody>
      </p:sp>
      <p:sp>
        <p:nvSpPr>
          <p:cNvPr id="5" name="Text Placeholder 4">
            <a:extLst>
              <a:ext uri="{FF2B5EF4-FFF2-40B4-BE49-F238E27FC236}">
                <a16:creationId xmlns:a16="http://schemas.microsoft.com/office/drawing/2014/main" id="{411E0BC7-53A5-A746-AC02-917F723689AC}"/>
              </a:ext>
            </a:extLst>
          </p:cNvPr>
          <p:cNvSpPr>
            <a:spLocks noGrp="1"/>
          </p:cNvSpPr>
          <p:nvPr>
            <p:ph type="body" sz="quarter" idx="11"/>
          </p:nvPr>
        </p:nvSpPr>
        <p:spPr>
          <a:xfrm>
            <a:off x="4838700" y="295275"/>
            <a:ext cx="4038014" cy="4346575"/>
          </a:xfrm>
          <a:prstGeom prst="rect">
            <a:avLst/>
          </a:prstGeom>
        </p:spPr>
        <p:txBody>
          <a:bodyPr/>
          <a:lstStyle>
            <a:lvl1pPr>
              <a:defRPr lang="en-US" sz="1800" smtClean="0">
                <a:solidFill>
                  <a:srgbClr val="5A5A5A"/>
                </a:solidFill>
              </a:defRPr>
            </a:lvl1pPr>
            <a:lvl2pPr>
              <a:defRPr lang="en-US" sz="1600" smtClean="0">
                <a:solidFill>
                  <a:srgbClr val="5A5A5A"/>
                </a:solidFill>
              </a:defRPr>
            </a:lvl2pPr>
            <a:lvl3pPr>
              <a:defRPr lang="en-US" sz="1600" smtClean="0">
                <a:solidFill>
                  <a:srgbClr val="5A5A5A"/>
                </a:solidFill>
              </a:defRPr>
            </a:lvl3pPr>
            <a:lvl4pPr>
              <a:defRPr lang="en-US" sz="1600" smtClean="0">
                <a:solidFill>
                  <a:srgbClr val="5A5A5A"/>
                </a:solidFill>
              </a:defRPr>
            </a:lvl4pPr>
            <a:lvl5pPr>
              <a:defRPr lang="en-US" sz="1600">
                <a:solidFill>
                  <a:srgbClr val="5A5A5A"/>
                </a:solidFill>
              </a:defRPr>
            </a:lvl5pPr>
          </a:lstStyle>
          <a:p>
            <a:pPr lvl="0">
              <a:lnSpc>
                <a:spcPts val="2400"/>
              </a:lnSpc>
              <a:spcBef>
                <a:spcPts val="600"/>
              </a:spcBef>
              <a:spcAft>
                <a:spcPts val="600"/>
              </a:spcAft>
            </a:pPr>
            <a:r>
              <a:rPr lang="en-US"/>
              <a:t>Click to edit Master text styles</a:t>
            </a:r>
          </a:p>
          <a:p>
            <a:pPr lvl="1">
              <a:lnSpc>
                <a:spcPts val="2400"/>
              </a:lnSpc>
              <a:spcBef>
                <a:spcPts val="600"/>
              </a:spcBef>
              <a:spcAft>
                <a:spcPts val="600"/>
              </a:spcAft>
            </a:pPr>
            <a:r>
              <a:rPr lang="en-US"/>
              <a:t>Second level</a:t>
            </a:r>
          </a:p>
          <a:p>
            <a:pPr lvl="2">
              <a:lnSpc>
                <a:spcPts val="2400"/>
              </a:lnSpc>
              <a:spcBef>
                <a:spcPts val="600"/>
              </a:spcBef>
              <a:spcAft>
                <a:spcPts val="600"/>
              </a:spcAft>
            </a:pPr>
            <a:r>
              <a:rPr lang="en-US"/>
              <a:t>Third level</a:t>
            </a:r>
          </a:p>
          <a:p>
            <a:pPr lvl="3">
              <a:lnSpc>
                <a:spcPts val="2400"/>
              </a:lnSpc>
              <a:spcBef>
                <a:spcPts val="600"/>
              </a:spcBef>
              <a:spcAft>
                <a:spcPts val="600"/>
              </a:spcAft>
            </a:pPr>
            <a:r>
              <a:rPr lang="en-US"/>
              <a:t>Fourth level</a:t>
            </a:r>
          </a:p>
          <a:p>
            <a:pPr lvl="4">
              <a:lnSpc>
                <a:spcPts val="2400"/>
              </a:lnSpc>
              <a:spcBef>
                <a:spcPts val="600"/>
              </a:spcBef>
              <a:spcAft>
                <a:spcPts val="600"/>
              </a:spcAft>
            </a:pPr>
            <a:r>
              <a:rPr lang="en-US"/>
              <a:t>Fifth level</a:t>
            </a:r>
          </a:p>
        </p:txBody>
      </p:sp>
    </p:spTree>
    <p:extLst>
      <p:ext uri="{BB962C8B-B14F-4D97-AF65-F5344CB8AC3E}">
        <p14:creationId xmlns:p14="http://schemas.microsoft.com/office/powerpoint/2010/main" val="19488848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Left_Title">
    <p:spTree>
      <p:nvGrpSpPr>
        <p:cNvPr id="1" name=""/>
        <p:cNvGrpSpPr/>
        <p:nvPr/>
      </p:nvGrpSpPr>
      <p:grpSpPr>
        <a:xfrm>
          <a:off x="0" y="0"/>
          <a:ext cx="0" cy="0"/>
          <a:chOff x="0" y="0"/>
          <a:chExt cx="0" cy="0"/>
        </a:xfrm>
      </p:grpSpPr>
      <p:sp>
        <p:nvSpPr>
          <p:cNvPr id="6" name="Text Placeholder 3"/>
          <p:cNvSpPr>
            <a:spLocks noGrp="1"/>
          </p:cNvSpPr>
          <p:nvPr>
            <p:ph type="body" sz="half" idx="2" hasCustomPrompt="1"/>
          </p:nvPr>
        </p:nvSpPr>
        <p:spPr>
          <a:xfrm>
            <a:off x="381000" y="730530"/>
            <a:ext cx="8368363" cy="173255"/>
          </a:xfrm>
          <a:prstGeom prst="rect">
            <a:avLst/>
          </a:prstGeom>
        </p:spPr>
        <p:txBody>
          <a:bodyPr wrap="none" lIns="0" tIns="0" rIns="0" bIns="0" anchor="t">
            <a:noAutofit/>
          </a:bodyPr>
          <a:lstStyle>
            <a:lvl1pPr marL="0" indent="0" algn="l">
              <a:buNone/>
              <a:defRPr sz="1800" b="0" baseline="0">
                <a:solidFill>
                  <a:schemeClr val="bg1">
                    <a:lumMod val="65000"/>
                  </a:schemeClr>
                </a:solidFill>
                <a:latin typeface="+mn-lt"/>
                <a:ea typeface="Roboto" panose="02000000000000000000" pitchFamily="2" charset="0"/>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dirty="0"/>
              <a:t>CLICK TO EDIT SUBTITLE</a:t>
            </a:r>
          </a:p>
        </p:txBody>
      </p:sp>
      <p:sp>
        <p:nvSpPr>
          <p:cNvPr id="7" name="Title 2"/>
          <p:cNvSpPr>
            <a:spLocks noGrp="1"/>
          </p:cNvSpPr>
          <p:nvPr>
            <p:ph type="title" hasCustomPrompt="1"/>
          </p:nvPr>
        </p:nvSpPr>
        <p:spPr>
          <a:xfrm>
            <a:off x="381000" y="282611"/>
            <a:ext cx="8368363" cy="409459"/>
          </a:xfrm>
          <a:prstGeom prst="rect">
            <a:avLst/>
          </a:prstGeom>
        </p:spPr>
        <p:txBody>
          <a:bodyPr lIns="0" tIns="0" rIns="0" bIns="0" anchor="ctr"/>
          <a:lstStyle>
            <a:lvl1pPr algn="l">
              <a:defRPr sz="3000" b="1">
                <a:solidFill>
                  <a:schemeClr val="bg1">
                    <a:lumMod val="50000"/>
                  </a:schemeClr>
                </a:solidFill>
              </a:defRPr>
            </a:lvl1pPr>
          </a:lstStyle>
          <a:p>
            <a:r>
              <a:rPr lang="en-US" dirty="0"/>
              <a:t>CLICK TO EDIT MASTER TITLE STYLE</a:t>
            </a:r>
          </a:p>
        </p:txBody>
      </p:sp>
    </p:spTree>
    <p:extLst>
      <p:ext uri="{BB962C8B-B14F-4D97-AF65-F5344CB8AC3E}">
        <p14:creationId xmlns:p14="http://schemas.microsoft.com/office/powerpoint/2010/main" val="2540793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Left_Title_B">
    <p:spTree>
      <p:nvGrpSpPr>
        <p:cNvPr id="1" name=""/>
        <p:cNvGrpSpPr/>
        <p:nvPr/>
      </p:nvGrpSpPr>
      <p:grpSpPr>
        <a:xfrm>
          <a:off x="0" y="0"/>
          <a:ext cx="0" cy="0"/>
          <a:chOff x="0" y="0"/>
          <a:chExt cx="0" cy="0"/>
        </a:xfrm>
      </p:grpSpPr>
      <p:sp>
        <p:nvSpPr>
          <p:cNvPr id="6" name="Text Placeholder 3"/>
          <p:cNvSpPr>
            <a:spLocks noGrp="1"/>
          </p:cNvSpPr>
          <p:nvPr>
            <p:ph type="body" sz="half" idx="2" hasCustomPrompt="1"/>
          </p:nvPr>
        </p:nvSpPr>
        <p:spPr>
          <a:xfrm>
            <a:off x="381000" y="730530"/>
            <a:ext cx="8368363" cy="173255"/>
          </a:xfrm>
          <a:prstGeom prst="rect">
            <a:avLst/>
          </a:prstGeom>
        </p:spPr>
        <p:txBody>
          <a:bodyPr wrap="none" lIns="0" tIns="0" rIns="0" bIns="0" anchor="t">
            <a:noAutofit/>
          </a:bodyPr>
          <a:lstStyle>
            <a:lvl1pPr marL="0" indent="0" algn="l">
              <a:buNone/>
              <a:defRPr sz="1800" b="0" baseline="0">
                <a:solidFill>
                  <a:schemeClr val="bg1">
                    <a:lumMod val="65000"/>
                  </a:schemeClr>
                </a:solidFill>
                <a:latin typeface="+mn-lt"/>
                <a:ea typeface="Roboto" panose="02000000000000000000" pitchFamily="2" charset="0"/>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dirty="0"/>
              <a:t>CLICK TO EDIT SUBTITLE</a:t>
            </a:r>
          </a:p>
        </p:txBody>
      </p:sp>
      <p:sp>
        <p:nvSpPr>
          <p:cNvPr id="7" name="Title 2"/>
          <p:cNvSpPr>
            <a:spLocks noGrp="1"/>
          </p:cNvSpPr>
          <p:nvPr>
            <p:ph type="title" hasCustomPrompt="1"/>
          </p:nvPr>
        </p:nvSpPr>
        <p:spPr>
          <a:xfrm>
            <a:off x="381000" y="282611"/>
            <a:ext cx="8368363" cy="409459"/>
          </a:xfrm>
          <a:prstGeom prst="rect">
            <a:avLst/>
          </a:prstGeom>
        </p:spPr>
        <p:txBody>
          <a:bodyPr lIns="0" tIns="0" rIns="0" bIns="0" anchor="ctr"/>
          <a:lstStyle>
            <a:lvl1pPr algn="l">
              <a:defRPr sz="3000" b="1">
                <a:solidFill>
                  <a:schemeClr val="tx1"/>
                </a:solidFill>
              </a:defRPr>
            </a:lvl1pPr>
          </a:lstStyle>
          <a:p>
            <a:r>
              <a:rPr lang="en-US" dirty="0"/>
              <a:t>CLICK TO EDIT MASTER TITLE STYLE</a:t>
            </a:r>
          </a:p>
        </p:txBody>
      </p:sp>
    </p:spTree>
    <p:extLst>
      <p:ext uri="{BB962C8B-B14F-4D97-AF65-F5344CB8AC3E}">
        <p14:creationId xmlns:p14="http://schemas.microsoft.com/office/powerpoint/2010/main" val="1863768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eft_Title_T">
    <p:spTree>
      <p:nvGrpSpPr>
        <p:cNvPr id="1" name=""/>
        <p:cNvGrpSpPr/>
        <p:nvPr/>
      </p:nvGrpSpPr>
      <p:grpSpPr>
        <a:xfrm>
          <a:off x="0" y="0"/>
          <a:ext cx="0" cy="0"/>
          <a:chOff x="0" y="0"/>
          <a:chExt cx="0" cy="0"/>
        </a:xfrm>
      </p:grpSpPr>
      <p:sp>
        <p:nvSpPr>
          <p:cNvPr id="6" name="Text Placeholder 3"/>
          <p:cNvSpPr>
            <a:spLocks noGrp="1"/>
          </p:cNvSpPr>
          <p:nvPr>
            <p:ph type="body" sz="half" idx="2" hasCustomPrompt="1"/>
          </p:nvPr>
        </p:nvSpPr>
        <p:spPr>
          <a:xfrm>
            <a:off x="381000" y="730530"/>
            <a:ext cx="8368363" cy="173255"/>
          </a:xfrm>
          <a:prstGeom prst="rect">
            <a:avLst/>
          </a:prstGeom>
        </p:spPr>
        <p:txBody>
          <a:bodyPr wrap="none" lIns="0" tIns="0" rIns="0" bIns="0" anchor="t">
            <a:noAutofit/>
          </a:bodyPr>
          <a:lstStyle>
            <a:lvl1pPr marL="0" indent="0" algn="l">
              <a:buNone/>
              <a:defRPr sz="1800" b="0" baseline="0">
                <a:solidFill>
                  <a:schemeClr val="bg1">
                    <a:lumMod val="65000"/>
                  </a:schemeClr>
                </a:solidFill>
                <a:latin typeface="+mn-lt"/>
                <a:ea typeface="Roboto" panose="02000000000000000000" pitchFamily="2" charset="0"/>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dirty="0"/>
              <a:t>CLICK TO EDIT SUBTITLE</a:t>
            </a:r>
          </a:p>
        </p:txBody>
      </p:sp>
      <p:sp>
        <p:nvSpPr>
          <p:cNvPr id="7" name="Title 2"/>
          <p:cNvSpPr>
            <a:spLocks noGrp="1"/>
          </p:cNvSpPr>
          <p:nvPr>
            <p:ph type="title" hasCustomPrompt="1"/>
          </p:nvPr>
        </p:nvSpPr>
        <p:spPr>
          <a:xfrm>
            <a:off x="381000" y="282611"/>
            <a:ext cx="8368363" cy="409459"/>
          </a:xfrm>
          <a:prstGeom prst="rect">
            <a:avLst/>
          </a:prstGeom>
        </p:spPr>
        <p:txBody>
          <a:bodyPr lIns="0" tIns="0" rIns="0" bIns="0" anchor="ctr"/>
          <a:lstStyle>
            <a:lvl1pPr algn="l">
              <a:defRPr sz="3000" b="1">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4023905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eft_Title_O">
    <p:spTree>
      <p:nvGrpSpPr>
        <p:cNvPr id="1" name=""/>
        <p:cNvGrpSpPr/>
        <p:nvPr/>
      </p:nvGrpSpPr>
      <p:grpSpPr>
        <a:xfrm>
          <a:off x="0" y="0"/>
          <a:ext cx="0" cy="0"/>
          <a:chOff x="0" y="0"/>
          <a:chExt cx="0" cy="0"/>
        </a:xfrm>
      </p:grpSpPr>
      <p:sp>
        <p:nvSpPr>
          <p:cNvPr id="6" name="Text Placeholder 3"/>
          <p:cNvSpPr>
            <a:spLocks noGrp="1"/>
          </p:cNvSpPr>
          <p:nvPr>
            <p:ph type="body" sz="half" idx="2" hasCustomPrompt="1"/>
          </p:nvPr>
        </p:nvSpPr>
        <p:spPr>
          <a:xfrm>
            <a:off x="381000" y="730530"/>
            <a:ext cx="8368363" cy="173255"/>
          </a:xfrm>
          <a:prstGeom prst="rect">
            <a:avLst/>
          </a:prstGeom>
        </p:spPr>
        <p:txBody>
          <a:bodyPr wrap="none" lIns="0" tIns="0" rIns="0" bIns="0" anchor="t">
            <a:noAutofit/>
          </a:bodyPr>
          <a:lstStyle>
            <a:lvl1pPr marL="0" indent="0" algn="l">
              <a:buNone/>
              <a:defRPr sz="1800" b="0" baseline="0">
                <a:solidFill>
                  <a:schemeClr val="bg1">
                    <a:lumMod val="65000"/>
                  </a:schemeClr>
                </a:solidFill>
                <a:latin typeface="+mn-lt"/>
                <a:ea typeface="Roboto" panose="02000000000000000000" pitchFamily="2" charset="0"/>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dirty="0"/>
              <a:t>CLICK TO EDIT SUBTITLE</a:t>
            </a:r>
          </a:p>
        </p:txBody>
      </p:sp>
      <p:sp>
        <p:nvSpPr>
          <p:cNvPr id="7" name="Title 2"/>
          <p:cNvSpPr>
            <a:spLocks noGrp="1"/>
          </p:cNvSpPr>
          <p:nvPr>
            <p:ph type="title" hasCustomPrompt="1"/>
          </p:nvPr>
        </p:nvSpPr>
        <p:spPr>
          <a:xfrm>
            <a:off x="381000" y="282611"/>
            <a:ext cx="8368363" cy="409459"/>
          </a:xfrm>
          <a:prstGeom prst="rect">
            <a:avLst/>
          </a:prstGeom>
        </p:spPr>
        <p:txBody>
          <a:bodyPr lIns="0" tIns="0" rIns="0" bIns="0" anchor="ctr"/>
          <a:lstStyle>
            <a:lvl1pPr algn="l">
              <a:defRPr sz="3000" b="1">
                <a:solidFill>
                  <a:schemeClr val="accent2"/>
                </a:solidFill>
              </a:defRPr>
            </a:lvl1pPr>
          </a:lstStyle>
          <a:p>
            <a:r>
              <a:rPr lang="en-US" dirty="0"/>
              <a:t>CLICK TO EDIT MASTER TITLE STYLE</a:t>
            </a:r>
          </a:p>
        </p:txBody>
      </p:sp>
    </p:spTree>
    <p:extLst>
      <p:ext uri="{BB962C8B-B14F-4D97-AF65-F5344CB8AC3E}">
        <p14:creationId xmlns:p14="http://schemas.microsoft.com/office/powerpoint/2010/main" val="26760716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eft_Title_G">
    <p:spTree>
      <p:nvGrpSpPr>
        <p:cNvPr id="1" name=""/>
        <p:cNvGrpSpPr/>
        <p:nvPr/>
      </p:nvGrpSpPr>
      <p:grpSpPr>
        <a:xfrm>
          <a:off x="0" y="0"/>
          <a:ext cx="0" cy="0"/>
          <a:chOff x="0" y="0"/>
          <a:chExt cx="0" cy="0"/>
        </a:xfrm>
      </p:grpSpPr>
      <p:sp>
        <p:nvSpPr>
          <p:cNvPr id="6" name="Text Placeholder 3"/>
          <p:cNvSpPr>
            <a:spLocks noGrp="1"/>
          </p:cNvSpPr>
          <p:nvPr>
            <p:ph type="body" sz="half" idx="2" hasCustomPrompt="1"/>
          </p:nvPr>
        </p:nvSpPr>
        <p:spPr>
          <a:xfrm>
            <a:off x="381000" y="730530"/>
            <a:ext cx="8368363" cy="173255"/>
          </a:xfrm>
          <a:prstGeom prst="rect">
            <a:avLst/>
          </a:prstGeom>
        </p:spPr>
        <p:txBody>
          <a:bodyPr wrap="none" lIns="0" tIns="0" rIns="0" bIns="0" anchor="t">
            <a:noAutofit/>
          </a:bodyPr>
          <a:lstStyle>
            <a:lvl1pPr marL="0" indent="0" algn="l">
              <a:buNone/>
              <a:defRPr sz="1800" b="0" baseline="0">
                <a:solidFill>
                  <a:schemeClr val="bg1">
                    <a:lumMod val="65000"/>
                  </a:schemeClr>
                </a:solidFill>
                <a:latin typeface="+mn-lt"/>
                <a:ea typeface="Roboto" panose="02000000000000000000" pitchFamily="2" charset="0"/>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dirty="0"/>
              <a:t>CLICK TO EDIT SUBTITLE</a:t>
            </a:r>
          </a:p>
        </p:txBody>
      </p:sp>
      <p:sp>
        <p:nvSpPr>
          <p:cNvPr id="7" name="Title 2"/>
          <p:cNvSpPr>
            <a:spLocks noGrp="1"/>
          </p:cNvSpPr>
          <p:nvPr>
            <p:ph type="title" hasCustomPrompt="1"/>
          </p:nvPr>
        </p:nvSpPr>
        <p:spPr>
          <a:xfrm>
            <a:off x="381000" y="282611"/>
            <a:ext cx="8368363" cy="409459"/>
          </a:xfrm>
          <a:prstGeom prst="rect">
            <a:avLst/>
          </a:prstGeom>
        </p:spPr>
        <p:txBody>
          <a:bodyPr lIns="0" tIns="0" rIns="0" bIns="0" anchor="ctr"/>
          <a:lstStyle>
            <a:lvl1pPr algn="l">
              <a:defRPr sz="3000" b="1">
                <a:solidFill>
                  <a:schemeClr val="accent3"/>
                </a:solidFill>
              </a:defRPr>
            </a:lvl1pPr>
          </a:lstStyle>
          <a:p>
            <a:r>
              <a:rPr lang="en-US" dirty="0"/>
              <a:t>CLICK TO EDIT MASTER TITLE STYLE</a:t>
            </a:r>
          </a:p>
        </p:txBody>
      </p:sp>
    </p:spTree>
    <p:extLst>
      <p:ext uri="{BB962C8B-B14F-4D97-AF65-F5344CB8AC3E}">
        <p14:creationId xmlns:p14="http://schemas.microsoft.com/office/powerpoint/2010/main" val="19984577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PMS011">
    <p:spTree>
      <p:nvGrpSpPr>
        <p:cNvPr id="1" name=""/>
        <p:cNvGrpSpPr/>
        <p:nvPr/>
      </p:nvGrpSpPr>
      <p:grpSpPr>
        <a:xfrm>
          <a:off x="0" y="0"/>
          <a:ext cx="0" cy="0"/>
          <a:chOff x="0" y="0"/>
          <a:chExt cx="0" cy="0"/>
        </a:xfrm>
      </p:grpSpPr>
      <p:sp>
        <p:nvSpPr>
          <p:cNvPr id="5" name="Picture Placeholder 2"/>
          <p:cNvSpPr>
            <a:spLocks noGrp="1"/>
          </p:cNvSpPr>
          <p:nvPr>
            <p:ph type="pic" sz="quarter" idx="10"/>
          </p:nvPr>
        </p:nvSpPr>
        <p:spPr>
          <a:xfrm>
            <a:off x="381000" y="1097280"/>
            <a:ext cx="3910014" cy="3443171"/>
          </a:xfrm>
          <a:prstGeom prst="rect">
            <a:avLst/>
          </a:prstGeom>
          <a:solidFill>
            <a:schemeClr val="tx1">
              <a:lumMod val="10000"/>
              <a:lumOff val="90000"/>
            </a:schemeClr>
          </a:solidFill>
        </p:spPr>
        <p:txBody>
          <a:bodyPr tIns="1548000" anchor="ctr"/>
          <a:lstStyle>
            <a:lvl1pPr marL="0" indent="0" algn="ctr">
              <a:buNone/>
              <a:defRPr sz="1100">
                <a:solidFill>
                  <a:schemeClr val="tx1">
                    <a:lumMod val="75000"/>
                    <a:lumOff val="25000"/>
                  </a:schemeClr>
                </a:solidFill>
              </a:defRPr>
            </a:lvl1pPr>
          </a:lstStyle>
          <a:p>
            <a:r>
              <a:rPr lang="en-US"/>
              <a:t>Click icon to add picture</a:t>
            </a:r>
            <a:endParaRPr lang="en-US" dirty="0"/>
          </a:p>
        </p:txBody>
      </p:sp>
      <p:sp>
        <p:nvSpPr>
          <p:cNvPr id="6" name="Text Placeholder 3"/>
          <p:cNvSpPr>
            <a:spLocks noGrp="1"/>
          </p:cNvSpPr>
          <p:nvPr>
            <p:ph type="body" sz="half" idx="2" hasCustomPrompt="1"/>
          </p:nvPr>
        </p:nvSpPr>
        <p:spPr>
          <a:xfrm>
            <a:off x="381000" y="758666"/>
            <a:ext cx="8368363" cy="173255"/>
          </a:xfrm>
          <a:prstGeom prst="rect">
            <a:avLst/>
          </a:prstGeom>
        </p:spPr>
        <p:txBody>
          <a:bodyPr wrap="none" lIns="0" tIns="0" rIns="0" bIns="0" anchor="t">
            <a:noAutofit/>
          </a:bodyPr>
          <a:lstStyle>
            <a:lvl1pPr marL="0" indent="0" algn="l">
              <a:buNone/>
              <a:defRPr sz="1800" b="0" baseline="0">
                <a:solidFill>
                  <a:schemeClr val="bg1">
                    <a:lumMod val="65000"/>
                  </a:schemeClr>
                </a:solidFill>
                <a:latin typeface="+mn-lt"/>
                <a:ea typeface="Roboto" panose="02000000000000000000" pitchFamily="2" charset="0"/>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dirty="0"/>
              <a:t>CLICK TO EDITE SUBTITLE</a:t>
            </a:r>
          </a:p>
        </p:txBody>
      </p:sp>
      <p:sp>
        <p:nvSpPr>
          <p:cNvPr id="7" name="Title 2"/>
          <p:cNvSpPr>
            <a:spLocks noGrp="1"/>
          </p:cNvSpPr>
          <p:nvPr>
            <p:ph type="title" hasCustomPrompt="1"/>
          </p:nvPr>
        </p:nvSpPr>
        <p:spPr>
          <a:xfrm>
            <a:off x="381000" y="282611"/>
            <a:ext cx="8368363" cy="409459"/>
          </a:xfrm>
          <a:prstGeom prst="rect">
            <a:avLst/>
          </a:prstGeom>
        </p:spPr>
        <p:txBody>
          <a:bodyPr lIns="0" tIns="0" rIns="0" bIns="0" anchor="ctr"/>
          <a:lstStyle>
            <a:lvl1pPr algn="l">
              <a:defRPr sz="3000" b="1">
                <a:solidFill>
                  <a:schemeClr val="bg1">
                    <a:lumMod val="50000"/>
                  </a:schemeClr>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F5A21BB9-B635-3646-A0EE-BD2C200BFBE9}"/>
              </a:ext>
            </a:extLst>
          </p:cNvPr>
          <p:cNvSpPr>
            <a:spLocks noGrp="1"/>
          </p:cNvSpPr>
          <p:nvPr>
            <p:ph type="body" sz="quarter" idx="11"/>
          </p:nvPr>
        </p:nvSpPr>
        <p:spPr>
          <a:xfrm>
            <a:off x="4852988" y="1111031"/>
            <a:ext cx="3895725" cy="3443287"/>
          </a:xfrm>
          <a:prstGeom prst="rect">
            <a:avLst/>
          </a:prstGeom>
        </p:spPr>
        <p:txBody>
          <a:bodyPr/>
          <a:lstStyle>
            <a:lvl1pPr>
              <a:defRPr lang="en-US" sz="1800" smtClean="0">
                <a:solidFill>
                  <a:srgbClr val="5A5A5A"/>
                </a:solidFill>
              </a:defRPr>
            </a:lvl1pPr>
            <a:lvl2pPr>
              <a:defRPr lang="en-US" sz="1600" smtClean="0">
                <a:solidFill>
                  <a:srgbClr val="5A5A5A"/>
                </a:solidFill>
              </a:defRPr>
            </a:lvl2pPr>
            <a:lvl3pPr>
              <a:defRPr lang="en-US" sz="1600" smtClean="0">
                <a:solidFill>
                  <a:srgbClr val="5A5A5A"/>
                </a:solidFill>
              </a:defRPr>
            </a:lvl3pPr>
            <a:lvl4pPr>
              <a:defRPr lang="en-US" sz="1600" smtClean="0">
                <a:solidFill>
                  <a:srgbClr val="5A5A5A"/>
                </a:solidFill>
              </a:defRPr>
            </a:lvl4pPr>
            <a:lvl5pPr>
              <a:defRPr lang="en-US" sz="1600">
                <a:solidFill>
                  <a:srgbClr val="5A5A5A"/>
                </a:solidFill>
              </a:defRPr>
            </a:lvl5pPr>
          </a:lstStyle>
          <a:p>
            <a:pPr lvl="0">
              <a:lnSpc>
                <a:spcPts val="2400"/>
              </a:lnSpc>
              <a:spcBef>
                <a:spcPts val="600"/>
              </a:spcBef>
              <a:spcAft>
                <a:spcPts val="600"/>
              </a:spcAft>
            </a:pPr>
            <a:r>
              <a:rPr lang="en-US"/>
              <a:t>Click to edit Master text styles</a:t>
            </a:r>
          </a:p>
          <a:p>
            <a:pPr lvl="1">
              <a:lnSpc>
                <a:spcPts val="2400"/>
              </a:lnSpc>
              <a:spcBef>
                <a:spcPts val="600"/>
              </a:spcBef>
              <a:spcAft>
                <a:spcPts val="600"/>
              </a:spcAft>
            </a:pPr>
            <a:r>
              <a:rPr lang="en-US"/>
              <a:t>Second level</a:t>
            </a:r>
          </a:p>
          <a:p>
            <a:pPr lvl="2">
              <a:lnSpc>
                <a:spcPts val="2400"/>
              </a:lnSpc>
              <a:spcBef>
                <a:spcPts val="600"/>
              </a:spcBef>
              <a:spcAft>
                <a:spcPts val="600"/>
              </a:spcAft>
            </a:pPr>
            <a:r>
              <a:rPr lang="en-US"/>
              <a:t>Third level</a:t>
            </a:r>
          </a:p>
          <a:p>
            <a:pPr lvl="3">
              <a:lnSpc>
                <a:spcPts val="2400"/>
              </a:lnSpc>
              <a:spcBef>
                <a:spcPts val="600"/>
              </a:spcBef>
              <a:spcAft>
                <a:spcPts val="600"/>
              </a:spcAft>
            </a:pPr>
            <a:r>
              <a:rPr lang="en-US"/>
              <a:t>Fourth level</a:t>
            </a:r>
          </a:p>
          <a:p>
            <a:pPr lvl="4">
              <a:lnSpc>
                <a:spcPts val="2400"/>
              </a:lnSpc>
              <a:spcBef>
                <a:spcPts val="600"/>
              </a:spcBef>
              <a:spcAft>
                <a:spcPts val="600"/>
              </a:spcAft>
            </a:pPr>
            <a:r>
              <a:rPr lang="en-US"/>
              <a:t>Fifth level</a:t>
            </a:r>
          </a:p>
        </p:txBody>
      </p:sp>
    </p:spTree>
    <p:extLst>
      <p:ext uri="{BB962C8B-B14F-4D97-AF65-F5344CB8AC3E}">
        <p14:creationId xmlns:p14="http://schemas.microsoft.com/office/powerpoint/2010/main" val="1829822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Full Image">
    <p:spTree>
      <p:nvGrpSpPr>
        <p:cNvPr id="1" name=""/>
        <p:cNvGrpSpPr/>
        <p:nvPr/>
      </p:nvGrpSpPr>
      <p:grpSpPr>
        <a:xfrm>
          <a:off x="0" y="0"/>
          <a:ext cx="0" cy="0"/>
          <a:chOff x="0" y="0"/>
          <a:chExt cx="0" cy="0"/>
        </a:xfrm>
      </p:grpSpPr>
      <p:sp>
        <p:nvSpPr>
          <p:cNvPr id="5" name="Picture Placeholder 2"/>
          <p:cNvSpPr>
            <a:spLocks noGrp="1"/>
          </p:cNvSpPr>
          <p:nvPr>
            <p:ph type="pic" sz="quarter" idx="10"/>
          </p:nvPr>
        </p:nvSpPr>
        <p:spPr>
          <a:xfrm>
            <a:off x="1" y="2"/>
            <a:ext cx="9143999" cy="5143499"/>
          </a:xfrm>
          <a:prstGeom prst="rect">
            <a:avLst/>
          </a:prstGeom>
          <a:solidFill>
            <a:schemeClr val="tx1">
              <a:lumMod val="10000"/>
              <a:lumOff val="90000"/>
            </a:schemeClr>
          </a:solidFill>
        </p:spPr>
        <p:txBody>
          <a:bodyPr tIns="1548000" anchor="ctr"/>
          <a:lstStyle>
            <a:lvl1pPr marL="0" indent="0" algn="ctr">
              <a:buNone/>
              <a:defRPr sz="1050">
                <a:solidFill>
                  <a:schemeClr val="bg1">
                    <a:lumMod val="65000"/>
                  </a:schemeClr>
                </a:solidFill>
              </a:defRPr>
            </a:lvl1pPr>
          </a:lstStyle>
          <a:p>
            <a:r>
              <a:rPr lang="en-US"/>
              <a:t>Click icon to add picture</a:t>
            </a:r>
            <a:endParaRPr lang="en-US" dirty="0"/>
          </a:p>
        </p:txBody>
      </p:sp>
    </p:spTree>
    <p:extLst>
      <p:ext uri="{BB962C8B-B14F-4D97-AF65-F5344CB8AC3E}">
        <p14:creationId xmlns:p14="http://schemas.microsoft.com/office/powerpoint/2010/main" val="34427657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Full_Image_Title">
    <p:spTree>
      <p:nvGrpSpPr>
        <p:cNvPr id="1" name=""/>
        <p:cNvGrpSpPr/>
        <p:nvPr/>
      </p:nvGrpSpPr>
      <p:grpSpPr>
        <a:xfrm>
          <a:off x="0" y="0"/>
          <a:ext cx="0" cy="0"/>
          <a:chOff x="0" y="0"/>
          <a:chExt cx="0" cy="0"/>
        </a:xfrm>
      </p:grpSpPr>
      <p:sp>
        <p:nvSpPr>
          <p:cNvPr id="5" name="Picture Placeholder 2"/>
          <p:cNvSpPr>
            <a:spLocks noGrp="1"/>
          </p:cNvSpPr>
          <p:nvPr>
            <p:ph type="pic" sz="quarter" idx="10"/>
          </p:nvPr>
        </p:nvSpPr>
        <p:spPr>
          <a:xfrm>
            <a:off x="1" y="2"/>
            <a:ext cx="9143999" cy="5143499"/>
          </a:xfrm>
          <a:prstGeom prst="rect">
            <a:avLst/>
          </a:prstGeom>
          <a:solidFill>
            <a:schemeClr val="tx1">
              <a:lumMod val="10000"/>
              <a:lumOff val="90000"/>
            </a:schemeClr>
          </a:solidFill>
        </p:spPr>
        <p:txBody>
          <a:bodyPr tIns="1548000" anchor="ctr"/>
          <a:lstStyle>
            <a:lvl1pPr marL="0" indent="0" algn="ctr">
              <a:buNone/>
              <a:defRPr sz="1050">
                <a:solidFill>
                  <a:schemeClr val="bg1">
                    <a:lumMod val="65000"/>
                  </a:schemeClr>
                </a:solidFill>
              </a:defRPr>
            </a:lvl1pPr>
          </a:lstStyle>
          <a:p>
            <a:r>
              <a:rPr lang="en-US"/>
              <a:t>Click icon to add picture</a:t>
            </a:r>
            <a:endParaRPr lang="en-US" dirty="0"/>
          </a:p>
        </p:txBody>
      </p:sp>
      <p:sp>
        <p:nvSpPr>
          <p:cNvPr id="6" name="Text Placeholder 3"/>
          <p:cNvSpPr>
            <a:spLocks noGrp="1"/>
          </p:cNvSpPr>
          <p:nvPr>
            <p:ph type="body" sz="half" idx="2" hasCustomPrompt="1"/>
          </p:nvPr>
        </p:nvSpPr>
        <p:spPr>
          <a:xfrm>
            <a:off x="381000" y="730530"/>
            <a:ext cx="8368363" cy="173255"/>
          </a:xfrm>
          <a:prstGeom prst="rect">
            <a:avLst/>
          </a:prstGeom>
        </p:spPr>
        <p:txBody>
          <a:bodyPr wrap="none" lIns="0" tIns="0" rIns="0" bIns="0" anchor="t">
            <a:noAutofit/>
          </a:bodyPr>
          <a:lstStyle>
            <a:lvl1pPr marL="0" indent="0" algn="ctr">
              <a:buNone/>
              <a:defRPr sz="1800" b="0" baseline="0">
                <a:solidFill>
                  <a:schemeClr val="bg1"/>
                </a:solidFill>
                <a:latin typeface="+mn-lt"/>
                <a:ea typeface="Roboto" panose="02000000000000000000" pitchFamily="2" charset="0"/>
              </a:defRPr>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n-US" dirty="0"/>
              <a:t>CLICK TO EDIT SUBTITLE</a:t>
            </a:r>
          </a:p>
        </p:txBody>
      </p:sp>
      <p:sp>
        <p:nvSpPr>
          <p:cNvPr id="7" name="Title 2"/>
          <p:cNvSpPr>
            <a:spLocks noGrp="1"/>
          </p:cNvSpPr>
          <p:nvPr>
            <p:ph type="title"/>
          </p:nvPr>
        </p:nvSpPr>
        <p:spPr>
          <a:xfrm>
            <a:off x="381000" y="282611"/>
            <a:ext cx="8368363" cy="409459"/>
          </a:xfrm>
          <a:prstGeom prst="rect">
            <a:avLst/>
          </a:prstGeom>
        </p:spPr>
        <p:txBody>
          <a:bodyPr lIns="0" tIns="0" rIns="0" bIns="0" anchor="ctr"/>
          <a:lstStyle>
            <a:lvl1pPr algn="ctr">
              <a:defRPr sz="3000">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4009695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Angle_PicLeft_Blue">
    <p:spTree>
      <p:nvGrpSpPr>
        <p:cNvPr id="1" name=""/>
        <p:cNvGrpSpPr/>
        <p:nvPr/>
      </p:nvGrpSpPr>
      <p:grpSpPr>
        <a:xfrm>
          <a:off x="0" y="0"/>
          <a:ext cx="0" cy="0"/>
          <a:chOff x="0" y="0"/>
          <a:chExt cx="0" cy="0"/>
        </a:xfrm>
      </p:grpSpPr>
      <p:sp>
        <p:nvSpPr>
          <p:cNvPr id="5" name="Picture Placeholder 4"/>
          <p:cNvSpPr>
            <a:spLocks noGrp="1"/>
          </p:cNvSpPr>
          <p:nvPr>
            <p:ph type="pic" sz="quarter" idx="12"/>
          </p:nvPr>
        </p:nvSpPr>
        <p:spPr>
          <a:xfrm>
            <a:off x="-1" y="0"/>
            <a:ext cx="5096322" cy="5143500"/>
          </a:xfrm>
          <a:custGeom>
            <a:avLst/>
            <a:gdLst>
              <a:gd name="connsiteX0" fmla="*/ 0 w 5096322"/>
              <a:gd name="connsiteY0" fmla="*/ 0 h 5143500"/>
              <a:gd name="connsiteX1" fmla="*/ 2311400 w 5096322"/>
              <a:gd name="connsiteY1" fmla="*/ 0 h 5143500"/>
              <a:gd name="connsiteX2" fmla="*/ 2565109 w 5096322"/>
              <a:gd name="connsiteY2" fmla="*/ 0 h 5143500"/>
              <a:gd name="connsiteX3" fmla="*/ 5096322 w 5096322"/>
              <a:gd name="connsiteY3" fmla="*/ 5143500 h 5143500"/>
              <a:gd name="connsiteX4" fmla="*/ 4038028 w 5096322"/>
              <a:gd name="connsiteY4" fmla="*/ 5143500 h 5143500"/>
              <a:gd name="connsiteX5" fmla="*/ 4038027 w 5096322"/>
              <a:gd name="connsiteY5" fmla="*/ 5143497 h 5143500"/>
              <a:gd name="connsiteX6" fmla="*/ 3098798 w 5096322"/>
              <a:gd name="connsiteY6" fmla="*/ 5143497 h 5143500"/>
              <a:gd name="connsiteX7" fmla="*/ 3098798 w 5096322"/>
              <a:gd name="connsiteY7" fmla="*/ 5143500 h 5143500"/>
              <a:gd name="connsiteX8" fmla="*/ 2311400 w 5096322"/>
              <a:gd name="connsiteY8" fmla="*/ 5143500 h 5143500"/>
              <a:gd name="connsiteX9" fmla="*/ 594359 w 5096322"/>
              <a:gd name="connsiteY9" fmla="*/ 5143500 h 5143500"/>
              <a:gd name="connsiteX10" fmla="*/ 0 w 5096322"/>
              <a:gd name="connsiteY10" fmla="*/ 5143500 h 514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096322" h="5143500">
                <a:moveTo>
                  <a:pt x="0" y="0"/>
                </a:moveTo>
                <a:lnTo>
                  <a:pt x="2311400" y="0"/>
                </a:lnTo>
                <a:lnTo>
                  <a:pt x="2565109" y="0"/>
                </a:lnTo>
                <a:lnTo>
                  <a:pt x="5096322" y="5143500"/>
                </a:lnTo>
                <a:lnTo>
                  <a:pt x="4038028" y="5143500"/>
                </a:lnTo>
                <a:lnTo>
                  <a:pt x="4038027" y="5143497"/>
                </a:lnTo>
                <a:lnTo>
                  <a:pt x="3098798" y="5143497"/>
                </a:lnTo>
                <a:lnTo>
                  <a:pt x="3098798" y="5143500"/>
                </a:lnTo>
                <a:lnTo>
                  <a:pt x="2311400" y="5143500"/>
                </a:lnTo>
                <a:lnTo>
                  <a:pt x="594359" y="5143500"/>
                </a:lnTo>
                <a:lnTo>
                  <a:pt x="0" y="5143500"/>
                </a:lnTo>
                <a:close/>
              </a:path>
            </a:pathLst>
          </a:custGeom>
          <a:solidFill>
            <a:schemeClr val="tx1">
              <a:lumMod val="10000"/>
              <a:lumOff val="90000"/>
            </a:schemeClr>
          </a:solidFill>
        </p:spPr>
        <p:txBody>
          <a:bodyPr wrap="square" tIns="1548000" bIns="274320" anchor="ctr">
            <a:noAutofit/>
          </a:bodyPr>
          <a:lstStyle>
            <a:lvl1pPr marL="0" indent="0" algn="ctr">
              <a:buNone/>
              <a:defRPr sz="1200">
                <a:solidFill>
                  <a:schemeClr val="tx1">
                    <a:lumMod val="75000"/>
                    <a:lumOff val="25000"/>
                  </a:schemeClr>
                </a:solidFill>
              </a:defRPr>
            </a:lvl1pPr>
          </a:lstStyle>
          <a:p>
            <a:r>
              <a:rPr lang="en-US"/>
              <a:t>Click icon to add picture</a:t>
            </a:r>
            <a:endParaRPr lang="en-US" dirty="0"/>
          </a:p>
        </p:txBody>
      </p:sp>
      <p:sp>
        <p:nvSpPr>
          <p:cNvPr id="4" name="Text Placeholder 3">
            <a:extLst>
              <a:ext uri="{FF2B5EF4-FFF2-40B4-BE49-F238E27FC236}">
                <a16:creationId xmlns:a16="http://schemas.microsoft.com/office/drawing/2014/main" id="{C5741307-B0A8-B743-93C6-D382F06554F3}"/>
              </a:ext>
            </a:extLst>
          </p:cNvPr>
          <p:cNvSpPr>
            <a:spLocks noGrp="1"/>
          </p:cNvSpPr>
          <p:nvPr>
            <p:ph type="body" sz="quarter" idx="13"/>
          </p:nvPr>
        </p:nvSpPr>
        <p:spPr>
          <a:xfrm>
            <a:off x="4572000" y="1486781"/>
            <a:ext cx="4403725" cy="3211828"/>
          </a:xfrm>
          <a:prstGeom prst="rect">
            <a:avLst/>
          </a:prstGeom>
        </p:spPr>
        <p:txBody>
          <a:bodyPr/>
          <a:lstStyle>
            <a:lvl1pPr>
              <a:defRPr lang="en-US" sz="1800" smtClean="0">
                <a:solidFill>
                  <a:srgbClr val="5A5A5A"/>
                </a:solidFill>
              </a:defRPr>
            </a:lvl1pPr>
            <a:lvl2pPr>
              <a:defRPr lang="en-US" sz="1600" smtClean="0">
                <a:solidFill>
                  <a:srgbClr val="5A5A5A"/>
                </a:solidFill>
              </a:defRPr>
            </a:lvl2pPr>
            <a:lvl3pPr>
              <a:defRPr lang="en-US" sz="1600" smtClean="0">
                <a:solidFill>
                  <a:srgbClr val="5A5A5A"/>
                </a:solidFill>
              </a:defRPr>
            </a:lvl3pPr>
            <a:lvl4pPr>
              <a:defRPr lang="en-US" sz="1600" smtClean="0">
                <a:solidFill>
                  <a:srgbClr val="5A5A5A"/>
                </a:solidFill>
              </a:defRPr>
            </a:lvl4pPr>
            <a:lvl5pPr>
              <a:defRPr lang="en-US" sz="1600">
                <a:solidFill>
                  <a:srgbClr val="5A5A5A"/>
                </a:solidFill>
              </a:defRPr>
            </a:lvl5pPr>
          </a:lstStyle>
          <a:p>
            <a:pPr lvl="0">
              <a:lnSpc>
                <a:spcPts val="2400"/>
              </a:lnSpc>
              <a:spcBef>
                <a:spcPts val="600"/>
              </a:spcBef>
              <a:spcAft>
                <a:spcPts val="600"/>
              </a:spcAft>
            </a:pPr>
            <a:r>
              <a:rPr lang="en-US"/>
              <a:t>Click to edit Master text styles</a:t>
            </a:r>
          </a:p>
          <a:p>
            <a:pPr lvl="1">
              <a:lnSpc>
                <a:spcPts val="2400"/>
              </a:lnSpc>
              <a:spcBef>
                <a:spcPts val="600"/>
              </a:spcBef>
              <a:spcAft>
                <a:spcPts val="600"/>
              </a:spcAft>
            </a:pPr>
            <a:r>
              <a:rPr lang="en-US"/>
              <a:t>Second level</a:t>
            </a:r>
          </a:p>
          <a:p>
            <a:pPr lvl="2">
              <a:lnSpc>
                <a:spcPts val="2400"/>
              </a:lnSpc>
              <a:spcBef>
                <a:spcPts val="600"/>
              </a:spcBef>
              <a:spcAft>
                <a:spcPts val="600"/>
              </a:spcAft>
            </a:pPr>
            <a:r>
              <a:rPr lang="en-US"/>
              <a:t>Third level</a:t>
            </a:r>
          </a:p>
          <a:p>
            <a:pPr lvl="3">
              <a:lnSpc>
                <a:spcPts val="2400"/>
              </a:lnSpc>
              <a:spcBef>
                <a:spcPts val="600"/>
              </a:spcBef>
              <a:spcAft>
                <a:spcPts val="600"/>
              </a:spcAft>
            </a:pPr>
            <a:r>
              <a:rPr lang="en-US"/>
              <a:t>Fourth level</a:t>
            </a:r>
          </a:p>
          <a:p>
            <a:pPr lvl="4">
              <a:lnSpc>
                <a:spcPts val="2400"/>
              </a:lnSpc>
              <a:spcBef>
                <a:spcPts val="600"/>
              </a:spcBef>
              <a:spcAft>
                <a:spcPts val="600"/>
              </a:spcAft>
            </a:pPr>
            <a:r>
              <a:rPr lang="en-US"/>
              <a:t>Fifth level</a:t>
            </a:r>
          </a:p>
        </p:txBody>
      </p:sp>
      <p:sp>
        <p:nvSpPr>
          <p:cNvPr id="6" name="Title 5">
            <a:extLst>
              <a:ext uri="{FF2B5EF4-FFF2-40B4-BE49-F238E27FC236}">
                <a16:creationId xmlns:a16="http://schemas.microsoft.com/office/drawing/2014/main" id="{427A336F-4AED-2A48-BF30-91AD52837FFA}"/>
              </a:ext>
            </a:extLst>
          </p:cNvPr>
          <p:cNvSpPr>
            <a:spLocks noGrp="1"/>
          </p:cNvSpPr>
          <p:nvPr>
            <p:ph type="title" hasCustomPrompt="1"/>
          </p:nvPr>
        </p:nvSpPr>
        <p:spPr>
          <a:xfrm>
            <a:off x="3231173" y="246503"/>
            <a:ext cx="5744552" cy="993775"/>
          </a:xfrm>
          <a:prstGeom prst="rect">
            <a:avLst/>
          </a:prstGeom>
        </p:spPr>
        <p:txBody>
          <a:bodyPr/>
          <a:lstStyle>
            <a:lvl1pPr>
              <a:defRPr b="1"/>
            </a:lvl1pPr>
          </a:lstStyle>
          <a:p>
            <a:r>
              <a:rPr lang="en-US" dirty="0"/>
              <a:t>CLICK TO EDIT MASTER TITLE STYLE</a:t>
            </a:r>
          </a:p>
        </p:txBody>
      </p:sp>
      <p:sp>
        <p:nvSpPr>
          <p:cNvPr id="3" name="Freeform 2">
            <a:extLst>
              <a:ext uri="{FF2B5EF4-FFF2-40B4-BE49-F238E27FC236}">
                <a16:creationId xmlns:a16="http://schemas.microsoft.com/office/drawing/2014/main" id="{B8E9E4C4-8FB6-AA4B-A3ED-BBA66F13C046}"/>
              </a:ext>
            </a:extLst>
          </p:cNvPr>
          <p:cNvSpPr/>
          <p:nvPr userDrawn="1"/>
        </p:nvSpPr>
        <p:spPr>
          <a:xfrm>
            <a:off x="6389" y="2944331"/>
            <a:ext cx="1090886" cy="2199169"/>
          </a:xfrm>
          <a:custGeom>
            <a:avLst/>
            <a:gdLst>
              <a:gd name="connsiteX0" fmla="*/ 0 w 1089500"/>
              <a:gd name="connsiteY0" fmla="*/ 0 h 2199169"/>
              <a:gd name="connsiteX1" fmla="*/ 7248 w 1089500"/>
              <a:gd name="connsiteY1" fmla="*/ 0 h 2199169"/>
              <a:gd name="connsiteX2" fmla="*/ 1089500 w 1089500"/>
              <a:gd name="connsiteY2" fmla="*/ 2199169 h 2199169"/>
              <a:gd name="connsiteX3" fmla="*/ 637013 w 1089500"/>
              <a:gd name="connsiteY3" fmla="*/ 2199169 h 2199169"/>
              <a:gd name="connsiteX4" fmla="*/ 637013 w 1089500"/>
              <a:gd name="connsiteY4" fmla="*/ 2199168 h 2199169"/>
              <a:gd name="connsiteX5" fmla="*/ 235433 w 1089500"/>
              <a:gd name="connsiteY5" fmla="*/ 2199168 h 2199169"/>
              <a:gd name="connsiteX6" fmla="*/ 235433 w 1089500"/>
              <a:gd name="connsiteY6" fmla="*/ 2199169 h 2199169"/>
              <a:gd name="connsiteX7" fmla="*/ 0 w 1089500"/>
              <a:gd name="connsiteY7" fmla="*/ 2199169 h 2199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9500" h="2199169">
                <a:moveTo>
                  <a:pt x="0" y="0"/>
                </a:moveTo>
                <a:lnTo>
                  <a:pt x="7248" y="0"/>
                </a:lnTo>
                <a:lnTo>
                  <a:pt x="1089500" y="2199169"/>
                </a:lnTo>
                <a:lnTo>
                  <a:pt x="637013" y="2199169"/>
                </a:lnTo>
                <a:lnTo>
                  <a:pt x="637013" y="2199168"/>
                </a:lnTo>
                <a:lnTo>
                  <a:pt x="235433" y="2199168"/>
                </a:lnTo>
                <a:lnTo>
                  <a:pt x="235433" y="2199169"/>
                </a:lnTo>
                <a:lnTo>
                  <a:pt x="0" y="219916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58177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Angle_PicLeft_Orange">
    <p:spTree>
      <p:nvGrpSpPr>
        <p:cNvPr id="1" name=""/>
        <p:cNvGrpSpPr/>
        <p:nvPr/>
      </p:nvGrpSpPr>
      <p:grpSpPr>
        <a:xfrm>
          <a:off x="0" y="0"/>
          <a:ext cx="0" cy="0"/>
          <a:chOff x="0" y="0"/>
          <a:chExt cx="0" cy="0"/>
        </a:xfrm>
      </p:grpSpPr>
      <p:sp>
        <p:nvSpPr>
          <p:cNvPr id="5" name="Picture Placeholder 4"/>
          <p:cNvSpPr>
            <a:spLocks noGrp="1"/>
          </p:cNvSpPr>
          <p:nvPr>
            <p:ph type="pic" sz="quarter" idx="12"/>
          </p:nvPr>
        </p:nvSpPr>
        <p:spPr>
          <a:xfrm>
            <a:off x="-1" y="0"/>
            <a:ext cx="5096322" cy="5143500"/>
          </a:xfrm>
          <a:custGeom>
            <a:avLst/>
            <a:gdLst>
              <a:gd name="connsiteX0" fmla="*/ 0 w 5096322"/>
              <a:gd name="connsiteY0" fmla="*/ 0 h 5143500"/>
              <a:gd name="connsiteX1" fmla="*/ 2311400 w 5096322"/>
              <a:gd name="connsiteY1" fmla="*/ 0 h 5143500"/>
              <a:gd name="connsiteX2" fmla="*/ 2565109 w 5096322"/>
              <a:gd name="connsiteY2" fmla="*/ 0 h 5143500"/>
              <a:gd name="connsiteX3" fmla="*/ 5096322 w 5096322"/>
              <a:gd name="connsiteY3" fmla="*/ 5143500 h 5143500"/>
              <a:gd name="connsiteX4" fmla="*/ 4038028 w 5096322"/>
              <a:gd name="connsiteY4" fmla="*/ 5143500 h 5143500"/>
              <a:gd name="connsiteX5" fmla="*/ 4038027 w 5096322"/>
              <a:gd name="connsiteY5" fmla="*/ 5143497 h 5143500"/>
              <a:gd name="connsiteX6" fmla="*/ 3098798 w 5096322"/>
              <a:gd name="connsiteY6" fmla="*/ 5143497 h 5143500"/>
              <a:gd name="connsiteX7" fmla="*/ 3098798 w 5096322"/>
              <a:gd name="connsiteY7" fmla="*/ 5143500 h 5143500"/>
              <a:gd name="connsiteX8" fmla="*/ 2311400 w 5096322"/>
              <a:gd name="connsiteY8" fmla="*/ 5143500 h 5143500"/>
              <a:gd name="connsiteX9" fmla="*/ 594359 w 5096322"/>
              <a:gd name="connsiteY9" fmla="*/ 5143500 h 5143500"/>
              <a:gd name="connsiteX10" fmla="*/ 0 w 5096322"/>
              <a:gd name="connsiteY10" fmla="*/ 5143500 h 514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096322" h="5143500">
                <a:moveTo>
                  <a:pt x="0" y="0"/>
                </a:moveTo>
                <a:lnTo>
                  <a:pt x="2311400" y="0"/>
                </a:lnTo>
                <a:lnTo>
                  <a:pt x="2565109" y="0"/>
                </a:lnTo>
                <a:lnTo>
                  <a:pt x="5096322" y="5143500"/>
                </a:lnTo>
                <a:lnTo>
                  <a:pt x="4038028" y="5143500"/>
                </a:lnTo>
                <a:lnTo>
                  <a:pt x="4038027" y="5143497"/>
                </a:lnTo>
                <a:lnTo>
                  <a:pt x="3098798" y="5143497"/>
                </a:lnTo>
                <a:lnTo>
                  <a:pt x="3098798" y="5143500"/>
                </a:lnTo>
                <a:lnTo>
                  <a:pt x="2311400" y="5143500"/>
                </a:lnTo>
                <a:lnTo>
                  <a:pt x="594359" y="5143500"/>
                </a:lnTo>
                <a:lnTo>
                  <a:pt x="0" y="5143500"/>
                </a:lnTo>
                <a:close/>
              </a:path>
            </a:pathLst>
          </a:custGeom>
          <a:solidFill>
            <a:schemeClr val="tx1">
              <a:lumMod val="10000"/>
              <a:lumOff val="90000"/>
            </a:schemeClr>
          </a:solidFill>
        </p:spPr>
        <p:txBody>
          <a:bodyPr wrap="square" tIns="1548000" bIns="274320" anchor="ctr">
            <a:noAutofit/>
          </a:bodyPr>
          <a:lstStyle>
            <a:lvl1pPr marL="0" indent="0" algn="ctr">
              <a:buNone/>
              <a:defRPr sz="1200">
                <a:solidFill>
                  <a:schemeClr val="tx1">
                    <a:lumMod val="75000"/>
                    <a:lumOff val="25000"/>
                  </a:schemeClr>
                </a:solidFill>
              </a:defRPr>
            </a:lvl1pPr>
          </a:lstStyle>
          <a:p>
            <a:r>
              <a:rPr lang="en-US"/>
              <a:t>Click icon to add picture</a:t>
            </a:r>
            <a:endParaRPr lang="en-US" dirty="0"/>
          </a:p>
        </p:txBody>
      </p:sp>
      <p:sp>
        <p:nvSpPr>
          <p:cNvPr id="3" name="Freeform 2">
            <a:extLst>
              <a:ext uri="{FF2B5EF4-FFF2-40B4-BE49-F238E27FC236}">
                <a16:creationId xmlns:a16="http://schemas.microsoft.com/office/drawing/2014/main" id="{B8E9E4C4-8FB6-AA4B-A3ED-BBA66F13C046}"/>
              </a:ext>
            </a:extLst>
          </p:cNvPr>
          <p:cNvSpPr/>
          <p:nvPr userDrawn="1"/>
        </p:nvSpPr>
        <p:spPr>
          <a:xfrm>
            <a:off x="6389" y="2944331"/>
            <a:ext cx="1090886" cy="2199169"/>
          </a:xfrm>
          <a:custGeom>
            <a:avLst/>
            <a:gdLst>
              <a:gd name="connsiteX0" fmla="*/ 0 w 1089500"/>
              <a:gd name="connsiteY0" fmla="*/ 0 h 2199169"/>
              <a:gd name="connsiteX1" fmla="*/ 7248 w 1089500"/>
              <a:gd name="connsiteY1" fmla="*/ 0 h 2199169"/>
              <a:gd name="connsiteX2" fmla="*/ 1089500 w 1089500"/>
              <a:gd name="connsiteY2" fmla="*/ 2199169 h 2199169"/>
              <a:gd name="connsiteX3" fmla="*/ 637013 w 1089500"/>
              <a:gd name="connsiteY3" fmla="*/ 2199169 h 2199169"/>
              <a:gd name="connsiteX4" fmla="*/ 637013 w 1089500"/>
              <a:gd name="connsiteY4" fmla="*/ 2199168 h 2199169"/>
              <a:gd name="connsiteX5" fmla="*/ 235433 w 1089500"/>
              <a:gd name="connsiteY5" fmla="*/ 2199168 h 2199169"/>
              <a:gd name="connsiteX6" fmla="*/ 235433 w 1089500"/>
              <a:gd name="connsiteY6" fmla="*/ 2199169 h 2199169"/>
              <a:gd name="connsiteX7" fmla="*/ 0 w 1089500"/>
              <a:gd name="connsiteY7" fmla="*/ 2199169 h 2199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9500" h="2199169">
                <a:moveTo>
                  <a:pt x="0" y="0"/>
                </a:moveTo>
                <a:lnTo>
                  <a:pt x="7248" y="0"/>
                </a:lnTo>
                <a:lnTo>
                  <a:pt x="1089500" y="2199169"/>
                </a:lnTo>
                <a:lnTo>
                  <a:pt x="637013" y="2199169"/>
                </a:lnTo>
                <a:lnTo>
                  <a:pt x="637013" y="2199168"/>
                </a:lnTo>
                <a:lnTo>
                  <a:pt x="235433" y="2199168"/>
                </a:lnTo>
                <a:lnTo>
                  <a:pt x="235433" y="2199169"/>
                </a:lnTo>
                <a:lnTo>
                  <a:pt x="0" y="2199169"/>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 Placeholder 3">
            <a:extLst>
              <a:ext uri="{FF2B5EF4-FFF2-40B4-BE49-F238E27FC236}">
                <a16:creationId xmlns:a16="http://schemas.microsoft.com/office/drawing/2014/main" id="{BB7ECE51-83CD-0C4A-9BB8-90FB50C0986C}"/>
              </a:ext>
            </a:extLst>
          </p:cNvPr>
          <p:cNvSpPr>
            <a:spLocks noGrp="1"/>
          </p:cNvSpPr>
          <p:nvPr>
            <p:ph type="body" sz="quarter" idx="13"/>
          </p:nvPr>
        </p:nvSpPr>
        <p:spPr>
          <a:xfrm>
            <a:off x="4572000" y="1486781"/>
            <a:ext cx="4403725" cy="3211828"/>
          </a:xfrm>
          <a:prstGeom prst="rect">
            <a:avLst/>
          </a:prstGeom>
        </p:spPr>
        <p:txBody>
          <a:bodyPr/>
          <a:lstStyle>
            <a:lvl1pPr>
              <a:defRPr lang="en-US" sz="1800" smtClean="0">
                <a:solidFill>
                  <a:srgbClr val="5A5A5A"/>
                </a:solidFill>
              </a:defRPr>
            </a:lvl1pPr>
            <a:lvl2pPr>
              <a:defRPr lang="en-US" sz="1600" smtClean="0">
                <a:solidFill>
                  <a:srgbClr val="5A5A5A"/>
                </a:solidFill>
              </a:defRPr>
            </a:lvl2pPr>
            <a:lvl3pPr>
              <a:defRPr lang="en-US" sz="1600" smtClean="0">
                <a:solidFill>
                  <a:srgbClr val="5A5A5A"/>
                </a:solidFill>
              </a:defRPr>
            </a:lvl3pPr>
            <a:lvl4pPr>
              <a:defRPr lang="en-US" sz="1600" smtClean="0">
                <a:solidFill>
                  <a:srgbClr val="5A5A5A"/>
                </a:solidFill>
              </a:defRPr>
            </a:lvl4pPr>
            <a:lvl5pPr>
              <a:defRPr lang="en-US" sz="1600">
                <a:solidFill>
                  <a:srgbClr val="5A5A5A"/>
                </a:solidFill>
              </a:defRPr>
            </a:lvl5pPr>
          </a:lstStyle>
          <a:p>
            <a:pPr lvl="0">
              <a:lnSpc>
                <a:spcPts val="2400"/>
              </a:lnSpc>
              <a:spcBef>
                <a:spcPts val="600"/>
              </a:spcBef>
              <a:spcAft>
                <a:spcPts val="600"/>
              </a:spcAft>
            </a:pPr>
            <a:r>
              <a:rPr lang="en-US"/>
              <a:t>Click to edit Master text styles</a:t>
            </a:r>
          </a:p>
          <a:p>
            <a:pPr lvl="1">
              <a:lnSpc>
                <a:spcPts val="2400"/>
              </a:lnSpc>
              <a:spcBef>
                <a:spcPts val="600"/>
              </a:spcBef>
              <a:spcAft>
                <a:spcPts val="600"/>
              </a:spcAft>
            </a:pPr>
            <a:r>
              <a:rPr lang="en-US"/>
              <a:t>Second level</a:t>
            </a:r>
          </a:p>
          <a:p>
            <a:pPr lvl="2">
              <a:lnSpc>
                <a:spcPts val="2400"/>
              </a:lnSpc>
              <a:spcBef>
                <a:spcPts val="600"/>
              </a:spcBef>
              <a:spcAft>
                <a:spcPts val="600"/>
              </a:spcAft>
            </a:pPr>
            <a:r>
              <a:rPr lang="en-US"/>
              <a:t>Third level</a:t>
            </a:r>
          </a:p>
          <a:p>
            <a:pPr lvl="3">
              <a:lnSpc>
                <a:spcPts val="2400"/>
              </a:lnSpc>
              <a:spcBef>
                <a:spcPts val="600"/>
              </a:spcBef>
              <a:spcAft>
                <a:spcPts val="600"/>
              </a:spcAft>
            </a:pPr>
            <a:r>
              <a:rPr lang="en-US"/>
              <a:t>Fourth level</a:t>
            </a:r>
          </a:p>
          <a:p>
            <a:pPr lvl="4">
              <a:lnSpc>
                <a:spcPts val="2400"/>
              </a:lnSpc>
              <a:spcBef>
                <a:spcPts val="600"/>
              </a:spcBef>
              <a:spcAft>
                <a:spcPts val="600"/>
              </a:spcAft>
            </a:pPr>
            <a:r>
              <a:rPr lang="en-US"/>
              <a:t>Fifth level</a:t>
            </a:r>
          </a:p>
        </p:txBody>
      </p:sp>
      <p:sp>
        <p:nvSpPr>
          <p:cNvPr id="6" name="Title 5">
            <a:extLst>
              <a:ext uri="{FF2B5EF4-FFF2-40B4-BE49-F238E27FC236}">
                <a16:creationId xmlns:a16="http://schemas.microsoft.com/office/drawing/2014/main" id="{E48F70BB-1274-3244-8F7D-45CB1B6FCC3F}"/>
              </a:ext>
            </a:extLst>
          </p:cNvPr>
          <p:cNvSpPr>
            <a:spLocks noGrp="1"/>
          </p:cNvSpPr>
          <p:nvPr>
            <p:ph type="title" hasCustomPrompt="1"/>
          </p:nvPr>
        </p:nvSpPr>
        <p:spPr>
          <a:xfrm>
            <a:off x="3231173" y="246503"/>
            <a:ext cx="5744552" cy="993775"/>
          </a:xfrm>
          <a:prstGeom prst="rect">
            <a:avLst/>
          </a:prstGeom>
        </p:spPr>
        <p:txBody>
          <a:bodyPr/>
          <a:lstStyle>
            <a:lvl1pPr>
              <a:defRPr b="1">
                <a:solidFill>
                  <a:schemeClr val="accent2"/>
                </a:solidFill>
              </a:defRPr>
            </a:lvl1pPr>
          </a:lstStyle>
          <a:p>
            <a:r>
              <a:rPr lang="en-US" dirty="0"/>
              <a:t>CLICK TO EDIT MASTER TITLE STYLE</a:t>
            </a:r>
          </a:p>
        </p:txBody>
      </p:sp>
    </p:spTree>
    <p:extLst>
      <p:ext uri="{BB962C8B-B14F-4D97-AF65-F5344CB8AC3E}">
        <p14:creationId xmlns:p14="http://schemas.microsoft.com/office/powerpoint/2010/main" val="4131326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Angle_PicLeft_Green">
    <p:spTree>
      <p:nvGrpSpPr>
        <p:cNvPr id="1" name=""/>
        <p:cNvGrpSpPr/>
        <p:nvPr/>
      </p:nvGrpSpPr>
      <p:grpSpPr>
        <a:xfrm>
          <a:off x="0" y="0"/>
          <a:ext cx="0" cy="0"/>
          <a:chOff x="0" y="0"/>
          <a:chExt cx="0" cy="0"/>
        </a:xfrm>
      </p:grpSpPr>
      <p:sp>
        <p:nvSpPr>
          <p:cNvPr id="5" name="Picture Placeholder 4"/>
          <p:cNvSpPr>
            <a:spLocks noGrp="1"/>
          </p:cNvSpPr>
          <p:nvPr>
            <p:ph type="pic" sz="quarter" idx="12"/>
          </p:nvPr>
        </p:nvSpPr>
        <p:spPr>
          <a:xfrm>
            <a:off x="-1" y="0"/>
            <a:ext cx="5096322" cy="5143500"/>
          </a:xfrm>
          <a:custGeom>
            <a:avLst/>
            <a:gdLst>
              <a:gd name="connsiteX0" fmla="*/ 0 w 5096322"/>
              <a:gd name="connsiteY0" fmla="*/ 0 h 5143500"/>
              <a:gd name="connsiteX1" fmla="*/ 2311400 w 5096322"/>
              <a:gd name="connsiteY1" fmla="*/ 0 h 5143500"/>
              <a:gd name="connsiteX2" fmla="*/ 2565109 w 5096322"/>
              <a:gd name="connsiteY2" fmla="*/ 0 h 5143500"/>
              <a:gd name="connsiteX3" fmla="*/ 5096322 w 5096322"/>
              <a:gd name="connsiteY3" fmla="*/ 5143500 h 5143500"/>
              <a:gd name="connsiteX4" fmla="*/ 4038028 w 5096322"/>
              <a:gd name="connsiteY4" fmla="*/ 5143500 h 5143500"/>
              <a:gd name="connsiteX5" fmla="*/ 4038027 w 5096322"/>
              <a:gd name="connsiteY5" fmla="*/ 5143497 h 5143500"/>
              <a:gd name="connsiteX6" fmla="*/ 3098798 w 5096322"/>
              <a:gd name="connsiteY6" fmla="*/ 5143497 h 5143500"/>
              <a:gd name="connsiteX7" fmla="*/ 3098798 w 5096322"/>
              <a:gd name="connsiteY7" fmla="*/ 5143500 h 5143500"/>
              <a:gd name="connsiteX8" fmla="*/ 2311400 w 5096322"/>
              <a:gd name="connsiteY8" fmla="*/ 5143500 h 5143500"/>
              <a:gd name="connsiteX9" fmla="*/ 594359 w 5096322"/>
              <a:gd name="connsiteY9" fmla="*/ 5143500 h 5143500"/>
              <a:gd name="connsiteX10" fmla="*/ 0 w 5096322"/>
              <a:gd name="connsiteY10" fmla="*/ 5143500 h 514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096322" h="5143500">
                <a:moveTo>
                  <a:pt x="0" y="0"/>
                </a:moveTo>
                <a:lnTo>
                  <a:pt x="2311400" y="0"/>
                </a:lnTo>
                <a:lnTo>
                  <a:pt x="2565109" y="0"/>
                </a:lnTo>
                <a:lnTo>
                  <a:pt x="5096322" y="5143500"/>
                </a:lnTo>
                <a:lnTo>
                  <a:pt x="4038028" y="5143500"/>
                </a:lnTo>
                <a:lnTo>
                  <a:pt x="4038027" y="5143497"/>
                </a:lnTo>
                <a:lnTo>
                  <a:pt x="3098798" y="5143497"/>
                </a:lnTo>
                <a:lnTo>
                  <a:pt x="3098798" y="5143500"/>
                </a:lnTo>
                <a:lnTo>
                  <a:pt x="2311400" y="5143500"/>
                </a:lnTo>
                <a:lnTo>
                  <a:pt x="594359" y="5143500"/>
                </a:lnTo>
                <a:lnTo>
                  <a:pt x="0" y="5143500"/>
                </a:lnTo>
                <a:close/>
              </a:path>
            </a:pathLst>
          </a:custGeom>
          <a:solidFill>
            <a:schemeClr val="tx1">
              <a:lumMod val="10000"/>
              <a:lumOff val="90000"/>
            </a:schemeClr>
          </a:solidFill>
        </p:spPr>
        <p:txBody>
          <a:bodyPr wrap="square" tIns="1548000" bIns="274320" anchor="ctr">
            <a:noAutofit/>
          </a:bodyPr>
          <a:lstStyle>
            <a:lvl1pPr marL="0" indent="0" algn="ctr">
              <a:buNone/>
              <a:defRPr sz="1200">
                <a:solidFill>
                  <a:schemeClr val="tx1">
                    <a:lumMod val="75000"/>
                    <a:lumOff val="25000"/>
                  </a:schemeClr>
                </a:solidFill>
              </a:defRPr>
            </a:lvl1pPr>
          </a:lstStyle>
          <a:p>
            <a:r>
              <a:rPr lang="en-US"/>
              <a:t>Click icon to add picture</a:t>
            </a:r>
            <a:endParaRPr lang="en-US" dirty="0"/>
          </a:p>
        </p:txBody>
      </p:sp>
      <p:sp>
        <p:nvSpPr>
          <p:cNvPr id="3" name="Freeform 2">
            <a:extLst>
              <a:ext uri="{FF2B5EF4-FFF2-40B4-BE49-F238E27FC236}">
                <a16:creationId xmlns:a16="http://schemas.microsoft.com/office/drawing/2014/main" id="{B8E9E4C4-8FB6-AA4B-A3ED-BBA66F13C046}"/>
              </a:ext>
            </a:extLst>
          </p:cNvPr>
          <p:cNvSpPr/>
          <p:nvPr userDrawn="1"/>
        </p:nvSpPr>
        <p:spPr>
          <a:xfrm>
            <a:off x="6389" y="2944331"/>
            <a:ext cx="1090886" cy="2199169"/>
          </a:xfrm>
          <a:custGeom>
            <a:avLst/>
            <a:gdLst>
              <a:gd name="connsiteX0" fmla="*/ 0 w 1089500"/>
              <a:gd name="connsiteY0" fmla="*/ 0 h 2199169"/>
              <a:gd name="connsiteX1" fmla="*/ 7248 w 1089500"/>
              <a:gd name="connsiteY1" fmla="*/ 0 h 2199169"/>
              <a:gd name="connsiteX2" fmla="*/ 1089500 w 1089500"/>
              <a:gd name="connsiteY2" fmla="*/ 2199169 h 2199169"/>
              <a:gd name="connsiteX3" fmla="*/ 637013 w 1089500"/>
              <a:gd name="connsiteY3" fmla="*/ 2199169 h 2199169"/>
              <a:gd name="connsiteX4" fmla="*/ 637013 w 1089500"/>
              <a:gd name="connsiteY4" fmla="*/ 2199168 h 2199169"/>
              <a:gd name="connsiteX5" fmla="*/ 235433 w 1089500"/>
              <a:gd name="connsiteY5" fmla="*/ 2199168 h 2199169"/>
              <a:gd name="connsiteX6" fmla="*/ 235433 w 1089500"/>
              <a:gd name="connsiteY6" fmla="*/ 2199169 h 2199169"/>
              <a:gd name="connsiteX7" fmla="*/ 0 w 1089500"/>
              <a:gd name="connsiteY7" fmla="*/ 2199169 h 21991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9500" h="2199169">
                <a:moveTo>
                  <a:pt x="0" y="0"/>
                </a:moveTo>
                <a:lnTo>
                  <a:pt x="7248" y="0"/>
                </a:lnTo>
                <a:lnTo>
                  <a:pt x="1089500" y="2199169"/>
                </a:lnTo>
                <a:lnTo>
                  <a:pt x="637013" y="2199169"/>
                </a:lnTo>
                <a:lnTo>
                  <a:pt x="637013" y="2199168"/>
                </a:lnTo>
                <a:lnTo>
                  <a:pt x="235433" y="2199168"/>
                </a:lnTo>
                <a:lnTo>
                  <a:pt x="235433" y="2199169"/>
                </a:lnTo>
                <a:lnTo>
                  <a:pt x="0" y="2199169"/>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 Placeholder 3">
            <a:extLst>
              <a:ext uri="{FF2B5EF4-FFF2-40B4-BE49-F238E27FC236}">
                <a16:creationId xmlns:a16="http://schemas.microsoft.com/office/drawing/2014/main" id="{E9B2FB17-51AA-1848-86B3-5E603546A55E}"/>
              </a:ext>
            </a:extLst>
          </p:cNvPr>
          <p:cNvSpPr>
            <a:spLocks noGrp="1"/>
          </p:cNvSpPr>
          <p:nvPr>
            <p:ph type="body" sz="quarter" idx="13"/>
          </p:nvPr>
        </p:nvSpPr>
        <p:spPr>
          <a:xfrm>
            <a:off x="4572000" y="1486781"/>
            <a:ext cx="4403725" cy="3211828"/>
          </a:xfrm>
          <a:prstGeom prst="rect">
            <a:avLst/>
          </a:prstGeom>
        </p:spPr>
        <p:txBody>
          <a:bodyPr/>
          <a:lstStyle>
            <a:lvl1pPr>
              <a:defRPr lang="en-US" sz="1800" smtClean="0">
                <a:solidFill>
                  <a:srgbClr val="5A5A5A"/>
                </a:solidFill>
              </a:defRPr>
            </a:lvl1pPr>
            <a:lvl2pPr>
              <a:defRPr lang="en-US" sz="1600" smtClean="0">
                <a:solidFill>
                  <a:srgbClr val="5A5A5A"/>
                </a:solidFill>
              </a:defRPr>
            </a:lvl2pPr>
            <a:lvl3pPr>
              <a:defRPr lang="en-US" sz="1600" smtClean="0">
                <a:solidFill>
                  <a:srgbClr val="5A5A5A"/>
                </a:solidFill>
              </a:defRPr>
            </a:lvl3pPr>
            <a:lvl4pPr>
              <a:defRPr lang="en-US" sz="1600" smtClean="0">
                <a:solidFill>
                  <a:srgbClr val="5A5A5A"/>
                </a:solidFill>
              </a:defRPr>
            </a:lvl4pPr>
            <a:lvl5pPr>
              <a:defRPr lang="en-US" sz="1600">
                <a:solidFill>
                  <a:srgbClr val="5A5A5A"/>
                </a:solidFill>
              </a:defRPr>
            </a:lvl5pPr>
          </a:lstStyle>
          <a:p>
            <a:pPr lvl="0">
              <a:lnSpc>
                <a:spcPts val="2400"/>
              </a:lnSpc>
              <a:spcBef>
                <a:spcPts val="600"/>
              </a:spcBef>
              <a:spcAft>
                <a:spcPts val="600"/>
              </a:spcAft>
            </a:pPr>
            <a:r>
              <a:rPr lang="en-US"/>
              <a:t>Click to edit Master text styles</a:t>
            </a:r>
          </a:p>
          <a:p>
            <a:pPr lvl="1">
              <a:lnSpc>
                <a:spcPts val="2400"/>
              </a:lnSpc>
              <a:spcBef>
                <a:spcPts val="600"/>
              </a:spcBef>
              <a:spcAft>
                <a:spcPts val="600"/>
              </a:spcAft>
            </a:pPr>
            <a:r>
              <a:rPr lang="en-US"/>
              <a:t>Second level</a:t>
            </a:r>
          </a:p>
          <a:p>
            <a:pPr lvl="2">
              <a:lnSpc>
                <a:spcPts val="2400"/>
              </a:lnSpc>
              <a:spcBef>
                <a:spcPts val="600"/>
              </a:spcBef>
              <a:spcAft>
                <a:spcPts val="600"/>
              </a:spcAft>
            </a:pPr>
            <a:r>
              <a:rPr lang="en-US"/>
              <a:t>Third level</a:t>
            </a:r>
          </a:p>
          <a:p>
            <a:pPr lvl="3">
              <a:lnSpc>
                <a:spcPts val="2400"/>
              </a:lnSpc>
              <a:spcBef>
                <a:spcPts val="600"/>
              </a:spcBef>
              <a:spcAft>
                <a:spcPts val="600"/>
              </a:spcAft>
            </a:pPr>
            <a:r>
              <a:rPr lang="en-US"/>
              <a:t>Fourth level</a:t>
            </a:r>
          </a:p>
          <a:p>
            <a:pPr lvl="4">
              <a:lnSpc>
                <a:spcPts val="2400"/>
              </a:lnSpc>
              <a:spcBef>
                <a:spcPts val="600"/>
              </a:spcBef>
              <a:spcAft>
                <a:spcPts val="600"/>
              </a:spcAft>
            </a:pPr>
            <a:r>
              <a:rPr lang="en-US"/>
              <a:t>Fifth level</a:t>
            </a:r>
          </a:p>
        </p:txBody>
      </p:sp>
      <p:sp>
        <p:nvSpPr>
          <p:cNvPr id="6" name="Title 5">
            <a:extLst>
              <a:ext uri="{FF2B5EF4-FFF2-40B4-BE49-F238E27FC236}">
                <a16:creationId xmlns:a16="http://schemas.microsoft.com/office/drawing/2014/main" id="{5BADF2B0-9A79-6242-9D6F-B601EC46C60C}"/>
              </a:ext>
            </a:extLst>
          </p:cNvPr>
          <p:cNvSpPr>
            <a:spLocks noGrp="1"/>
          </p:cNvSpPr>
          <p:nvPr>
            <p:ph type="title" hasCustomPrompt="1"/>
          </p:nvPr>
        </p:nvSpPr>
        <p:spPr>
          <a:xfrm>
            <a:off x="3231173" y="246503"/>
            <a:ext cx="5744552" cy="993775"/>
          </a:xfrm>
          <a:prstGeom prst="rect">
            <a:avLst/>
          </a:prstGeom>
        </p:spPr>
        <p:txBody>
          <a:bodyPr/>
          <a:lstStyle>
            <a:lvl1pPr>
              <a:defRPr b="1">
                <a:solidFill>
                  <a:schemeClr val="accent3"/>
                </a:solidFill>
              </a:defRPr>
            </a:lvl1pPr>
          </a:lstStyle>
          <a:p>
            <a:r>
              <a:rPr lang="en-US" dirty="0"/>
              <a:t>CLICK TO EDIT MASTER TITLE STYLE</a:t>
            </a:r>
          </a:p>
        </p:txBody>
      </p:sp>
    </p:spTree>
    <p:extLst>
      <p:ext uri="{BB962C8B-B14F-4D97-AF65-F5344CB8AC3E}">
        <p14:creationId xmlns:p14="http://schemas.microsoft.com/office/powerpoint/2010/main" val="25058124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AngleImage_Right">
    <p:spTree>
      <p:nvGrpSpPr>
        <p:cNvPr id="1" name=""/>
        <p:cNvGrpSpPr/>
        <p:nvPr/>
      </p:nvGrpSpPr>
      <p:grpSpPr>
        <a:xfrm>
          <a:off x="0" y="0"/>
          <a:ext cx="0" cy="0"/>
          <a:chOff x="0" y="0"/>
          <a:chExt cx="0" cy="0"/>
        </a:xfrm>
      </p:grpSpPr>
      <p:sp>
        <p:nvSpPr>
          <p:cNvPr id="7" name="Picture Placeholder 6"/>
          <p:cNvSpPr>
            <a:spLocks noGrp="1"/>
          </p:cNvSpPr>
          <p:nvPr>
            <p:ph type="pic" sz="quarter" idx="18"/>
          </p:nvPr>
        </p:nvSpPr>
        <p:spPr>
          <a:xfrm>
            <a:off x="4047678" y="0"/>
            <a:ext cx="5096322" cy="5143500"/>
          </a:xfrm>
          <a:custGeom>
            <a:avLst/>
            <a:gdLst>
              <a:gd name="connsiteX0" fmla="*/ 2531213 w 5096322"/>
              <a:gd name="connsiteY0" fmla="*/ 0 h 5143500"/>
              <a:gd name="connsiteX1" fmla="*/ 2784922 w 5096322"/>
              <a:gd name="connsiteY1" fmla="*/ 0 h 5143500"/>
              <a:gd name="connsiteX2" fmla="*/ 5096322 w 5096322"/>
              <a:gd name="connsiteY2" fmla="*/ 0 h 5143500"/>
              <a:gd name="connsiteX3" fmla="*/ 5096322 w 5096322"/>
              <a:gd name="connsiteY3" fmla="*/ 5143500 h 5143500"/>
              <a:gd name="connsiteX4" fmla="*/ 4501963 w 5096322"/>
              <a:gd name="connsiteY4" fmla="*/ 5143500 h 5143500"/>
              <a:gd name="connsiteX5" fmla="*/ 2784922 w 5096322"/>
              <a:gd name="connsiteY5" fmla="*/ 5143500 h 5143500"/>
              <a:gd name="connsiteX6" fmla="*/ 1997524 w 5096322"/>
              <a:gd name="connsiteY6" fmla="*/ 5143500 h 5143500"/>
              <a:gd name="connsiteX7" fmla="*/ 1997524 w 5096322"/>
              <a:gd name="connsiteY7" fmla="*/ 5143497 h 5143500"/>
              <a:gd name="connsiteX8" fmla="*/ 1058295 w 5096322"/>
              <a:gd name="connsiteY8" fmla="*/ 5143497 h 5143500"/>
              <a:gd name="connsiteX9" fmla="*/ 1058294 w 5096322"/>
              <a:gd name="connsiteY9" fmla="*/ 5143500 h 5143500"/>
              <a:gd name="connsiteX10" fmla="*/ 0 w 5096322"/>
              <a:gd name="connsiteY10" fmla="*/ 5143500 h 514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096322" h="5143500">
                <a:moveTo>
                  <a:pt x="2531213" y="0"/>
                </a:moveTo>
                <a:lnTo>
                  <a:pt x="2784922" y="0"/>
                </a:lnTo>
                <a:lnTo>
                  <a:pt x="5096322" y="0"/>
                </a:lnTo>
                <a:lnTo>
                  <a:pt x="5096322" y="5143500"/>
                </a:lnTo>
                <a:lnTo>
                  <a:pt x="4501963" y="5143500"/>
                </a:lnTo>
                <a:lnTo>
                  <a:pt x="2784922" y="5143500"/>
                </a:lnTo>
                <a:lnTo>
                  <a:pt x="1997524" y="5143500"/>
                </a:lnTo>
                <a:lnTo>
                  <a:pt x="1997524" y="5143497"/>
                </a:lnTo>
                <a:lnTo>
                  <a:pt x="1058295" y="5143497"/>
                </a:lnTo>
                <a:lnTo>
                  <a:pt x="1058294" y="5143500"/>
                </a:lnTo>
                <a:lnTo>
                  <a:pt x="0" y="5143500"/>
                </a:lnTo>
                <a:close/>
              </a:path>
            </a:pathLst>
          </a:custGeom>
          <a:solidFill>
            <a:schemeClr val="tx1">
              <a:lumMod val="10000"/>
              <a:lumOff val="90000"/>
            </a:schemeClr>
          </a:solidFill>
        </p:spPr>
        <p:txBody>
          <a:bodyPr wrap="square" tIns="1463040" bIns="731520" anchor="ctr">
            <a:noAutofit/>
          </a:bodyPr>
          <a:lstStyle>
            <a:lvl1pPr marL="0" indent="0" algn="ctr">
              <a:buNone/>
              <a:defRPr sz="1200">
                <a:solidFill>
                  <a:schemeClr val="tx1">
                    <a:lumMod val="75000"/>
                    <a:lumOff val="25000"/>
                  </a:schemeClr>
                </a:solidFill>
              </a:defRPr>
            </a:lvl1pPr>
          </a:lstStyle>
          <a:p>
            <a:r>
              <a:rPr lang="en-US"/>
              <a:t>Click icon to add picture</a:t>
            </a:r>
            <a:endParaRPr lang="en-US" dirty="0"/>
          </a:p>
        </p:txBody>
      </p:sp>
    </p:spTree>
    <p:extLst>
      <p:ext uri="{BB962C8B-B14F-4D97-AF65-F5344CB8AC3E}">
        <p14:creationId xmlns:p14="http://schemas.microsoft.com/office/powerpoint/2010/main" val="917544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HalfImage_Left">
    <p:spTree>
      <p:nvGrpSpPr>
        <p:cNvPr id="1" name=""/>
        <p:cNvGrpSpPr/>
        <p:nvPr/>
      </p:nvGrpSpPr>
      <p:grpSpPr>
        <a:xfrm>
          <a:off x="0" y="0"/>
          <a:ext cx="0" cy="0"/>
          <a:chOff x="0" y="0"/>
          <a:chExt cx="0" cy="0"/>
        </a:xfrm>
      </p:grpSpPr>
      <p:sp>
        <p:nvSpPr>
          <p:cNvPr id="4" name="Picture Placeholder 2"/>
          <p:cNvSpPr>
            <a:spLocks noGrp="1"/>
          </p:cNvSpPr>
          <p:nvPr>
            <p:ph type="pic" sz="quarter" idx="10"/>
          </p:nvPr>
        </p:nvSpPr>
        <p:spPr>
          <a:xfrm>
            <a:off x="0" y="0"/>
            <a:ext cx="4571099" cy="5143500"/>
          </a:xfrm>
          <a:prstGeom prst="rect">
            <a:avLst/>
          </a:prstGeom>
          <a:solidFill>
            <a:schemeClr val="tx1">
              <a:lumMod val="10000"/>
              <a:lumOff val="90000"/>
            </a:schemeClr>
          </a:solidFill>
        </p:spPr>
        <p:txBody>
          <a:bodyPr tIns="1548000" anchor="ctr"/>
          <a:lstStyle>
            <a:lvl1pPr marL="0" indent="0" algn="ctr">
              <a:buNone/>
              <a:defRPr sz="1500">
                <a:solidFill>
                  <a:schemeClr val="tx1">
                    <a:lumMod val="75000"/>
                    <a:lumOff val="25000"/>
                  </a:schemeClr>
                </a:solidFill>
              </a:defRPr>
            </a:lvl1pPr>
          </a:lstStyle>
          <a:p>
            <a:r>
              <a:rPr lang="en-US"/>
              <a:t>Click icon to add picture</a:t>
            </a:r>
            <a:endParaRPr lang="en-US" dirty="0"/>
          </a:p>
        </p:txBody>
      </p:sp>
    </p:spTree>
    <p:extLst>
      <p:ext uri="{BB962C8B-B14F-4D97-AF65-F5344CB8AC3E}">
        <p14:creationId xmlns:p14="http://schemas.microsoft.com/office/powerpoint/2010/main" val="38367700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PMS021">
    <p:spTree>
      <p:nvGrpSpPr>
        <p:cNvPr id="1" name=""/>
        <p:cNvGrpSpPr/>
        <p:nvPr/>
      </p:nvGrpSpPr>
      <p:grpSpPr>
        <a:xfrm>
          <a:off x="0" y="0"/>
          <a:ext cx="0" cy="0"/>
          <a:chOff x="0" y="0"/>
          <a:chExt cx="0" cy="0"/>
        </a:xfrm>
      </p:grpSpPr>
      <p:sp>
        <p:nvSpPr>
          <p:cNvPr id="4" name="Picture Placeholder 2"/>
          <p:cNvSpPr>
            <a:spLocks noGrp="1"/>
          </p:cNvSpPr>
          <p:nvPr>
            <p:ph type="pic" sz="quarter" idx="10"/>
          </p:nvPr>
        </p:nvSpPr>
        <p:spPr>
          <a:xfrm>
            <a:off x="0" y="0"/>
            <a:ext cx="3060834" cy="5143500"/>
          </a:xfrm>
          <a:prstGeom prst="rect">
            <a:avLst/>
          </a:prstGeom>
          <a:solidFill>
            <a:schemeClr val="tx1">
              <a:lumMod val="10000"/>
              <a:lumOff val="90000"/>
            </a:schemeClr>
          </a:solidFill>
        </p:spPr>
        <p:txBody>
          <a:bodyPr tIns="1548000" anchor="ctr"/>
          <a:lstStyle>
            <a:lvl1pPr marL="0" indent="0" algn="ctr">
              <a:buNone/>
              <a:defRPr sz="1100">
                <a:solidFill>
                  <a:schemeClr val="tx1">
                    <a:lumMod val="75000"/>
                    <a:lumOff val="25000"/>
                  </a:schemeClr>
                </a:solidFill>
              </a:defRPr>
            </a:lvl1pPr>
          </a:lstStyle>
          <a:p>
            <a:r>
              <a:rPr lang="en-US"/>
              <a:t>Click icon to add picture</a:t>
            </a:r>
            <a:endParaRPr lang="en-US" dirty="0"/>
          </a:p>
        </p:txBody>
      </p:sp>
    </p:spTree>
    <p:extLst>
      <p:ext uri="{BB962C8B-B14F-4D97-AF65-F5344CB8AC3E}">
        <p14:creationId xmlns:p14="http://schemas.microsoft.com/office/powerpoint/2010/main" val="3701564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PMS094">
    <p:spTree>
      <p:nvGrpSpPr>
        <p:cNvPr id="1" name=""/>
        <p:cNvGrpSpPr/>
        <p:nvPr/>
      </p:nvGrpSpPr>
      <p:grpSpPr>
        <a:xfrm>
          <a:off x="0" y="0"/>
          <a:ext cx="0" cy="0"/>
          <a:chOff x="0" y="0"/>
          <a:chExt cx="0" cy="0"/>
        </a:xfrm>
      </p:grpSpPr>
      <p:sp>
        <p:nvSpPr>
          <p:cNvPr id="5" name="Text Placeholder 3"/>
          <p:cNvSpPr>
            <a:spLocks noGrp="1"/>
          </p:cNvSpPr>
          <p:nvPr>
            <p:ph type="body" sz="half" idx="2" hasCustomPrompt="1"/>
          </p:nvPr>
        </p:nvSpPr>
        <p:spPr>
          <a:xfrm>
            <a:off x="381000" y="730530"/>
            <a:ext cx="8368363" cy="173255"/>
          </a:xfrm>
          <a:prstGeom prst="rect">
            <a:avLst/>
          </a:prstGeom>
        </p:spPr>
        <p:txBody>
          <a:bodyPr wrap="none" lIns="0" tIns="0" rIns="0" bIns="0" anchor="t">
            <a:noAutofit/>
          </a:bodyPr>
          <a:lstStyle>
            <a:lvl1pPr>
              <a:defRPr lang="en-US" sz="1800" b="0" baseline="0" dirty="0" smtClean="0">
                <a:solidFill>
                  <a:schemeClr val="bg1">
                    <a:lumMod val="65000"/>
                  </a:schemeClr>
                </a:solidFill>
                <a:ea typeface="Roboto" panose="02000000000000000000" pitchFamily="2" charset="0"/>
              </a:defRPr>
            </a:lvl1pPr>
          </a:lstStyle>
          <a:p>
            <a:pPr marL="0" lvl="0" indent="0" algn="ctr">
              <a:buNone/>
            </a:pPr>
            <a:r>
              <a:rPr lang="en-US" dirty="0"/>
              <a:t>CLICK TO EDIT SUBTITLE</a:t>
            </a:r>
          </a:p>
        </p:txBody>
      </p:sp>
      <p:sp>
        <p:nvSpPr>
          <p:cNvPr id="6" name="Title 2"/>
          <p:cNvSpPr>
            <a:spLocks noGrp="1"/>
          </p:cNvSpPr>
          <p:nvPr>
            <p:ph type="title"/>
          </p:nvPr>
        </p:nvSpPr>
        <p:spPr>
          <a:xfrm>
            <a:off x="381000" y="282611"/>
            <a:ext cx="8368363" cy="409459"/>
          </a:xfrm>
          <a:prstGeom prst="rect">
            <a:avLst/>
          </a:prstGeom>
        </p:spPr>
        <p:txBody>
          <a:bodyPr lIns="0" tIns="0" rIns="0" bIns="0" anchor="ctr"/>
          <a:lstStyle>
            <a:lvl1pPr algn="ctr">
              <a:defRPr sz="3000">
                <a:solidFill>
                  <a:schemeClr val="bg1">
                    <a:lumMod val="50000"/>
                  </a:schemeClr>
                </a:solidFill>
              </a:defRPr>
            </a:lvl1pPr>
          </a:lstStyle>
          <a:p>
            <a:r>
              <a:rPr lang="en-US"/>
              <a:t>Click to edit Master title style</a:t>
            </a:r>
            <a:endParaRPr lang="en-US" dirty="0"/>
          </a:p>
        </p:txBody>
      </p:sp>
      <p:sp>
        <p:nvSpPr>
          <p:cNvPr id="9" name="Picture Placeholder 8"/>
          <p:cNvSpPr>
            <a:spLocks noGrp="1"/>
          </p:cNvSpPr>
          <p:nvPr>
            <p:ph type="pic" sz="quarter" idx="12" hasCustomPrompt="1"/>
          </p:nvPr>
        </p:nvSpPr>
        <p:spPr>
          <a:xfrm>
            <a:off x="797285" y="1624013"/>
            <a:ext cx="3486151" cy="2162176"/>
          </a:xfrm>
          <a:custGeom>
            <a:avLst/>
            <a:gdLst>
              <a:gd name="connsiteX0" fmla="*/ 0 w 3486151"/>
              <a:gd name="connsiteY0" fmla="*/ 0 h 2162176"/>
              <a:gd name="connsiteX1" fmla="*/ 3486151 w 3486151"/>
              <a:gd name="connsiteY1" fmla="*/ 0 h 2162176"/>
              <a:gd name="connsiteX2" fmla="*/ 3486151 w 3486151"/>
              <a:gd name="connsiteY2" fmla="*/ 2162176 h 2162176"/>
              <a:gd name="connsiteX3" fmla="*/ 0 w 3486151"/>
              <a:gd name="connsiteY3" fmla="*/ 2162176 h 2162176"/>
            </a:gdLst>
            <a:ahLst/>
            <a:cxnLst>
              <a:cxn ang="0">
                <a:pos x="connsiteX0" y="connsiteY0"/>
              </a:cxn>
              <a:cxn ang="0">
                <a:pos x="connsiteX1" y="connsiteY1"/>
              </a:cxn>
              <a:cxn ang="0">
                <a:pos x="connsiteX2" y="connsiteY2"/>
              </a:cxn>
              <a:cxn ang="0">
                <a:pos x="connsiteX3" y="connsiteY3"/>
              </a:cxn>
            </a:cxnLst>
            <a:rect l="l" t="t" r="r" b="b"/>
            <a:pathLst>
              <a:path w="3486151" h="2162176">
                <a:moveTo>
                  <a:pt x="0" y="0"/>
                </a:moveTo>
                <a:lnTo>
                  <a:pt x="3486151" y="0"/>
                </a:lnTo>
                <a:lnTo>
                  <a:pt x="3486151" y="2162176"/>
                </a:lnTo>
                <a:lnTo>
                  <a:pt x="0" y="2162176"/>
                </a:lnTo>
                <a:close/>
              </a:path>
            </a:pathLst>
          </a:custGeom>
          <a:solidFill>
            <a:schemeClr val="tx2">
              <a:lumMod val="10000"/>
              <a:lumOff val="90000"/>
            </a:schemeClr>
          </a:solidFill>
          <a:ln w="19050">
            <a:noFill/>
          </a:ln>
        </p:spPr>
        <p:txBody>
          <a:bodyPr wrap="square" lIns="0" tIns="91440" rIns="0" bIns="457200" anchor="b">
            <a:noAutofit/>
          </a:bodyPr>
          <a:lstStyle>
            <a:lvl1pPr algn="ctr" rtl="0">
              <a:buNone/>
              <a:defRPr sz="1050">
                <a:solidFill>
                  <a:schemeClr val="tx1">
                    <a:lumMod val="75000"/>
                    <a:lumOff val="25000"/>
                  </a:schemeClr>
                </a:solidFill>
              </a:defRPr>
            </a:lvl1pPr>
          </a:lstStyle>
          <a:p>
            <a:r>
              <a:rPr lang="en-US" dirty="0"/>
              <a:t>Image Holder</a:t>
            </a:r>
          </a:p>
        </p:txBody>
      </p:sp>
    </p:spTree>
    <p:extLst>
      <p:ext uri="{BB962C8B-B14F-4D97-AF65-F5344CB8AC3E}">
        <p14:creationId xmlns:p14="http://schemas.microsoft.com/office/powerpoint/2010/main" val="3249423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image" Target="../media/image1.jpe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lide Number Placeholder 5"/>
          <p:cNvSpPr txBox="1">
            <a:spLocks/>
          </p:cNvSpPr>
          <p:nvPr userDrawn="1"/>
        </p:nvSpPr>
        <p:spPr>
          <a:xfrm>
            <a:off x="22225" y="4759745"/>
            <a:ext cx="388940" cy="274637"/>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ctr" defTabSz="1031626" rtl="0" eaLnBrk="1" fontAlgn="auto" latinLnBrk="0" hangingPunct="1">
              <a:lnSpc>
                <a:spcPct val="100000"/>
              </a:lnSpc>
              <a:spcBef>
                <a:spcPts val="0"/>
              </a:spcBef>
              <a:spcAft>
                <a:spcPts val="0"/>
              </a:spcAft>
              <a:buClrTx/>
              <a:buSzTx/>
              <a:buFontTx/>
              <a:buNone/>
              <a:tabLst/>
              <a:defRPr/>
            </a:pPr>
            <a:fld id="{FF14B9FE-21E6-4B09-A80A-6ECAFC8A0C01}" type="slidenum">
              <a:rPr kumimoji="0" lang="en-US" sz="900" b="0" i="0" u="none" strike="noStrike" kern="1200" cap="none" spc="0" normalizeH="0" baseline="0" noProof="0" smtClean="0">
                <a:ln>
                  <a:noFill/>
                </a:ln>
                <a:solidFill>
                  <a:schemeClr val="bg1">
                    <a:lumMod val="75000"/>
                  </a:schemeClr>
                </a:solidFill>
                <a:effectLst/>
                <a:uLnTx/>
                <a:uFillTx/>
                <a:latin typeface="+mn-lt"/>
                <a:ea typeface="+mn-ea"/>
                <a:cs typeface="+mn-cs"/>
              </a:rPr>
              <a:pPr marL="0" marR="0" lvl="0" indent="0" algn="ctr" defTabSz="1031626"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chemeClr val="bg1">
                  <a:lumMod val="75000"/>
                </a:schemeClr>
              </a:solidFill>
              <a:effectLst/>
              <a:uLnTx/>
              <a:uFillTx/>
              <a:latin typeface="+mn-lt"/>
              <a:ea typeface="+mn-ea"/>
              <a:cs typeface="+mn-cs"/>
            </a:endParaRPr>
          </a:p>
        </p:txBody>
      </p:sp>
      <p:sp>
        <p:nvSpPr>
          <p:cNvPr id="3" name="Title 2"/>
          <p:cNvSpPr txBox="1">
            <a:spLocks/>
          </p:cNvSpPr>
          <p:nvPr userDrawn="1"/>
        </p:nvSpPr>
        <p:spPr>
          <a:xfrm>
            <a:off x="411164" y="4827814"/>
            <a:ext cx="3607585" cy="138499"/>
          </a:xfrm>
          <a:prstGeom prst="rect">
            <a:avLst/>
          </a:prstGeom>
        </p:spPr>
        <p:txBody>
          <a:bodyPr wrap="square" lIns="0" tIns="0" rIns="0" bIns="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900" b="0" kern="1500" dirty="0">
                <a:solidFill>
                  <a:schemeClr val="bg1">
                    <a:lumMod val="75000"/>
                  </a:schemeClr>
                </a:solidFill>
              </a:rPr>
              <a:t>| © 2024 Geriatric Emergency Department Collaborative</a:t>
            </a:r>
            <a:r>
              <a:rPr lang="en-US" sz="900" b="0" kern="1500" baseline="0" dirty="0">
                <a:solidFill>
                  <a:schemeClr val="bg1">
                    <a:lumMod val="75000"/>
                  </a:schemeClr>
                </a:solidFill>
              </a:rPr>
              <a:t> |</a:t>
            </a:r>
            <a:endParaRPr lang="en-US" sz="900" b="0" kern="1500" dirty="0">
              <a:solidFill>
                <a:schemeClr val="bg1">
                  <a:lumMod val="75000"/>
                </a:schemeClr>
              </a:solidFill>
            </a:endParaRPr>
          </a:p>
        </p:txBody>
      </p:sp>
      <p:pic>
        <p:nvPicPr>
          <p:cNvPr id="5" name="Picture 4" descr="A picture containing drawing&#10;&#10;Description automatically generated">
            <a:extLst>
              <a:ext uri="{FF2B5EF4-FFF2-40B4-BE49-F238E27FC236}">
                <a16:creationId xmlns:a16="http://schemas.microsoft.com/office/drawing/2014/main" id="{5A8ADC6C-BA2D-AD4D-92BA-A3C0D4D3141D}"/>
              </a:ext>
            </a:extLst>
          </p:cNvPr>
          <p:cNvPicPr>
            <a:picLocks noChangeAspect="1"/>
          </p:cNvPicPr>
          <p:nvPr userDrawn="1"/>
        </p:nvPicPr>
        <p:blipFill>
          <a:blip r:embed="rId32" cstate="print">
            <a:extLst>
              <a:ext uri="{28A0092B-C50C-407E-A947-70E740481C1C}">
                <a14:useLocalDpi xmlns:a14="http://schemas.microsoft.com/office/drawing/2010/main" val="0"/>
              </a:ext>
            </a:extLst>
          </a:blip>
          <a:stretch>
            <a:fillRect/>
          </a:stretch>
        </p:blipFill>
        <p:spPr>
          <a:xfrm>
            <a:off x="7901569" y="4710313"/>
            <a:ext cx="1156625" cy="385542"/>
          </a:xfrm>
          <a:prstGeom prst="rect">
            <a:avLst/>
          </a:prstGeom>
        </p:spPr>
      </p:pic>
    </p:spTree>
    <p:extLst>
      <p:ext uri="{BB962C8B-B14F-4D97-AF65-F5344CB8AC3E}">
        <p14:creationId xmlns:p14="http://schemas.microsoft.com/office/powerpoint/2010/main" val="2250514247"/>
      </p:ext>
    </p:extLst>
  </p:cSld>
  <p:clrMap bg1="lt1" tx1="dk1" bg2="lt2" tx2="dk2" accent1="accent1" accent2="accent2" accent3="accent3" accent4="accent4" accent5="accent5" accent6="accent6" hlink="hlink" folHlink="folHlink"/>
  <p:sldLayoutIdLst>
    <p:sldLayoutId id="2147483818" r:id="rId1"/>
    <p:sldLayoutId id="2147483928" r:id="rId2"/>
    <p:sldLayoutId id="2147483929" r:id="rId3"/>
    <p:sldLayoutId id="2147483930" r:id="rId4"/>
    <p:sldLayoutId id="2147483926" r:id="rId5"/>
    <p:sldLayoutId id="2147483934" r:id="rId6"/>
    <p:sldLayoutId id="2147483936" r:id="rId7"/>
    <p:sldLayoutId id="2147483927" r:id="rId8"/>
    <p:sldLayoutId id="2147483935" r:id="rId9"/>
    <p:sldLayoutId id="2147483937" r:id="rId10"/>
    <p:sldLayoutId id="2147483932" r:id="rId11"/>
    <p:sldLayoutId id="2147483933" r:id="rId12"/>
    <p:sldLayoutId id="2147483947" r:id="rId13"/>
    <p:sldLayoutId id="2147483948" r:id="rId14"/>
    <p:sldLayoutId id="2147483941" r:id="rId15"/>
    <p:sldLayoutId id="2147483942" r:id="rId16"/>
    <p:sldLayoutId id="2147483945" r:id="rId17"/>
    <p:sldLayoutId id="2147483943" r:id="rId18"/>
    <p:sldLayoutId id="2147483944" r:id="rId19"/>
    <p:sldLayoutId id="2147483946" r:id="rId20"/>
    <p:sldLayoutId id="2147483931" r:id="rId21"/>
    <p:sldLayoutId id="2147483749" r:id="rId22"/>
    <p:sldLayoutId id="2147483826" r:id="rId23"/>
    <p:sldLayoutId id="2147483938" r:id="rId24"/>
    <p:sldLayoutId id="2147483940" r:id="rId25"/>
    <p:sldLayoutId id="2147483939" r:id="rId26"/>
    <p:sldLayoutId id="2147483838" r:id="rId27"/>
    <p:sldLayoutId id="2147483829" r:id="rId28"/>
    <p:sldLayoutId id="2147483841" r:id="rId29"/>
    <p:sldLayoutId id="2147483923" r:id="rId30"/>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jpeg"/><Relationship Id="rId7" Type="http://schemas.openxmlformats.org/officeDocument/2006/relationships/image" Target="../media/image13.svg"/><Relationship Id="rId2" Type="http://schemas.openxmlformats.org/officeDocument/2006/relationships/notesSlide" Target="../notesSlides/notesSlide1.xml"/><Relationship Id="rId1" Type="http://schemas.openxmlformats.org/officeDocument/2006/relationships/slideLayout" Target="../slideLayouts/slideLayout23.xml"/><Relationship Id="rId6" Type="http://schemas.openxmlformats.org/officeDocument/2006/relationships/image" Target="../media/image12.png"/><Relationship Id="rId11" Type="http://schemas.openxmlformats.org/officeDocument/2006/relationships/image" Target="../media/image17.svg"/><Relationship Id="rId5" Type="http://schemas.openxmlformats.org/officeDocument/2006/relationships/image" Target="../media/image11.sv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sv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18.png"/><Relationship Id="rId7" Type="http://schemas.openxmlformats.org/officeDocument/2006/relationships/image" Target="../media/image12.png"/><Relationship Id="rId12" Type="http://schemas.openxmlformats.org/officeDocument/2006/relationships/image" Target="../media/image15.svg"/><Relationship Id="rId2" Type="http://schemas.openxmlformats.org/officeDocument/2006/relationships/notesSlide" Target="../notesSlides/notesSlide3.xml"/><Relationship Id="rId1" Type="http://schemas.openxmlformats.org/officeDocument/2006/relationships/slideLayout" Target="../slideLayouts/slideLayout19.xml"/><Relationship Id="rId6" Type="http://schemas.openxmlformats.org/officeDocument/2006/relationships/image" Target="../media/image21.svg"/><Relationship Id="rId11" Type="http://schemas.openxmlformats.org/officeDocument/2006/relationships/image" Target="../media/image14.png"/><Relationship Id="rId5" Type="http://schemas.openxmlformats.org/officeDocument/2006/relationships/image" Target="../media/image20.png"/><Relationship Id="rId10" Type="http://schemas.openxmlformats.org/officeDocument/2006/relationships/image" Target="../media/image23.svg"/><Relationship Id="rId4" Type="http://schemas.openxmlformats.org/officeDocument/2006/relationships/image" Target="../media/image19.svg"/><Relationship Id="rId9" Type="http://schemas.openxmlformats.org/officeDocument/2006/relationships/image" Target="../media/image22.png"/></Relationships>
</file>

<file path=ppt/slides/_rels/slide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4.xml"/><Relationship Id="rId1" Type="http://schemas.openxmlformats.org/officeDocument/2006/relationships/slideLayout" Target="../slideLayouts/slideLayout29.xml"/><Relationship Id="rId6" Type="http://schemas.openxmlformats.org/officeDocument/2006/relationships/image" Target="../media/image27.jpg"/><Relationship Id="rId5" Type="http://schemas.openxmlformats.org/officeDocument/2006/relationships/image" Target="../media/image26.jpg"/><Relationship Id="rId4" Type="http://schemas.openxmlformats.org/officeDocument/2006/relationships/image" Target="../media/image25.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7.xml"/><Relationship Id="rId5" Type="http://schemas.openxmlformats.org/officeDocument/2006/relationships/hyperlink" Target="https://gedcollaborative.com/consulting-and-services/" TargetMode="External"/><Relationship Id="rId4" Type="http://schemas.openxmlformats.org/officeDocument/2006/relationships/hyperlink" Target="https://gedcollaborative.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9.xml"/><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p:cNvPicPr>
            <a:picLocks noGrp="1" noChangeAspect="1"/>
          </p:cNvPicPr>
          <p:nvPr>
            <p:ph type="pic" sz="quarter" idx="4294967295"/>
          </p:nvPr>
        </p:nvPicPr>
        <p:blipFill rotWithShape="1">
          <a:blip r:embed="rId2">
            <a:extLst>
              <a:ext uri="{28A0092B-C50C-407E-A947-70E740481C1C}">
                <a14:useLocalDpi xmlns:a14="http://schemas.microsoft.com/office/drawing/2010/main" val="0"/>
              </a:ext>
            </a:extLst>
          </a:blip>
          <a:srcRect t="6823" b="11252"/>
          <a:stretch/>
        </p:blipFill>
        <p:spPr>
          <a:xfrm>
            <a:off x="0" y="0"/>
            <a:ext cx="4186238" cy="5143500"/>
          </a:xfrm>
          <a:prstGeom prst="rect">
            <a:avLst/>
          </a:prstGeom>
        </p:spPr>
      </p:pic>
      <p:sp>
        <p:nvSpPr>
          <p:cNvPr id="22" name="Rectangle 21"/>
          <p:cNvSpPr/>
          <p:nvPr/>
        </p:nvSpPr>
        <p:spPr>
          <a:xfrm>
            <a:off x="4835981" y="1082531"/>
            <a:ext cx="3329436" cy="984885"/>
          </a:xfrm>
          <a:prstGeom prst="rect">
            <a:avLst/>
          </a:prstGeom>
        </p:spPr>
        <p:txBody>
          <a:bodyPr wrap="square" lIns="0" tIns="0" rIns="0" bIns="0" anchor="b">
            <a:spAutoFit/>
          </a:bodyPr>
          <a:lstStyle/>
          <a:p>
            <a:r>
              <a:rPr lang="en-US" sz="3200" b="1" dirty="0">
                <a:solidFill>
                  <a:schemeClr val="accent1"/>
                </a:solidFill>
              </a:rPr>
              <a:t>The Value of Geriatric EDs</a:t>
            </a:r>
          </a:p>
        </p:txBody>
      </p:sp>
      <p:cxnSp>
        <p:nvCxnSpPr>
          <p:cNvPr id="23" name="Straight Connector 22"/>
          <p:cNvCxnSpPr/>
          <p:nvPr/>
        </p:nvCxnSpPr>
        <p:spPr>
          <a:xfrm>
            <a:off x="4835981" y="2233334"/>
            <a:ext cx="374904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Rectangle 23"/>
          <p:cNvSpPr/>
          <p:nvPr/>
        </p:nvSpPr>
        <p:spPr>
          <a:xfrm>
            <a:off x="4835981" y="2424145"/>
            <a:ext cx="3749039" cy="553998"/>
          </a:xfrm>
          <a:prstGeom prst="rect">
            <a:avLst/>
          </a:prstGeom>
        </p:spPr>
        <p:txBody>
          <a:bodyPr wrap="square" lIns="0" tIns="0" rIns="0" bIns="0" anchor="t">
            <a:spAutoFit/>
          </a:bodyPr>
          <a:lstStyle/>
          <a:p>
            <a:r>
              <a:rPr lang="en-US" sz="1800" b="1" dirty="0">
                <a:solidFill>
                  <a:schemeClr val="accent2"/>
                </a:solidFill>
              </a:rPr>
              <a:t>How a Geriatric Emergency Department will help your hospital</a:t>
            </a:r>
          </a:p>
        </p:txBody>
      </p:sp>
      <p:sp>
        <p:nvSpPr>
          <p:cNvPr id="25" name="Footer Text"/>
          <p:cNvSpPr txBox="1"/>
          <p:nvPr/>
        </p:nvSpPr>
        <p:spPr>
          <a:xfrm>
            <a:off x="4835980" y="3156508"/>
            <a:ext cx="3749040" cy="461665"/>
          </a:xfrm>
          <a:prstGeom prst="rect">
            <a:avLst/>
          </a:prstGeom>
          <a:noFill/>
        </p:spPr>
        <p:txBody>
          <a:bodyPr wrap="square" lIns="0" tIns="0" rIns="0" bIns="0" rtlCol="0">
            <a:spAutoFit/>
          </a:bodyPr>
          <a:lstStyle/>
          <a:p>
            <a:pPr>
              <a:lnSpc>
                <a:spcPct val="150000"/>
              </a:lnSpc>
            </a:pPr>
            <a:r>
              <a:rPr lang="en-US" sz="1200" dirty="0">
                <a:solidFill>
                  <a:schemeClr val="bg1">
                    <a:lumMod val="50000"/>
                  </a:schemeClr>
                </a:solidFill>
              </a:rPr>
              <a:t>Produced by: </a:t>
            </a:r>
          </a:p>
          <a:p>
            <a:r>
              <a:rPr lang="en-US" sz="1200" dirty="0">
                <a:solidFill>
                  <a:schemeClr val="bg1">
                    <a:lumMod val="50000"/>
                  </a:schemeClr>
                </a:solidFill>
              </a:rPr>
              <a:t>The Geriatric Emergency Department Collaborative</a:t>
            </a:r>
          </a:p>
        </p:txBody>
      </p:sp>
    </p:spTree>
    <p:extLst>
      <p:ext uri="{BB962C8B-B14F-4D97-AF65-F5344CB8AC3E}">
        <p14:creationId xmlns:p14="http://schemas.microsoft.com/office/powerpoint/2010/main" val="32535968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4762"/>
          <a:stretch/>
        </p:blipFill>
        <p:spPr>
          <a:xfrm>
            <a:off x="0" y="-2"/>
            <a:ext cx="9144000" cy="5143499"/>
          </a:xfrm>
        </p:spPr>
      </p:pic>
      <p:sp>
        <p:nvSpPr>
          <p:cNvPr id="65" name="Rectangle 64"/>
          <p:cNvSpPr/>
          <p:nvPr/>
        </p:nvSpPr>
        <p:spPr bwMode="auto">
          <a:xfrm>
            <a:off x="0" y="2417135"/>
            <a:ext cx="9144000" cy="2726362"/>
          </a:xfrm>
          <a:prstGeom prst="rect">
            <a:avLst/>
          </a:prstGeom>
          <a:solidFill>
            <a:schemeClr val="accent1">
              <a:alpha val="90000"/>
            </a:schemeClr>
          </a:solidFill>
          <a:ln w="9525">
            <a:noFill/>
            <a:round/>
            <a:headEnd/>
            <a:tailEnd/>
          </a:ln>
        </p:spPr>
        <p:txBody>
          <a:bodyPr vert="horz" wrap="square" lIns="91440" tIns="45720" rIns="91440" bIns="45720" numCol="1" rtlCol="0" anchor="t" anchorCtr="0" compatLnSpc="1">
            <a:prstTxWarp prst="textNoShape">
              <a:avLst/>
            </a:prstTxWarp>
          </a:bodyPr>
          <a:lstStyle/>
          <a:p>
            <a:pPr algn="ctr"/>
            <a:endParaRPr lang="en-US" dirty="0"/>
          </a:p>
        </p:txBody>
      </p:sp>
      <p:sp>
        <p:nvSpPr>
          <p:cNvPr id="30" name="Title 2"/>
          <p:cNvSpPr txBox="1">
            <a:spLocks/>
          </p:cNvSpPr>
          <p:nvPr/>
        </p:nvSpPr>
        <p:spPr>
          <a:xfrm>
            <a:off x="433949" y="3487251"/>
            <a:ext cx="1536696" cy="369332"/>
          </a:xfrm>
          <a:prstGeom prst="rect">
            <a:avLst/>
          </a:prstGeom>
        </p:spPr>
        <p:txBody>
          <a:bodyPr wrap="square" lIns="0" tIns="0" rIns="0" bIns="0" anchor="t">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400" b="1" kern="1500" dirty="0">
                <a:solidFill>
                  <a:schemeClr val="bg1"/>
                </a:solidFill>
                <a:latin typeface="+mn-lt"/>
              </a:rPr>
              <a:t>10,000</a:t>
            </a:r>
            <a:endParaRPr lang="en-US" sz="800" kern="1500" dirty="0">
              <a:solidFill>
                <a:schemeClr val="bg1"/>
              </a:solidFill>
              <a:latin typeface="+mn-lt"/>
            </a:endParaRPr>
          </a:p>
        </p:txBody>
      </p:sp>
      <p:sp>
        <p:nvSpPr>
          <p:cNvPr id="35" name="Inhaltsplatzhalter 4"/>
          <p:cNvSpPr txBox="1">
            <a:spLocks/>
          </p:cNvSpPr>
          <p:nvPr/>
        </p:nvSpPr>
        <p:spPr>
          <a:xfrm>
            <a:off x="433949" y="3882381"/>
            <a:ext cx="1536696" cy="931537"/>
          </a:xfrm>
          <a:prstGeom prst="rect">
            <a:avLst/>
          </a:prstGeom>
        </p:spPr>
        <p:txBody>
          <a:bodyPr wrap="square" lIns="0" tIns="0" rIns="0" bIns="0">
            <a:spAutoFit/>
          </a:bodyPr>
          <a:lstStyle>
            <a:lvl1pPr marL="272967" indent="-272967" algn="l" defTabSz="914127"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98" indent="-272967" algn="l" defTabSz="914127"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64" indent="-177748" algn="l" defTabSz="914127"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256" indent="-177748"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335" indent="-179335"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847"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0910"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972"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034"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30000"/>
              </a:lnSpc>
              <a:buNone/>
            </a:pPr>
            <a:r>
              <a:rPr lang="en-US" sz="1600" dirty="0">
                <a:latin typeface="+mj-lt"/>
              </a:rPr>
              <a:t>Baby Boomers in the U.S. turn 65 each day.</a:t>
            </a:r>
          </a:p>
        </p:txBody>
      </p:sp>
      <p:sp>
        <p:nvSpPr>
          <p:cNvPr id="31" name="Title 2"/>
          <p:cNvSpPr txBox="1">
            <a:spLocks/>
          </p:cNvSpPr>
          <p:nvPr/>
        </p:nvSpPr>
        <p:spPr>
          <a:xfrm>
            <a:off x="2652929" y="3487251"/>
            <a:ext cx="1536696" cy="369332"/>
          </a:xfrm>
          <a:prstGeom prst="rect">
            <a:avLst/>
          </a:prstGeom>
        </p:spPr>
        <p:txBody>
          <a:bodyPr wrap="square" lIns="0" tIns="0" rIns="0" bIns="0" anchor="t">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400" b="1" kern="1500" dirty="0">
                <a:solidFill>
                  <a:schemeClr val="bg1"/>
                </a:solidFill>
                <a:latin typeface="+mn-lt"/>
              </a:rPr>
              <a:t>29 Million</a:t>
            </a:r>
          </a:p>
        </p:txBody>
      </p:sp>
      <p:sp>
        <p:nvSpPr>
          <p:cNvPr id="32" name="Title 2"/>
          <p:cNvSpPr txBox="1">
            <a:spLocks/>
          </p:cNvSpPr>
          <p:nvPr/>
        </p:nvSpPr>
        <p:spPr>
          <a:xfrm>
            <a:off x="4959689" y="3534886"/>
            <a:ext cx="1536696" cy="369332"/>
          </a:xfrm>
          <a:prstGeom prst="rect">
            <a:avLst/>
          </a:prstGeom>
        </p:spPr>
        <p:txBody>
          <a:bodyPr wrap="square" lIns="0" tIns="0" rIns="0" bIns="0" anchor="t">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400" b="1" kern="1500" dirty="0">
                <a:solidFill>
                  <a:schemeClr val="bg1"/>
                </a:solidFill>
                <a:latin typeface="+mn-lt"/>
              </a:rPr>
              <a:t>46%</a:t>
            </a:r>
            <a:endParaRPr lang="en-US" sz="800" kern="1500" dirty="0">
              <a:solidFill>
                <a:schemeClr val="bg1"/>
              </a:solidFill>
              <a:latin typeface="+mn-lt"/>
            </a:endParaRPr>
          </a:p>
        </p:txBody>
      </p:sp>
      <p:sp>
        <p:nvSpPr>
          <p:cNvPr id="33" name="Title 2"/>
          <p:cNvSpPr txBox="1">
            <a:spLocks/>
          </p:cNvSpPr>
          <p:nvPr/>
        </p:nvSpPr>
        <p:spPr>
          <a:xfrm>
            <a:off x="7087818" y="3534886"/>
            <a:ext cx="1826363" cy="369332"/>
          </a:xfrm>
          <a:prstGeom prst="rect">
            <a:avLst/>
          </a:prstGeom>
        </p:spPr>
        <p:txBody>
          <a:bodyPr wrap="square" lIns="0" tIns="0" rIns="0" bIns="0" anchor="t">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400" b="1" kern="1500" dirty="0">
                <a:solidFill>
                  <a:schemeClr val="bg1"/>
                </a:solidFill>
                <a:latin typeface="+mn-lt"/>
              </a:rPr>
              <a:t>60%</a:t>
            </a:r>
            <a:endParaRPr lang="en-US" sz="800" kern="1500" dirty="0">
              <a:solidFill>
                <a:schemeClr val="bg1"/>
              </a:solidFill>
              <a:latin typeface="+mn-lt"/>
            </a:endParaRPr>
          </a:p>
        </p:txBody>
      </p:sp>
      <p:sp>
        <p:nvSpPr>
          <p:cNvPr id="78" name="Inhaltsplatzhalter 4"/>
          <p:cNvSpPr txBox="1">
            <a:spLocks/>
          </p:cNvSpPr>
          <p:nvPr/>
        </p:nvSpPr>
        <p:spPr>
          <a:xfrm>
            <a:off x="2528111" y="3856583"/>
            <a:ext cx="1859521" cy="1178784"/>
          </a:xfrm>
          <a:prstGeom prst="rect">
            <a:avLst/>
          </a:prstGeom>
        </p:spPr>
        <p:txBody>
          <a:bodyPr wrap="square" lIns="0" tIns="0" rIns="0" bIns="0">
            <a:spAutoFit/>
          </a:bodyPr>
          <a:lstStyle>
            <a:lvl1pPr marL="272967" indent="-272967" algn="l" defTabSz="914127"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98" indent="-272967" algn="l" defTabSz="914127"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64" indent="-177748" algn="l" defTabSz="914127"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256" indent="-177748"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335" indent="-179335"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847"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0910"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972"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034"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30000"/>
              </a:lnSpc>
              <a:buNone/>
            </a:pPr>
            <a:r>
              <a:rPr lang="en-US" sz="1600" dirty="0">
                <a:latin typeface="+mj-lt"/>
              </a:rPr>
              <a:t>Annual ED visits were made by patients aged 60+ </a:t>
            </a:r>
            <a:r>
              <a:rPr lang="en-US" sz="1200" dirty="0">
                <a:latin typeface="+mj-lt"/>
              </a:rPr>
              <a:t>(2014-2017)</a:t>
            </a:r>
            <a:endParaRPr lang="en-US" sz="1600" dirty="0">
              <a:latin typeface="+mj-lt"/>
            </a:endParaRPr>
          </a:p>
        </p:txBody>
      </p:sp>
      <p:sp>
        <p:nvSpPr>
          <p:cNvPr id="8" name="Rectangle 7">
            <a:extLst>
              <a:ext uri="{FF2B5EF4-FFF2-40B4-BE49-F238E27FC236}">
                <a16:creationId xmlns:a16="http://schemas.microsoft.com/office/drawing/2014/main" id="{5FFA7712-975B-DAFF-423D-78EAE0906AF2}"/>
              </a:ext>
            </a:extLst>
          </p:cNvPr>
          <p:cNvSpPr/>
          <p:nvPr/>
        </p:nvSpPr>
        <p:spPr>
          <a:xfrm>
            <a:off x="0" y="0"/>
            <a:ext cx="9144000" cy="2425813"/>
          </a:xfrm>
          <a:prstGeom prst="rect">
            <a:avLst/>
          </a:prstGeom>
          <a:solidFill>
            <a:schemeClr val="tx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79" name="Inhaltsplatzhalter 4"/>
          <p:cNvSpPr txBox="1">
            <a:spLocks/>
          </p:cNvSpPr>
          <p:nvPr/>
        </p:nvSpPr>
        <p:spPr>
          <a:xfrm>
            <a:off x="4648695" y="3930016"/>
            <a:ext cx="2125084" cy="931537"/>
          </a:xfrm>
          <a:prstGeom prst="rect">
            <a:avLst/>
          </a:prstGeom>
        </p:spPr>
        <p:txBody>
          <a:bodyPr wrap="square" lIns="0" tIns="0" rIns="0" bIns="0">
            <a:spAutoFit/>
          </a:bodyPr>
          <a:lstStyle>
            <a:lvl1pPr marL="272967" indent="-272967" algn="l" defTabSz="914127"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98" indent="-272967" algn="l" defTabSz="914127"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64" indent="-177748" algn="l" defTabSz="914127"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256" indent="-177748"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335" indent="-179335"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847"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0910"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972"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034"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30000"/>
              </a:lnSpc>
              <a:buNone/>
            </a:pPr>
            <a:r>
              <a:rPr lang="en-US" sz="1600" dirty="0">
                <a:latin typeface="+mj-lt"/>
              </a:rPr>
              <a:t>of all ED visits resulting in hospitalization are for older adults</a:t>
            </a:r>
          </a:p>
        </p:txBody>
      </p:sp>
      <p:sp>
        <p:nvSpPr>
          <p:cNvPr id="80" name="Inhaltsplatzhalter 4"/>
          <p:cNvSpPr txBox="1">
            <a:spLocks/>
          </p:cNvSpPr>
          <p:nvPr/>
        </p:nvSpPr>
        <p:spPr>
          <a:xfrm>
            <a:off x="7087819" y="3904218"/>
            <a:ext cx="1826363" cy="931537"/>
          </a:xfrm>
          <a:prstGeom prst="rect">
            <a:avLst/>
          </a:prstGeom>
        </p:spPr>
        <p:txBody>
          <a:bodyPr wrap="square" lIns="0" tIns="0" rIns="0" bIns="0">
            <a:spAutoFit/>
          </a:bodyPr>
          <a:lstStyle>
            <a:lvl1pPr marL="272967" indent="-272967" algn="l" defTabSz="914127"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98" indent="-272967" algn="l" defTabSz="914127"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64" indent="-177748" algn="l" defTabSz="914127"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256" indent="-177748"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335" indent="-179335"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847"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0910"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972"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034"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lnSpc>
                <a:spcPct val="130000"/>
              </a:lnSpc>
              <a:buNone/>
            </a:pPr>
            <a:r>
              <a:rPr lang="en-US" sz="1600" dirty="0">
                <a:latin typeface="+mj-lt"/>
              </a:rPr>
              <a:t>of avoidable hospital admissions are for patients 65+</a:t>
            </a:r>
          </a:p>
        </p:txBody>
      </p:sp>
      <p:grpSp>
        <p:nvGrpSpPr>
          <p:cNvPr id="2" name="Group 1"/>
          <p:cNvGrpSpPr/>
          <p:nvPr/>
        </p:nvGrpSpPr>
        <p:grpSpPr>
          <a:xfrm>
            <a:off x="2286000" y="2717687"/>
            <a:ext cx="4572000" cy="2043580"/>
            <a:chOff x="2286000" y="1745690"/>
            <a:chExt cx="4572000" cy="1295401"/>
          </a:xfrm>
        </p:grpSpPr>
        <p:cxnSp>
          <p:nvCxnSpPr>
            <p:cNvPr id="67" name="Straight Connector 66"/>
            <p:cNvCxnSpPr/>
            <p:nvPr/>
          </p:nvCxnSpPr>
          <p:spPr>
            <a:xfrm flipV="1">
              <a:off x="2286000" y="1745690"/>
              <a:ext cx="0" cy="1295401"/>
            </a:xfrm>
            <a:prstGeom prst="line">
              <a:avLst/>
            </a:prstGeom>
            <a:ln w="1905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flipV="1">
              <a:off x="4572000" y="1745690"/>
              <a:ext cx="0" cy="1295401"/>
            </a:xfrm>
            <a:prstGeom prst="line">
              <a:avLst/>
            </a:prstGeom>
            <a:ln w="19050">
              <a:solidFill>
                <a:schemeClr val="bg1"/>
              </a:solidFill>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flipV="1">
              <a:off x="6858000" y="1745690"/>
              <a:ext cx="0" cy="1295401"/>
            </a:xfrm>
            <a:prstGeom prst="line">
              <a:avLst/>
            </a:prstGeom>
            <a:ln w="19050">
              <a:solidFill>
                <a:schemeClr val="bg1"/>
              </a:solidFill>
              <a:prstDash val="sysDot"/>
            </a:ln>
          </p:spPr>
          <p:style>
            <a:lnRef idx="1">
              <a:schemeClr val="accent1"/>
            </a:lnRef>
            <a:fillRef idx="0">
              <a:schemeClr val="accent1"/>
            </a:fillRef>
            <a:effectRef idx="0">
              <a:schemeClr val="accent1"/>
            </a:effectRef>
            <a:fontRef idx="minor">
              <a:schemeClr val="tx1"/>
            </a:fontRef>
          </p:style>
        </p:cxnSp>
      </p:grpSp>
      <p:sp>
        <p:nvSpPr>
          <p:cNvPr id="3" name="TextBox 27">
            <a:extLst>
              <a:ext uri="{FF2B5EF4-FFF2-40B4-BE49-F238E27FC236}">
                <a16:creationId xmlns:a16="http://schemas.microsoft.com/office/drawing/2014/main" id="{A587896A-DB5D-4C80-FCB8-C1A1BEE517FB}"/>
              </a:ext>
            </a:extLst>
          </p:cNvPr>
          <p:cNvSpPr txBox="1"/>
          <p:nvPr/>
        </p:nvSpPr>
        <p:spPr>
          <a:xfrm>
            <a:off x="528543" y="950427"/>
            <a:ext cx="3859087" cy="1231106"/>
          </a:xfrm>
          <a:prstGeom prst="rect">
            <a:avLst/>
          </a:prstGeom>
        </p:spPr>
        <p:txBody>
          <a:bodyPr wrap="square" lIns="0" tIns="0" rIns="0" bIns="0" rtlCol="0" anchor="t">
            <a:spAutoFit/>
          </a:bodyPr>
          <a:lstStyle/>
          <a:p>
            <a:pPr>
              <a:spcBef>
                <a:spcPct val="0"/>
              </a:spcBef>
            </a:pPr>
            <a:r>
              <a:rPr lang="en-US" sz="1600" dirty="0">
                <a:solidFill>
                  <a:schemeClr val="bg1"/>
                </a:solidFill>
                <a:latin typeface="Roboto Bold"/>
              </a:rPr>
              <a:t>Older adults engage with the health care system across many touchpoints, </a:t>
            </a:r>
          </a:p>
          <a:p>
            <a:pPr>
              <a:spcBef>
                <a:spcPct val="0"/>
              </a:spcBef>
            </a:pPr>
            <a:r>
              <a:rPr lang="en-US" sz="1600" dirty="0">
                <a:solidFill>
                  <a:schemeClr val="bg1"/>
                </a:solidFill>
                <a:latin typeface="Roboto Bold"/>
              </a:rPr>
              <a:t>perhaps none as frequently or as importantly as the emergency department.</a:t>
            </a:r>
          </a:p>
        </p:txBody>
      </p:sp>
      <p:sp>
        <p:nvSpPr>
          <p:cNvPr id="9" name="TextBox 27">
            <a:extLst>
              <a:ext uri="{FF2B5EF4-FFF2-40B4-BE49-F238E27FC236}">
                <a16:creationId xmlns:a16="http://schemas.microsoft.com/office/drawing/2014/main" id="{E0ECF7C4-A15A-DAA3-ACC6-C5B366CBF946}"/>
              </a:ext>
            </a:extLst>
          </p:cNvPr>
          <p:cNvSpPr txBox="1"/>
          <p:nvPr/>
        </p:nvSpPr>
        <p:spPr>
          <a:xfrm>
            <a:off x="4836271" y="993542"/>
            <a:ext cx="3859087" cy="984885"/>
          </a:xfrm>
          <a:prstGeom prst="rect">
            <a:avLst/>
          </a:prstGeom>
        </p:spPr>
        <p:txBody>
          <a:bodyPr wrap="square" lIns="0" tIns="0" rIns="0" bIns="0" rtlCol="0" anchor="t">
            <a:spAutoFit/>
          </a:bodyPr>
          <a:lstStyle/>
          <a:p>
            <a:pPr>
              <a:spcBef>
                <a:spcPct val="0"/>
              </a:spcBef>
            </a:pPr>
            <a:r>
              <a:rPr lang="en-US" sz="1600" dirty="0">
                <a:solidFill>
                  <a:schemeClr val="bg1"/>
                </a:solidFill>
                <a:latin typeface="Roboto Bold"/>
              </a:rPr>
              <a:t>Patients over 65 years of age account for a disproportionate number of potentially avoidable hospital admissions from the ED.</a:t>
            </a:r>
          </a:p>
        </p:txBody>
      </p:sp>
      <p:sp>
        <p:nvSpPr>
          <p:cNvPr id="4" name="Title 3"/>
          <p:cNvSpPr>
            <a:spLocks noGrp="1"/>
          </p:cNvSpPr>
          <p:nvPr>
            <p:ph type="title"/>
          </p:nvPr>
        </p:nvSpPr>
        <p:spPr>
          <a:xfrm>
            <a:off x="528543" y="305366"/>
            <a:ext cx="6865803" cy="409459"/>
          </a:xfrm>
        </p:spPr>
        <p:txBody>
          <a:bodyPr/>
          <a:lstStyle/>
          <a:p>
            <a:pPr algn="l"/>
            <a:r>
              <a:rPr lang="en-US" b="1" dirty="0"/>
              <a:t>ED Care for an Aging Population</a:t>
            </a:r>
          </a:p>
        </p:txBody>
      </p:sp>
      <p:pic>
        <p:nvPicPr>
          <p:cNvPr id="15" name="Graphic 14" descr="Ambulance outline">
            <a:extLst>
              <a:ext uri="{FF2B5EF4-FFF2-40B4-BE49-F238E27FC236}">
                <a16:creationId xmlns:a16="http://schemas.microsoft.com/office/drawing/2014/main" id="{DCE38661-EB27-8278-17FB-EAB420E2CDA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2947686" y="2786460"/>
            <a:ext cx="773726" cy="773726"/>
          </a:xfrm>
          <a:prstGeom prst="rect">
            <a:avLst/>
          </a:prstGeom>
        </p:spPr>
      </p:pic>
      <p:pic>
        <p:nvPicPr>
          <p:cNvPr id="17" name="Graphic 16" descr="Inpatient outline">
            <a:extLst>
              <a:ext uri="{FF2B5EF4-FFF2-40B4-BE49-F238E27FC236}">
                <a16:creationId xmlns:a16="http://schemas.microsoft.com/office/drawing/2014/main" id="{7B87296E-2642-8AAF-1BDF-87FCF0EA5AC5}"/>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5206290" y="2766122"/>
            <a:ext cx="773726" cy="773726"/>
          </a:xfrm>
          <a:prstGeom prst="rect">
            <a:avLst/>
          </a:prstGeom>
        </p:spPr>
      </p:pic>
      <p:pic>
        <p:nvPicPr>
          <p:cNvPr id="25" name="Graphic 24" descr="Man with cane outline">
            <a:extLst>
              <a:ext uri="{FF2B5EF4-FFF2-40B4-BE49-F238E27FC236}">
                <a16:creationId xmlns:a16="http://schemas.microsoft.com/office/drawing/2014/main" id="{6457DE38-CF4A-3F3C-997B-5F404BC46EC6}"/>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543800" y="2672972"/>
            <a:ext cx="773726" cy="773726"/>
          </a:xfrm>
          <a:prstGeom prst="rect">
            <a:avLst/>
          </a:prstGeom>
        </p:spPr>
      </p:pic>
      <p:pic>
        <p:nvPicPr>
          <p:cNvPr id="27" name="Graphic 26" descr="Hourglass 60% outline">
            <a:extLst>
              <a:ext uri="{FF2B5EF4-FFF2-40B4-BE49-F238E27FC236}">
                <a16:creationId xmlns:a16="http://schemas.microsoft.com/office/drawing/2014/main" id="{E154F5A8-B042-2EC6-80C8-7191DB334890}"/>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56320" y="2656998"/>
            <a:ext cx="773726" cy="773726"/>
          </a:xfrm>
          <a:prstGeom prst="rect">
            <a:avLst/>
          </a:prstGeom>
        </p:spPr>
      </p:pic>
    </p:spTree>
    <p:extLst>
      <p:ext uri="{BB962C8B-B14F-4D97-AF65-F5344CB8AC3E}">
        <p14:creationId xmlns:p14="http://schemas.microsoft.com/office/powerpoint/2010/main" val="34336398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9DEF290-D224-B5AC-F610-76C723D9EDF6}"/>
              </a:ext>
            </a:extLst>
          </p:cNvPr>
          <p:cNvSpPr/>
          <p:nvPr/>
        </p:nvSpPr>
        <p:spPr>
          <a:xfrm>
            <a:off x="4572001" y="0"/>
            <a:ext cx="4572000"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013"/>
          </a:p>
        </p:txBody>
      </p:sp>
      <p:sp>
        <p:nvSpPr>
          <p:cNvPr id="13" name="Rectangle 12"/>
          <p:cNvSpPr/>
          <p:nvPr/>
        </p:nvSpPr>
        <p:spPr>
          <a:xfrm>
            <a:off x="409660" y="1153542"/>
            <a:ext cx="1027151" cy="5442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013" dirty="0"/>
          </a:p>
        </p:txBody>
      </p:sp>
      <p:sp>
        <p:nvSpPr>
          <p:cNvPr id="14" name="Title 2"/>
          <p:cNvSpPr txBox="1">
            <a:spLocks/>
          </p:cNvSpPr>
          <p:nvPr/>
        </p:nvSpPr>
        <p:spPr>
          <a:xfrm>
            <a:off x="409659" y="169302"/>
            <a:ext cx="4938517" cy="984885"/>
          </a:xfrm>
          <a:prstGeom prst="rect">
            <a:avLst/>
          </a:prstGeom>
        </p:spPr>
        <p:txBody>
          <a:bodyPr wrap="square" lIns="0" tIns="0" rIns="0" bIns="0" anchor="t">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chemeClr val="accent1"/>
                </a:solidFill>
              </a:rPr>
              <a:t>What Is a </a:t>
            </a:r>
          </a:p>
          <a:p>
            <a:pPr algn="l"/>
            <a:r>
              <a:rPr lang="en-US" sz="3200" b="1" dirty="0">
                <a:solidFill>
                  <a:schemeClr val="accent1"/>
                </a:solidFill>
              </a:rPr>
              <a:t>Geriatric ED?</a:t>
            </a:r>
            <a:endParaRPr lang="en-US" sz="2000" b="1" dirty="0">
              <a:solidFill>
                <a:schemeClr val="accent1"/>
              </a:solidFill>
            </a:endParaRPr>
          </a:p>
        </p:txBody>
      </p:sp>
      <p:sp>
        <p:nvSpPr>
          <p:cNvPr id="15" name="Footer Text"/>
          <p:cNvSpPr txBox="1"/>
          <p:nvPr/>
        </p:nvSpPr>
        <p:spPr>
          <a:xfrm>
            <a:off x="409660" y="1367382"/>
            <a:ext cx="3804506" cy="2872581"/>
          </a:xfrm>
          <a:prstGeom prst="rect">
            <a:avLst/>
          </a:prstGeom>
          <a:noFill/>
        </p:spPr>
        <p:txBody>
          <a:bodyPr wrap="square" lIns="0" tIns="0" rIns="0" bIns="0" rtlCol="0">
            <a:spAutoFit/>
          </a:bodyPr>
          <a:lstStyle/>
          <a:p>
            <a:pPr>
              <a:lnSpc>
                <a:spcPct val="150000"/>
              </a:lnSpc>
            </a:pPr>
            <a:r>
              <a:rPr lang="en-US" sz="1400" dirty="0">
                <a:solidFill>
                  <a:srgbClr val="5A5A5A"/>
                </a:solidFill>
              </a:rPr>
              <a:t>A geriatric ED may be either a separate space designated for older adults, or more likely, the integration of best practices for older adults into an existing ED.</a:t>
            </a:r>
          </a:p>
          <a:p>
            <a:pPr>
              <a:lnSpc>
                <a:spcPct val="150000"/>
              </a:lnSpc>
            </a:pPr>
            <a:endParaRPr lang="en-US" sz="1400" dirty="0">
              <a:solidFill>
                <a:srgbClr val="5A5A5A"/>
              </a:solidFill>
            </a:endParaRPr>
          </a:p>
          <a:p>
            <a:pPr>
              <a:lnSpc>
                <a:spcPct val="150000"/>
              </a:lnSpc>
            </a:pPr>
            <a:r>
              <a:rPr lang="en-US" sz="1400" dirty="0">
                <a:solidFill>
                  <a:srgbClr val="5A5A5A"/>
                </a:solidFill>
              </a:rPr>
              <a:t>Similar to the concept of pediatric emergency departments, geriatric emergency departments provide specialized care to a population with unique needs. </a:t>
            </a:r>
          </a:p>
        </p:txBody>
      </p:sp>
      <p:sp>
        <p:nvSpPr>
          <p:cNvPr id="17" name="Inhaltsplatzhalter 4"/>
          <p:cNvSpPr txBox="1">
            <a:spLocks/>
          </p:cNvSpPr>
          <p:nvPr/>
        </p:nvSpPr>
        <p:spPr>
          <a:xfrm>
            <a:off x="5064256" y="768033"/>
            <a:ext cx="3795475" cy="535018"/>
          </a:xfrm>
          <a:prstGeom prst="rect">
            <a:avLst/>
          </a:prstGeom>
        </p:spPr>
        <p:txBody>
          <a:bodyPr wrap="square" lIns="0" tIns="0" rIns="0" bIns="0">
            <a:spAutoFit/>
          </a:bodyPr>
          <a:lstStyle>
            <a:lvl1pPr marL="272967" indent="-272967" algn="l" defTabSz="914127"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98" indent="-272967" algn="l" defTabSz="914127"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64" indent="-177748" algn="l" defTabSz="914127"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256" indent="-177748"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335" indent="-179335"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847"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0910"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972"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034"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30000"/>
              </a:lnSpc>
              <a:buNone/>
            </a:pPr>
            <a:r>
              <a:rPr lang="en-US" sz="1400" dirty="0">
                <a:latin typeface="+mj-lt"/>
              </a:rPr>
              <a:t>Geriatric EDs embrace a variety of best practices including:</a:t>
            </a:r>
            <a:endParaRPr lang="en-US" sz="1000" dirty="0">
              <a:latin typeface="+mn-lt"/>
            </a:endParaRPr>
          </a:p>
        </p:txBody>
      </p:sp>
      <p:sp>
        <p:nvSpPr>
          <p:cNvPr id="5" name="TextBox 4">
            <a:extLst>
              <a:ext uri="{FF2B5EF4-FFF2-40B4-BE49-F238E27FC236}">
                <a16:creationId xmlns:a16="http://schemas.microsoft.com/office/drawing/2014/main" id="{8BC9E0B6-6BDC-52F2-8473-F0C70604B610}"/>
              </a:ext>
            </a:extLst>
          </p:cNvPr>
          <p:cNvSpPr txBox="1"/>
          <p:nvPr/>
        </p:nvSpPr>
        <p:spPr>
          <a:xfrm>
            <a:off x="4917973" y="1620245"/>
            <a:ext cx="3880056" cy="2519279"/>
          </a:xfrm>
          <a:prstGeom prst="rect">
            <a:avLst/>
          </a:prstGeom>
          <a:noFill/>
        </p:spPr>
        <p:txBody>
          <a:bodyPr wrap="square">
            <a:spAutoFit/>
          </a:bodyPr>
          <a:lstStyle/>
          <a:p>
            <a:pPr marL="171450" lvl="0" indent="-171450">
              <a:lnSpc>
                <a:spcPct val="107000"/>
              </a:lnSpc>
              <a:spcBef>
                <a:spcPts val="1200"/>
              </a:spcBef>
              <a:buFont typeface="Arial" panose="020B0604020202020204" pitchFamily="34" charset="0"/>
              <a:buChar char="•"/>
            </a:pPr>
            <a:r>
              <a:rPr lang="en-US" sz="1200" kern="100" dirty="0">
                <a:solidFill>
                  <a:schemeClr val="bg1"/>
                </a:solidFill>
                <a:effectLst/>
                <a:ea typeface="Calibri" panose="020F0502020204030204" pitchFamily="34" charset="0"/>
                <a:cs typeface="Times New Roman" panose="02020603050405020304" pitchFamily="18" charset="0"/>
              </a:rPr>
              <a:t>Ensuring geriatric-focused education and interdisciplinary staffing.</a:t>
            </a:r>
          </a:p>
          <a:p>
            <a:pPr marL="171450" lvl="0" indent="-171450">
              <a:lnSpc>
                <a:spcPct val="107000"/>
              </a:lnSpc>
              <a:spcBef>
                <a:spcPts val="1200"/>
              </a:spcBef>
              <a:buFont typeface="Arial" panose="020B0604020202020204" pitchFamily="34" charset="0"/>
              <a:buChar char="•"/>
            </a:pPr>
            <a:r>
              <a:rPr lang="en-US" sz="1200" kern="100" dirty="0">
                <a:solidFill>
                  <a:schemeClr val="bg1"/>
                </a:solidFill>
                <a:effectLst/>
                <a:ea typeface="Calibri" panose="020F0502020204030204" pitchFamily="34" charset="0"/>
                <a:cs typeface="Times New Roman" panose="02020603050405020304" pitchFamily="18" charset="0"/>
              </a:rPr>
              <a:t>Providing standardized approaches to care that address common geriatric issues.</a:t>
            </a:r>
          </a:p>
          <a:p>
            <a:pPr marL="171450" lvl="0" indent="-171450">
              <a:lnSpc>
                <a:spcPct val="107000"/>
              </a:lnSpc>
              <a:spcBef>
                <a:spcPts val="1200"/>
              </a:spcBef>
              <a:buFont typeface="Arial" panose="020B0604020202020204" pitchFamily="34" charset="0"/>
              <a:buChar char="•"/>
            </a:pPr>
            <a:r>
              <a:rPr lang="en-US" sz="1200" kern="100" dirty="0">
                <a:solidFill>
                  <a:schemeClr val="bg1"/>
                </a:solidFill>
                <a:effectLst/>
                <a:ea typeface="Calibri" panose="020F0502020204030204" pitchFamily="34" charset="0"/>
                <a:cs typeface="Times New Roman" panose="02020603050405020304" pitchFamily="18" charset="0"/>
              </a:rPr>
              <a:t>Ensuring optimal transitions of care from the ED to other settings (inpatient, home, community-based care, rehabilitation, long-term care)</a:t>
            </a:r>
          </a:p>
          <a:p>
            <a:pPr marL="171450" lvl="0" indent="-171450">
              <a:lnSpc>
                <a:spcPct val="107000"/>
              </a:lnSpc>
              <a:spcBef>
                <a:spcPts val="1200"/>
              </a:spcBef>
              <a:buFont typeface="Arial" panose="020B0604020202020204" pitchFamily="34" charset="0"/>
              <a:buChar char="•"/>
            </a:pPr>
            <a:r>
              <a:rPr lang="en-US" sz="1200" kern="100" dirty="0">
                <a:solidFill>
                  <a:schemeClr val="bg1"/>
                </a:solidFill>
                <a:effectLst/>
                <a:ea typeface="Calibri" panose="020F0502020204030204" pitchFamily="34" charset="0"/>
                <a:cs typeface="Times New Roman" panose="02020603050405020304" pitchFamily="18" charset="0"/>
              </a:rPr>
              <a:t>Promoting geriatric-focused quality improvement and enhancements of the physical environment and supplies</a:t>
            </a:r>
          </a:p>
        </p:txBody>
      </p:sp>
    </p:spTree>
    <p:extLst>
      <p:ext uri="{BB962C8B-B14F-4D97-AF65-F5344CB8AC3E}">
        <p14:creationId xmlns:p14="http://schemas.microsoft.com/office/powerpoint/2010/main" val="1226080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234037-EAEC-40F6-AC7F-0486802B0908}"/>
              </a:ext>
            </a:extLst>
          </p:cNvPr>
          <p:cNvSpPr/>
          <p:nvPr/>
        </p:nvSpPr>
        <p:spPr>
          <a:xfrm>
            <a:off x="1" y="0"/>
            <a:ext cx="3139709" cy="5143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013"/>
          </a:p>
        </p:txBody>
      </p:sp>
      <p:sp>
        <p:nvSpPr>
          <p:cNvPr id="2" name="Title 1"/>
          <p:cNvSpPr>
            <a:spLocks noGrp="1"/>
          </p:cNvSpPr>
          <p:nvPr>
            <p:ph type="title"/>
          </p:nvPr>
        </p:nvSpPr>
        <p:spPr>
          <a:xfrm>
            <a:off x="392802" y="371046"/>
            <a:ext cx="2354106" cy="3989842"/>
          </a:xfrm>
        </p:spPr>
        <p:txBody>
          <a:bodyPr/>
          <a:lstStyle/>
          <a:p>
            <a:r>
              <a:rPr lang="en-US" dirty="0">
                <a:solidFill>
                  <a:schemeClr val="bg1"/>
                </a:solidFill>
                <a:latin typeface="Roboto"/>
              </a:rPr>
              <a:t>What can a </a:t>
            </a:r>
            <a:br>
              <a:rPr lang="en-US" dirty="0">
                <a:solidFill>
                  <a:schemeClr val="bg1"/>
                </a:solidFill>
                <a:latin typeface="Roboto"/>
              </a:rPr>
            </a:br>
            <a:r>
              <a:rPr lang="en-US" dirty="0">
                <a:solidFill>
                  <a:schemeClr val="bg1"/>
                </a:solidFill>
                <a:latin typeface="Roboto"/>
              </a:rPr>
              <a:t>Geriatric ED do for </a:t>
            </a:r>
            <a:br>
              <a:rPr lang="en-US" dirty="0">
                <a:solidFill>
                  <a:schemeClr val="bg1"/>
                </a:solidFill>
                <a:latin typeface="Roboto"/>
              </a:rPr>
            </a:br>
            <a:r>
              <a:rPr lang="en-US" dirty="0">
                <a:solidFill>
                  <a:schemeClr val="bg1"/>
                </a:solidFill>
                <a:latin typeface="Roboto"/>
              </a:rPr>
              <a:t>my hospital?</a:t>
            </a:r>
            <a:endParaRPr lang="en-US" dirty="0">
              <a:solidFill>
                <a:schemeClr val="bg1"/>
              </a:solidFill>
            </a:endParaRPr>
          </a:p>
        </p:txBody>
      </p:sp>
      <p:sp>
        <p:nvSpPr>
          <p:cNvPr id="6" name="Oval 5"/>
          <p:cNvSpPr/>
          <p:nvPr/>
        </p:nvSpPr>
        <p:spPr>
          <a:xfrm>
            <a:off x="3532511" y="290881"/>
            <a:ext cx="646934" cy="64693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8" name="Oval 7"/>
          <p:cNvSpPr/>
          <p:nvPr/>
        </p:nvSpPr>
        <p:spPr>
          <a:xfrm>
            <a:off x="3532511" y="1185229"/>
            <a:ext cx="646934" cy="64693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9" name="Oval 8"/>
          <p:cNvSpPr/>
          <p:nvPr/>
        </p:nvSpPr>
        <p:spPr>
          <a:xfrm>
            <a:off x="3532511" y="2088713"/>
            <a:ext cx="646934" cy="64693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10" name="Oval 9"/>
          <p:cNvSpPr/>
          <p:nvPr/>
        </p:nvSpPr>
        <p:spPr>
          <a:xfrm>
            <a:off x="3532511" y="3078449"/>
            <a:ext cx="646934" cy="64693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42" name="Rectangle 41"/>
          <p:cNvSpPr/>
          <p:nvPr/>
        </p:nvSpPr>
        <p:spPr>
          <a:xfrm>
            <a:off x="4256907" y="99786"/>
            <a:ext cx="4614043" cy="1038489"/>
          </a:xfrm>
          <a:prstGeom prst="rect">
            <a:avLst/>
          </a:prstGeom>
        </p:spPr>
        <p:txBody>
          <a:bodyPr wrap="square" anchor="ctr">
            <a:spAutoFit/>
          </a:bodyPr>
          <a:lstStyle/>
          <a:p>
            <a:pPr>
              <a:lnSpc>
                <a:spcPct val="120000"/>
              </a:lnSpc>
            </a:pPr>
            <a:r>
              <a:rPr lang="en-US" sz="1200" b="1" dirty="0">
                <a:solidFill>
                  <a:schemeClr val="accent1"/>
                </a:solidFill>
              </a:rPr>
              <a:t>Decrease Admissions &amp; Return Visits</a:t>
            </a:r>
            <a:endParaRPr lang="en-US" sz="1200" b="1" dirty="0">
              <a:solidFill>
                <a:schemeClr val="tx1">
                  <a:lumMod val="75000"/>
                  <a:lumOff val="25000"/>
                </a:schemeClr>
              </a:solidFill>
            </a:endParaRPr>
          </a:p>
          <a:p>
            <a:pPr marL="171450" indent="-171450">
              <a:lnSpc>
                <a:spcPct val="120000"/>
              </a:lnSpc>
              <a:buFont typeface="Arial" panose="020B0604020202020204" pitchFamily="34" charset="0"/>
              <a:buChar char="•"/>
            </a:pPr>
            <a:r>
              <a:rPr lang="en-US" sz="1000" dirty="0">
                <a:solidFill>
                  <a:srgbClr val="5A5A5A"/>
                </a:solidFill>
                <a:latin typeface="Roboto (Body)"/>
              </a:rPr>
              <a:t>Readmissions and returns to the ED for high-risk populations are lower in communities with Geriatric EDs.</a:t>
            </a:r>
            <a:r>
              <a:rPr lang="en-US" sz="1000" baseline="30000" dirty="0">
                <a:solidFill>
                  <a:srgbClr val="5A5A5A"/>
                </a:solidFill>
                <a:latin typeface="Roboto (Body)"/>
              </a:rPr>
              <a:t>3,4</a:t>
            </a:r>
          </a:p>
          <a:p>
            <a:pPr marL="171450" indent="-171450">
              <a:lnSpc>
                <a:spcPct val="120000"/>
              </a:lnSpc>
              <a:buFont typeface="Arial" panose="020B0604020202020204" pitchFamily="34" charset="0"/>
              <a:buChar char="•"/>
            </a:pPr>
            <a:r>
              <a:rPr lang="en-US" sz="1000" dirty="0">
                <a:solidFill>
                  <a:srgbClr val="5A5A5A"/>
                </a:solidFill>
                <a:latin typeface="Roboto (Body)"/>
              </a:rPr>
              <a:t>Senior-specific protocols in the ED are linked to reduced likelihood of admission from the ED</a:t>
            </a:r>
            <a:r>
              <a:rPr lang="en-US" sz="1000" baseline="30000" dirty="0">
                <a:solidFill>
                  <a:srgbClr val="5A5A5A"/>
                </a:solidFill>
                <a:latin typeface="Roboto (Body)"/>
              </a:rPr>
              <a:t>2-4</a:t>
            </a:r>
            <a:r>
              <a:rPr lang="en-US" sz="1000" dirty="0">
                <a:solidFill>
                  <a:srgbClr val="5A5A5A"/>
                </a:solidFill>
                <a:latin typeface="Roboto (Body)"/>
              </a:rPr>
              <a:t> without increasing mortality risk.</a:t>
            </a:r>
            <a:r>
              <a:rPr lang="en-US" sz="1000" baseline="30000" dirty="0">
                <a:solidFill>
                  <a:srgbClr val="5A5A5A"/>
                </a:solidFill>
                <a:latin typeface="Roboto (Body)"/>
              </a:rPr>
              <a:t>5-7</a:t>
            </a:r>
          </a:p>
        </p:txBody>
      </p:sp>
      <p:sp>
        <p:nvSpPr>
          <p:cNvPr id="44" name="Rectangle 43"/>
          <p:cNvSpPr/>
          <p:nvPr/>
        </p:nvSpPr>
        <p:spPr>
          <a:xfrm>
            <a:off x="4241117" y="1081784"/>
            <a:ext cx="4680634" cy="853823"/>
          </a:xfrm>
          <a:prstGeom prst="rect">
            <a:avLst/>
          </a:prstGeom>
        </p:spPr>
        <p:txBody>
          <a:bodyPr wrap="square" anchor="ctr">
            <a:spAutoFit/>
          </a:bodyPr>
          <a:lstStyle/>
          <a:p>
            <a:pPr>
              <a:lnSpc>
                <a:spcPct val="120000"/>
              </a:lnSpc>
            </a:pPr>
            <a:r>
              <a:rPr lang="en-US" sz="1200" b="1" dirty="0">
                <a:solidFill>
                  <a:schemeClr val="accent2"/>
                </a:solidFill>
              </a:rPr>
              <a:t>Increase Patient Satisfaction</a:t>
            </a:r>
            <a:endParaRPr lang="en-US" sz="1200" b="1" dirty="0">
              <a:solidFill>
                <a:schemeClr val="tx1">
                  <a:lumMod val="75000"/>
                  <a:lumOff val="25000"/>
                </a:schemeClr>
              </a:solidFill>
            </a:endParaRPr>
          </a:p>
          <a:p>
            <a:pPr marL="171450" indent="-171450">
              <a:lnSpc>
                <a:spcPct val="120000"/>
              </a:lnSpc>
              <a:buFont typeface="Arial" panose="020B0604020202020204" pitchFamily="34" charset="0"/>
              <a:buChar char="•"/>
            </a:pPr>
            <a:r>
              <a:rPr lang="en-US" sz="1000" dirty="0">
                <a:solidFill>
                  <a:srgbClr val="5A5A5A"/>
                </a:solidFill>
                <a:latin typeface="Roboto (Body)"/>
              </a:rPr>
              <a:t>Older adult patients who receive comprehensive geriatric assessment and geriatric-focused transition of care services report higher patient satisfaction.</a:t>
            </a:r>
            <a:r>
              <a:rPr lang="en-US" sz="1000" baseline="30000" dirty="0">
                <a:solidFill>
                  <a:srgbClr val="5A5A5A"/>
                </a:solidFill>
                <a:latin typeface="Roboto (Body)"/>
              </a:rPr>
              <a:t>9</a:t>
            </a:r>
          </a:p>
        </p:txBody>
      </p:sp>
      <p:sp>
        <p:nvSpPr>
          <p:cNvPr id="46" name="Rectangle 45"/>
          <p:cNvSpPr/>
          <p:nvPr/>
        </p:nvSpPr>
        <p:spPr>
          <a:xfrm>
            <a:off x="4256907" y="2056915"/>
            <a:ext cx="4614043" cy="853823"/>
          </a:xfrm>
          <a:prstGeom prst="rect">
            <a:avLst/>
          </a:prstGeom>
        </p:spPr>
        <p:txBody>
          <a:bodyPr wrap="square" anchor="ctr">
            <a:spAutoFit/>
          </a:bodyPr>
          <a:lstStyle/>
          <a:p>
            <a:pPr>
              <a:lnSpc>
                <a:spcPct val="120000"/>
              </a:lnSpc>
            </a:pPr>
            <a:r>
              <a:rPr lang="en-US" sz="1200" b="1" dirty="0">
                <a:solidFill>
                  <a:schemeClr val="accent3"/>
                </a:solidFill>
              </a:rPr>
              <a:t>Increase Market Share</a:t>
            </a:r>
            <a:endParaRPr lang="en-US" sz="1200" b="1" dirty="0">
              <a:solidFill>
                <a:schemeClr val="tx1">
                  <a:lumMod val="75000"/>
                  <a:lumOff val="25000"/>
                </a:schemeClr>
              </a:solidFill>
            </a:endParaRPr>
          </a:p>
          <a:p>
            <a:pPr marL="171450" indent="-171450">
              <a:lnSpc>
                <a:spcPct val="120000"/>
              </a:lnSpc>
              <a:buFont typeface="Arial" panose="020B0604020202020204" pitchFamily="34" charset="0"/>
              <a:buChar char="•"/>
            </a:pPr>
            <a:r>
              <a:rPr lang="en-US" sz="1000" dirty="0">
                <a:solidFill>
                  <a:srgbClr val="5A5A5A"/>
                </a:solidFill>
                <a:latin typeface="Roboto (Body)"/>
              </a:rPr>
              <a:t>GEDs demonstrate a commitment to excellent care and improve management of existing patients by providing specialized care to those who need it.</a:t>
            </a:r>
            <a:r>
              <a:rPr lang="en-US" sz="1000" baseline="30000" dirty="0">
                <a:solidFill>
                  <a:srgbClr val="5A5A5A"/>
                </a:solidFill>
                <a:latin typeface="Roboto (Body)"/>
              </a:rPr>
              <a:t>8</a:t>
            </a:r>
          </a:p>
        </p:txBody>
      </p:sp>
      <p:sp>
        <p:nvSpPr>
          <p:cNvPr id="48" name="Rectangle 47"/>
          <p:cNvSpPr/>
          <p:nvPr/>
        </p:nvSpPr>
        <p:spPr>
          <a:xfrm>
            <a:off x="4256907" y="2988173"/>
            <a:ext cx="4614043" cy="1038489"/>
          </a:xfrm>
          <a:prstGeom prst="rect">
            <a:avLst/>
          </a:prstGeom>
        </p:spPr>
        <p:txBody>
          <a:bodyPr wrap="square" anchor="ctr">
            <a:spAutoFit/>
          </a:bodyPr>
          <a:lstStyle/>
          <a:p>
            <a:pPr>
              <a:lnSpc>
                <a:spcPct val="120000"/>
              </a:lnSpc>
            </a:pPr>
            <a:r>
              <a:rPr lang="en-US" sz="1200" b="1" dirty="0">
                <a:solidFill>
                  <a:schemeClr val="accent4"/>
                </a:solidFill>
              </a:rPr>
              <a:t>Better Census Management</a:t>
            </a:r>
            <a:endParaRPr lang="en-US" sz="1200" b="1" dirty="0">
              <a:solidFill>
                <a:schemeClr val="tx1">
                  <a:lumMod val="75000"/>
                  <a:lumOff val="25000"/>
                </a:schemeClr>
              </a:solidFill>
            </a:endParaRPr>
          </a:p>
          <a:p>
            <a:pPr marL="171450" indent="-171450">
              <a:lnSpc>
                <a:spcPct val="120000"/>
              </a:lnSpc>
              <a:buFont typeface="Arial" panose="020B0604020202020204" pitchFamily="34" charset="0"/>
              <a:buChar char="•"/>
            </a:pPr>
            <a:r>
              <a:rPr lang="en-US" sz="1000" dirty="0">
                <a:solidFill>
                  <a:srgbClr val="5A5A5A"/>
                </a:solidFill>
                <a:latin typeface="Roboto"/>
              </a:rPr>
              <a:t>Hospitals with Geriatric EDs have up to 16% fewer hospital admissions and a decreased inpatient length-of-stay for admitted older patients.</a:t>
            </a:r>
            <a:r>
              <a:rPr lang="en-US" sz="1000" baseline="30000" dirty="0">
                <a:solidFill>
                  <a:srgbClr val="5A5A5A"/>
                </a:solidFill>
                <a:latin typeface="Roboto"/>
              </a:rPr>
              <a:t>3</a:t>
            </a:r>
          </a:p>
          <a:p>
            <a:pPr marL="171450" indent="-171450">
              <a:lnSpc>
                <a:spcPct val="120000"/>
              </a:lnSpc>
              <a:buFont typeface="Arial" panose="020B0604020202020204" pitchFamily="34" charset="0"/>
              <a:buChar char="•"/>
            </a:pPr>
            <a:r>
              <a:rPr lang="en-US" sz="1000" dirty="0">
                <a:solidFill>
                  <a:srgbClr val="5A5A5A"/>
                </a:solidFill>
                <a:latin typeface="Roboto (Body)"/>
              </a:rPr>
              <a:t>Geriatric-specific protocols in the ED are linked to reduced length of stay for admitted patients.</a:t>
            </a:r>
            <a:r>
              <a:rPr lang="en-US" sz="1000" baseline="30000" dirty="0">
                <a:solidFill>
                  <a:srgbClr val="5A5A5A"/>
                </a:solidFill>
                <a:latin typeface="Roboto (Body)"/>
              </a:rPr>
              <a:t>8</a:t>
            </a:r>
          </a:p>
        </p:txBody>
      </p:sp>
      <p:sp>
        <p:nvSpPr>
          <p:cNvPr id="45" name="Oval 44">
            <a:extLst>
              <a:ext uri="{FF2B5EF4-FFF2-40B4-BE49-F238E27FC236}">
                <a16:creationId xmlns:a16="http://schemas.microsoft.com/office/drawing/2014/main" id="{9C9CFCB2-F90E-4089-89CC-9E630AEB1231}"/>
              </a:ext>
            </a:extLst>
          </p:cNvPr>
          <p:cNvSpPr/>
          <p:nvPr/>
        </p:nvSpPr>
        <p:spPr>
          <a:xfrm>
            <a:off x="3532511" y="4186045"/>
            <a:ext cx="646934" cy="64693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3" dirty="0"/>
          </a:p>
        </p:txBody>
      </p:sp>
      <p:sp>
        <p:nvSpPr>
          <p:cNvPr id="56" name="Rectangle 55">
            <a:extLst>
              <a:ext uri="{FF2B5EF4-FFF2-40B4-BE49-F238E27FC236}">
                <a16:creationId xmlns:a16="http://schemas.microsoft.com/office/drawing/2014/main" id="{D6086500-E868-4F59-A49F-595EE3410578}"/>
              </a:ext>
            </a:extLst>
          </p:cNvPr>
          <p:cNvSpPr/>
          <p:nvPr/>
        </p:nvSpPr>
        <p:spPr>
          <a:xfrm>
            <a:off x="4256907" y="4082600"/>
            <a:ext cx="4680634" cy="853823"/>
          </a:xfrm>
          <a:prstGeom prst="rect">
            <a:avLst/>
          </a:prstGeom>
        </p:spPr>
        <p:txBody>
          <a:bodyPr wrap="square" anchor="ctr">
            <a:spAutoFit/>
          </a:bodyPr>
          <a:lstStyle/>
          <a:p>
            <a:pPr>
              <a:lnSpc>
                <a:spcPct val="120000"/>
              </a:lnSpc>
            </a:pPr>
            <a:r>
              <a:rPr lang="en-US" sz="1200" b="1" dirty="0"/>
              <a:t>Greater Staff Satisfaction</a:t>
            </a:r>
            <a:endParaRPr lang="en-US" sz="1200" b="1" dirty="0">
              <a:solidFill>
                <a:schemeClr val="tx1">
                  <a:lumMod val="75000"/>
                  <a:lumOff val="25000"/>
                </a:schemeClr>
              </a:solidFill>
            </a:endParaRPr>
          </a:p>
          <a:p>
            <a:pPr marL="171450" indent="-171450">
              <a:lnSpc>
                <a:spcPct val="120000"/>
              </a:lnSpc>
              <a:buFont typeface="Arial" panose="020B0604020202020204" pitchFamily="34" charset="0"/>
              <a:buChar char="•"/>
            </a:pPr>
            <a:r>
              <a:rPr lang="en-US" sz="1000" dirty="0">
                <a:solidFill>
                  <a:srgbClr val="5A5A5A"/>
                </a:solidFill>
                <a:latin typeface="Roboto (Body)"/>
              </a:rPr>
              <a:t>Greater staff satisfaction reported in EDs with Geriatric Nurse Coordinator.</a:t>
            </a:r>
            <a:r>
              <a:rPr lang="en-US" sz="1000" baseline="30000" dirty="0">
                <a:solidFill>
                  <a:srgbClr val="5A5A5A"/>
                </a:solidFill>
                <a:latin typeface="Roboto (Body)"/>
              </a:rPr>
              <a:t>10</a:t>
            </a:r>
          </a:p>
          <a:p>
            <a:pPr marL="171450" indent="-171450">
              <a:lnSpc>
                <a:spcPct val="120000"/>
              </a:lnSpc>
              <a:buFont typeface="Arial" panose="020B0604020202020204" pitchFamily="34" charset="0"/>
              <a:buChar char="•"/>
            </a:pPr>
            <a:r>
              <a:rPr lang="en-US" sz="1000" dirty="0">
                <a:solidFill>
                  <a:srgbClr val="5A5A5A"/>
                </a:solidFill>
                <a:latin typeface="Roboto (Body)"/>
              </a:rPr>
              <a:t>GEDs help staff know that they are doing an excellent job caring for their patients.</a:t>
            </a:r>
            <a:r>
              <a:rPr lang="en-US" sz="1000" baseline="30000" dirty="0">
                <a:solidFill>
                  <a:srgbClr val="5A5A5A"/>
                </a:solidFill>
                <a:latin typeface="Roboto (Body)"/>
              </a:rPr>
              <a:t>10</a:t>
            </a:r>
          </a:p>
        </p:txBody>
      </p:sp>
      <p:pic>
        <p:nvPicPr>
          <p:cNvPr id="12" name="Graphic 11" descr="IV outline">
            <a:extLst>
              <a:ext uri="{FF2B5EF4-FFF2-40B4-BE49-F238E27FC236}">
                <a16:creationId xmlns:a16="http://schemas.microsoft.com/office/drawing/2014/main" id="{71EBACB8-5E37-4AAF-A542-6665F21F980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594602" y="371046"/>
            <a:ext cx="516627" cy="516627"/>
          </a:xfrm>
          <a:prstGeom prst="rect">
            <a:avLst/>
          </a:prstGeom>
        </p:spPr>
      </p:pic>
      <p:pic>
        <p:nvPicPr>
          <p:cNvPr id="43" name="Graphic 42" descr="Star outline">
            <a:extLst>
              <a:ext uri="{FF2B5EF4-FFF2-40B4-BE49-F238E27FC236}">
                <a16:creationId xmlns:a16="http://schemas.microsoft.com/office/drawing/2014/main" id="{48AE6BB5-14D8-4453-B79E-7CEE5453FC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09974" y="4266569"/>
            <a:ext cx="485884" cy="485884"/>
          </a:xfrm>
          <a:prstGeom prst="rect">
            <a:avLst/>
          </a:prstGeom>
        </p:spPr>
      </p:pic>
      <p:pic>
        <p:nvPicPr>
          <p:cNvPr id="58" name="Graphic 57" descr="Inpatient outline">
            <a:extLst>
              <a:ext uri="{FF2B5EF4-FFF2-40B4-BE49-F238E27FC236}">
                <a16:creationId xmlns:a16="http://schemas.microsoft.com/office/drawing/2014/main" id="{9CF79866-1217-4B4C-8AAA-51B375AD1356}"/>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09973" y="3158973"/>
            <a:ext cx="485884" cy="485884"/>
          </a:xfrm>
          <a:prstGeom prst="rect">
            <a:avLst/>
          </a:prstGeom>
        </p:spPr>
      </p:pic>
      <p:pic>
        <p:nvPicPr>
          <p:cNvPr id="60" name="Graphic 59" descr="Bar graph with upward trend outline">
            <a:extLst>
              <a:ext uri="{FF2B5EF4-FFF2-40B4-BE49-F238E27FC236}">
                <a16:creationId xmlns:a16="http://schemas.microsoft.com/office/drawing/2014/main" id="{CF78002F-C620-4D5B-8299-C8C03EC0FFA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609973" y="2180797"/>
            <a:ext cx="467771" cy="467771"/>
          </a:xfrm>
          <a:prstGeom prst="rect">
            <a:avLst/>
          </a:prstGeom>
        </p:spPr>
      </p:pic>
      <p:pic>
        <p:nvPicPr>
          <p:cNvPr id="62" name="Graphic 61" descr="Man with cane outline">
            <a:extLst>
              <a:ext uri="{FF2B5EF4-FFF2-40B4-BE49-F238E27FC236}">
                <a16:creationId xmlns:a16="http://schemas.microsoft.com/office/drawing/2014/main" id="{769E15DB-51A8-49EE-BCC0-0689D90F8518}"/>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581081" y="1230336"/>
            <a:ext cx="547465" cy="547465"/>
          </a:xfrm>
          <a:prstGeom prst="rect">
            <a:avLst/>
          </a:prstGeom>
        </p:spPr>
      </p:pic>
    </p:spTree>
    <p:extLst>
      <p:ext uri="{BB962C8B-B14F-4D97-AF65-F5344CB8AC3E}">
        <p14:creationId xmlns:p14="http://schemas.microsoft.com/office/powerpoint/2010/main" val="1001703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681687" y="340877"/>
            <a:ext cx="5052738" cy="430887"/>
          </a:xfrm>
          <a:prstGeom prst="rect">
            <a:avLst/>
          </a:prstGeom>
        </p:spPr>
        <p:txBody>
          <a:bodyPr wrap="square" lIns="0" tIns="0" rIns="0" bIns="0" anchor="t">
            <a:spAutoFit/>
          </a:bodyPr>
          <a:lstStyle/>
          <a:p>
            <a:r>
              <a:rPr lang="en-US" sz="2800" b="1" dirty="0">
                <a:solidFill>
                  <a:schemeClr val="accent1"/>
                </a:solidFill>
              </a:rPr>
              <a:t>Geriatric ED Accreditation</a:t>
            </a:r>
          </a:p>
        </p:txBody>
      </p:sp>
      <p:sp>
        <p:nvSpPr>
          <p:cNvPr id="4" name="Footer Text"/>
          <p:cNvSpPr txBox="1"/>
          <p:nvPr/>
        </p:nvSpPr>
        <p:spPr>
          <a:xfrm>
            <a:off x="3681289" y="839498"/>
            <a:ext cx="5044466" cy="1077218"/>
          </a:xfrm>
          <a:prstGeom prst="rect">
            <a:avLst/>
          </a:prstGeom>
          <a:noFill/>
        </p:spPr>
        <p:txBody>
          <a:bodyPr wrap="square" lIns="0" tIns="0" rIns="0" bIns="0" rtlCol="0">
            <a:spAutoFit/>
          </a:bodyPr>
          <a:lstStyle/>
          <a:p>
            <a:pPr>
              <a:spcBef>
                <a:spcPts val="1200"/>
              </a:spcBef>
            </a:pPr>
            <a:r>
              <a:rPr lang="en-US" sz="1200" dirty="0">
                <a:solidFill>
                  <a:srgbClr val="5A5A5A"/>
                </a:solidFill>
              </a:rPr>
              <a:t>The Geriatric ED Accreditation (GEDA) program was developed by leaders in emergency medicine to ensure older patients receive well-coordinated, quality care at the appropriate level at every ED encounter.</a:t>
            </a:r>
          </a:p>
          <a:p>
            <a:pPr>
              <a:spcBef>
                <a:spcPts val="1200"/>
              </a:spcBef>
            </a:pPr>
            <a:r>
              <a:rPr lang="en-US" sz="1200" dirty="0">
                <a:solidFill>
                  <a:srgbClr val="5A5A5A"/>
                </a:solidFill>
              </a:rPr>
              <a:t>There are </a:t>
            </a:r>
            <a:r>
              <a:rPr lang="en-US" sz="1200" b="1" dirty="0">
                <a:solidFill>
                  <a:srgbClr val="5A5A5A"/>
                </a:solidFill>
              </a:rPr>
              <a:t>464 Accredited Sites (2023) and counting</a:t>
            </a:r>
            <a:r>
              <a:rPr lang="en-US" sz="1200" dirty="0">
                <a:solidFill>
                  <a:srgbClr val="5A5A5A"/>
                </a:solidFill>
              </a:rPr>
              <a:t>. Join this group of emergency departments providing excellent care to their older patients.</a:t>
            </a:r>
          </a:p>
        </p:txBody>
      </p:sp>
      <p:pic>
        <p:nvPicPr>
          <p:cNvPr id="12" name="Picture Placeholder 11">
            <a:extLst>
              <a:ext uri="{FF2B5EF4-FFF2-40B4-BE49-F238E27FC236}">
                <a16:creationId xmlns:a16="http://schemas.microsoft.com/office/drawing/2014/main" id="{B676E9C9-8E96-5244-87ED-F5BFB9F2C2C3}"/>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l="30152" r="27576"/>
          <a:stretch/>
        </p:blipFill>
        <p:spPr>
          <a:xfrm>
            <a:off x="-1" y="0"/>
            <a:ext cx="3259623" cy="5143500"/>
          </a:xfrm>
        </p:spPr>
      </p:pic>
      <p:pic>
        <p:nvPicPr>
          <p:cNvPr id="2" name="Picture 1" descr="A close up of a sign&#10;&#10;Description automatically generated">
            <a:extLst>
              <a:ext uri="{FF2B5EF4-FFF2-40B4-BE49-F238E27FC236}">
                <a16:creationId xmlns:a16="http://schemas.microsoft.com/office/drawing/2014/main" id="{8AC29891-6FE9-A5A1-23A7-410CA682B804}"/>
              </a:ext>
            </a:extLst>
          </p:cNvPr>
          <p:cNvPicPr>
            <a:picLocks noChangeAspect="1"/>
          </p:cNvPicPr>
          <p:nvPr/>
        </p:nvPicPr>
        <p:blipFill>
          <a:blip r:embed="rId4"/>
          <a:stretch>
            <a:fillRect/>
          </a:stretch>
        </p:blipFill>
        <p:spPr>
          <a:xfrm>
            <a:off x="3609292" y="2320893"/>
            <a:ext cx="1550570" cy="1162928"/>
          </a:xfrm>
          <a:prstGeom prst="rect">
            <a:avLst/>
          </a:prstGeom>
        </p:spPr>
      </p:pic>
      <p:pic>
        <p:nvPicPr>
          <p:cNvPr id="5" name="Picture 4" descr="A close up of a sign&#10;&#10;Description automatically generated">
            <a:extLst>
              <a:ext uri="{FF2B5EF4-FFF2-40B4-BE49-F238E27FC236}">
                <a16:creationId xmlns:a16="http://schemas.microsoft.com/office/drawing/2014/main" id="{7E4D6196-CD84-63B4-552E-7EA763654C71}"/>
              </a:ext>
            </a:extLst>
          </p:cNvPr>
          <p:cNvPicPr>
            <a:picLocks noChangeAspect="1"/>
          </p:cNvPicPr>
          <p:nvPr/>
        </p:nvPicPr>
        <p:blipFill>
          <a:blip r:embed="rId5"/>
          <a:stretch>
            <a:fillRect/>
          </a:stretch>
        </p:blipFill>
        <p:spPr>
          <a:xfrm>
            <a:off x="5395313" y="2320893"/>
            <a:ext cx="1550570" cy="1162928"/>
          </a:xfrm>
          <a:prstGeom prst="rect">
            <a:avLst/>
          </a:prstGeom>
        </p:spPr>
      </p:pic>
      <p:pic>
        <p:nvPicPr>
          <p:cNvPr id="7" name="Picture 6" descr="A close up of a sign&#10;&#10;Description automatically generated">
            <a:extLst>
              <a:ext uri="{FF2B5EF4-FFF2-40B4-BE49-F238E27FC236}">
                <a16:creationId xmlns:a16="http://schemas.microsoft.com/office/drawing/2014/main" id="{07D0C62A-FE46-2855-42F6-075835B6813F}"/>
              </a:ext>
            </a:extLst>
          </p:cNvPr>
          <p:cNvPicPr>
            <a:picLocks noChangeAspect="1"/>
          </p:cNvPicPr>
          <p:nvPr/>
        </p:nvPicPr>
        <p:blipFill>
          <a:blip r:embed="rId6"/>
          <a:stretch>
            <a:fillRect/>
          </a:stretch>
        </p:blipFill>
        <p:spPr>
          <a:xfrm>
            <a:off x="7151411" y="2320893"/>
            <a:ext cx="1550569" cy="1162927"/>
          </a:xfrm>
          <a:prstGeom prst="rect">
            <a:avLst/>
          </a:prstGeom>
        </p:spPr>
      </p:pic>
      <p:sp>
        <p:nvSpPr>
          <p:cNvPr id="13" name="Inhaltsplatzhalter 4">
            <a:extLst>
              <a:ext uri="{FF2B5EF4-FFF2-40B4-BE49-F238E27FC236}">
                <a16:creationId xmlns:a16="http://schemas.microsoft.com/office/drawing/2014/main" id="{4FE37D9E-A508-F044-D02D-0435FBCE45FF}"/>
              </a:ext>
            </a:extLst>
          </p:cNvPr>
          <p:cNvSpPr txBox="1">
            <a:spLocks/>
          </p:cNvSpPr>
          <p:nvPr/>
        </p:nvSpPr>
        <p:spPr>
          <a:xfrm>
            <a:off x="3681289" y="3578574"/>
            <a:ext cx="1432913" cy="677108"/>
          </a:xfrm>
          <a:prstGeom prst="rect">
            <a:avLst/>
          </a:prstGeom>
        </p:spPr>
        <p:txBody>
          <a:bodyPr wrap="square" lIns="0" tIns="0" rIns="0" bIns="0" anchor="t">
            <a:spAutoFit/>
          </a:bodyPr>
          <a:lstStyle>
            <a:lvl1pPr marL="272967" indent="-272967" algn="l" defTabSz="914127"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98" indent="-272967" algn="l" defTabSz="914127"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64" indent="-177748" algn="l" defTabSz="914127"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256" indent="-177748"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335" indent="-179335"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847"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0910"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972"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034"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00000"/>
              </a:lnSpc>
              <a:buNone/>
            </a:pPr>
            <a:r>
              <a:rPr lang="en-US" sz="1100" b="1" dirty="0">
                <a:solidFill>
                  <a:schemeClr val="accent1"/>
                </a:solidFill>
                <a:latin typeface="+mn-lt"/>
              </a:rPr>
              <a:t>Level 1 GED: </a:t>
            </a:r>
            <a:r>
              <a:rPr lang="en-US" sz="1100" dirty="0">
                <a:solidFill>
                  <a:srgbClr val="5A5A5A"/>
                </a:solidFill>
                <a:latin typeface="+mn-lt"/>
              </a:rPr>
              <a:t>Top level of accreditation. Gold standard of geriatric emergency care.</a:t>
            </a:r>
            <a:endParaRPr lang="en-US" sz="1200" dirty="0">
              <a:solidFill>
                <a:srgbClr val="5A5A5A"/>
              </a:solidFill>
              <a:latin typeface="+mn-lt"/>
            </a:endParaRPr>
          </a:p>
        </p:txBody>
      </p:sp>
      <p:sp>
        <p:nvSpPr>
          <p:cNvPr id="15" name="Inhaltsplatzhalter 4">
            <a:extLst>
              <a:ext uri="{FF2B5EF4-FFF2-40B4-BE49-F238E27FC236}">
                <a16:creationId xmlns:a16="http://schemas.microsoft.com/office/drawing/2014/main" id="{EB3D8A02-C584-94AF-7EDD-BAA53F8A2313}"/>
              </a:ext>
            </a:extLst>
          </p:cNvPr>
          <p:cNvSpPr txBox="1">
            <a:spLocks/>
          </p:cNvSpPr>
          <p:nvPr/>
        </p:nvSpPr>
        <p:spPr>
          <a:xfrm>
            <a:off x="5492912" y="3578575"/>
            <a:ext cx="1432913" cy="677108"/>
          </a:xfrm>
          <a:prstGeom prst="rect">
            <a:avLst/>
          </a:prstGeom>
        </p:spPr>
        <p:txBody>
          <a:bodyPr wrap="square" lIns="0" tIns="0" rIns="0" bIns="0" anchor="t">
            <a:spAutoFit/>
          </a:bodyPr>
          <a:lstStyle>
            <a:lvl1pPr marL="272967" indent="-272967" algn="l" defTabSz="914127"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98" indent="-272967" algn="l" defTabSz="914127"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64" indent="-177748" algn="l" defTabSz="914127"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256" indent="-177748"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335" indent="-179335"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847"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0910"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972"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034"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00000"/>
              </a:lnSpc>
              <a:buNone/>
            </a:pPr>
            <a:r>
              <a:rPr lang="en-US" sz="1100" b="1" dirty="0">
                <a:solidFill>
                  <a:schemeClr val="accent1"/>
                </a:solidFill>
                <a:latin typeface="+mn-lt"/>
              </a:rPr>
              <a:t>Level 2 GED: </a:t>
            </a:r>
            <a:r>
              <a:rPr lang="en-US" sz="1100" dirty="0">
                <a:solidFill>
                  <a:srgbClr val="5A5A5A"/>
                </a:solidFill>
                <a:latin typeface="+mn-lt"/>
              </a:rPr>
              <a:t>Excellent care processes and access to geriatric-specific resources.</a:t>
            </a:r>
          </a:p>
        </p:txBody>
      </p:sp>
      <p:sp>
        <p:nvSpPr>
          <p:cNvPr id="17" name="Inhaltsplatzhalter 4">
            <a:extLst>
              <a:ext uri="{FF2B5EF4-FFF2-40B4-BE49-F238E27FC236}">
                <a16:creationId xmlns:a16="http://schemas.microsoft.com/office/drawing/2014/main" id="{E39712D7-BCD4-7DDE-1F3C-48BDD2384B75}"/>
              </a:ext>
            </a:extLst>
          </p:cNvPr>
          <p:cNvSpPr txBox="1">
            <a:spLocks/>
          </p:cNvSpPr>
          <p:nvPr/>
        </p:nvSpPr>
        <p:spPr>
          <a:xfrm>
            <a:off x="7334347" y="3578576"/>
            <a:ext cx="1432913" cy="677108"/>
          </a:xfrm>
          <a:prstGeom prst="rect">
            <a:avLst/>
          </a:prstGeom>
        </p:spPr>
        <p:txBody>
          <a:bodyPr wrap="square" lIns="0" tIns="0" rIns="0" bIns="0" anchor="t">
            <a:spAutoFit/>
          </a:bodyPr>
          <a:lstStyle>
            <a:lvl1pPr marL="272967" indent="-272967" algn="l" defTabSz="914127"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98" indent="-272967" algn="l" defTabSz="914127"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64" indent="-177748" algn="l" defTabSz="914127"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256" indent="-177748"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335" indent="-179335"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847"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0910"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972"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034"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00000"/>
              </a:lnSpc>
              <a:buNone/>
            </a:pPr>
            <a:r>
              <a:rPr lang="en-US" sz="1100" b="1" dirty="0">
                <a:solidFill>
                  <a:schemeClr val="accent1"/>
                </a:solidFill>
                <a:latin typeface="+mn-lt"/>
              </a:rPr>
              <a:t>Level 3 GED:</a:t>
            </a:r>
            <a:r>
              <a:rPr lang="en-US" sz="1100" dirty="0">
                <a:solidFill>
                  <a:schemeClr val="accent1"/>
                </a:solidFill>
                <a:latin typeface="+mn-lt"/>
              </a:rPr>
              <a:t> </a:t>
            </a:r>
            <a:r>
              <a:rPr lang="en-US" sz="1100" dirty="0">
                <a:solidFill>
                  <a:srgbClr val="5A5A5A"/>
                </a:solidFill>
                <a:latin typeface="+mn-lt"/>
              </a:rPr>
              <a:t>Geriatric care obtainable by ALL U.S. Emergency Departments. </a:t>
            </a:r>
          </a:p>
        </p:txBody>
      </p:sp>
    </p:spTree>
    <p:extLst>
      <p:ext uri="{BB962C8B-B14F-4D97-AF65-F5344CB8AC3E}">
        <p14:creationId xmlns:p14="http://schemas.microsoft.com/office/powerpoint/2010/main" val="22273221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half" idx="2"/>
          </p:nvPr>
        </p:nvSpPr>
        <p:spPr>
          <a:xfrm>
            <a:off x="381000" y="804182"/>
            <a:ext cx="8368363" cy="173255"/>
          </a:xfrm>
        </p:spPr>
        <p:txBody>
          <a:bodyPr/>
          <a:lstStyle/>
          <a:p>
            <a:r>
              <a:rPr lang="en-US" dirty="0"/>
              <a:t>Summary</a:t>
            </a:r>
          </a:p>
        </p:txBody>
      </p:sp>
      <p:sp>
        <p:nvSpPr>
          <p:cNvPr id="4" name="Title 3"/>
          <p:cNvSpPr>
            <a:spLocks noGrp="1"/>
          </p:cNvSpPr>
          <p:nvPr>
            <p:ph type="title"/>
          </p:nvPr>
        </p:nvSpPr>
        <p:spPr>
          <a:xfrm>
            <a:off x="381000" y="356263"/>
            <a:ext cx="8368363" cy="409459"/>
          </a:xfrm>
        </p:spPr>
        <p:txBody>
          <a:bodyPr/>
          <a:lstStyle/>
          <a:p>
            <a:r>
              <a:rPr lang="en-US" dirty="0">
                <a:solidFill>
                  <a:schemeClr val="accent1"/>
                </a:solidFill>
              </a:rPr>
              <a:t>Investing in a Geriatric </a:t>
            </a:r>
            <a:r>
              <a:rPr lang="en-US">
                <a:solidFill>
                  <a:schemeClr val="accent1"/>
                </a:solidFill>
              </a:rPr>
              <a:t>Emergency Department</a:t>
            </a:r>
            <a:endParaRPr lang="en-US" dirty="0">
              <a:solidFill>
                <a:schemeClr val="accent1"/>
              </a:solidFill>
            </a:endParaRPr>
          </a:p>
        </p:txBody>
      </p:sp>
      <p:sp>
        <p:nvSpPr>
          <p:cNvPr id="8" name="Inhaltsplatzhalter 4"/>
          <p:cNvSpPr txBox="1">
            <a:spLocks/>
          </p:cNvSpPr>
          <p:nvPr/>
        </p:nvSpPr>
        <p:spPr>
          <a:xfrm>
            <a:off x="381000" y="2147931"/>
            <a:ext cx="2494859" cy="2246769"/>
          </a:xfrm>
          <a:prstGeom prst="rect">
            <a:avLst/>
          </a:prstGeom>
        </p:spPr>
        <p:txBody>
          <a:bodyPr wrap="square" lIns="0" tIns="0" rIns="0" bIns="0" anchor="ctr">
            <a:spAutoFit/>
          </a:bodyPr>
          <a:lstStyle>
            <a:lvl1pPr marL="272967" indent="-272967" algn="l" defTabSz="914127"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98" indent="-272967" algn="l" defTabSz="914127"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64" indent="-177748" algn="l" defTabSz="914127"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256" indent="-177748"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335" indent="-179335"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847"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0910"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972"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034"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lnSpc>
                <a:spcPct val="100000"/>
              </a:lnSpc>
              <a:spcAft>
                <a:spcPts val="600"/>
              </a:spcAft>
              <a:buFont typeface="Arial" panose="020B0604020202020204" pitchFamily="34" charset="0"/>
              <a:buChar char="•"/>
            </a:pPr>
            <a:r>
              <a:rPr lang="en-US" sz="1100" dirty="0">
                <a:solidFill>
                  <a:srgbClr val="5A5A5A"/>
                </a:solidFill>
                <a:latin typeface="+mn-lt"/>
              </a:rPr>
              <a:t>Prevent unnecessary admissions</a:t>
            </a:r>
          </a:p>
          <a:p>
            <a:pPr>
              <a:lnSpc>
                <a:spcPct val="100000"/>
              </a:lnSpc>
              <a:spcAft>
                <a:spcPts val="600"/>
              </a:spcAft>
              <a:buFont typeface="Arial" panose="020B0604020202020204" pitchFamily="34" charset="0"/>
              <a:buChar char="•"/>
            </a:pPr>
            <a:r>
              <a:rPr lang="en-US" sz="1100" dirty="0">
                <a:solidFill>
                  <a:srgbClr val="5A5A5A"/>
                </a:solidFill>
                <a:latin typeface="+mn-lt"/>
              </a:rPr>
              <a:t>Connect patients with community resources</a:t>
            </a:r>
          </a:p>
          <a:p>
            <a:pPr>
              <a:lnSpc>
                <a:spcPct val="100000"/>
              </a:lnSpc>
              <a:spcAft>
                <a:spcPts val="600"/>
              </a:spcAft>
              <a:buFont typeface="Arial" panose="020B0604020202020204" pitchFamily="34" charset="0"/>
              <a:buChar char="•"/>
            </a:pPr>
            <a:r>
              <a:rPr lang="en-US" sz="1100" dirty="0">
                <a:solidFill>
                  <a:srgbClr val="5A5A5A"/>
                </a:solidFill>
                <a:latin typeface="+mn-lt"/>
              </a:rPr>
              <a:t>Take steps to prevent potentially fatal conditions like delirium, or iatrogenic conditions</a:t>
            </a:r>
          </a:p>
          <a:p>
            <a:pPr>
              <a:lnSpc>
                <a:spcPct val="100000"/>
              </a:lnSpc>
              <a:spcAft>
                <a:spcPts val="600"/>
              </a:spcAft>
              <a:buFont typeface="Arial" panose="020B0604020202020204" pitchFamily="34" charset="0"/>
              <a:buChar char="•"/>
            </a:pPr>
            <a:r>
              <a:rPr lang="en-US" sz="1100" dirty="0">
                <a:solidFill>
                  <a:srgbClr val="5A5A5A"/>
                </a:solidFill>
                <a:latin typeface="+mn-lt"/>
              </a:rPr>
              <a:t>Identify high-risk patents (frailty, polypharmacy, dementia, delirium)</a:t>
            </a:r>
          </a:p>
          <a:p>
            <a:pPr>
              <a:lnSpc>
                <a:spcPct val="100000"/>
              </a:lnSpc>
              <a:spcAft>
                <a:spcPts val="600"/>
              </a:spcAft>
              <a:buFont typeface="Arial" panose="020B0604020202020204" pitchFamily="34" charset="0"/>
              <a:buChar char="•"/>
            </a:pPr>
            <a:r>
              <a:rPr lang="en-US" sz="1100" dirty="0">
                <a:solidFill>
                  <a:srgbClr val="5A5A5A"/>
                </a:solidFill>
                <a:latin typeface="+mn-lt"/>
              </a:rPr>
              <a:t>Prevent overprescribing and promote deprescribing</a:t>
            </a:r>
          </a:p>
          <a:p>
            <a:pPr>
              <a:lnSpc>
                <a:spcPct val="100000"/>
              </a:lnSpc>
              <a:spcAft>
                <a:spcPts val="600"/>
              </a:spcAft>
              <a:buFont typeface="Arial" panose="020B0604020202020204" pitchFamily="34" charset="0"/>
              <a:buChar char="•"/>
            </a:pPr>
            <a:r>
              <a:rPr lang="en-US" sz="1100" dirty="0">
                <a:solidFill>
                  <a:srgbClr val="5A5A5A"/>
                </a:solidFill>
                <a:latin typeface="+mn-lt"/>
              </a:rPr>
              <a:t>Improve patient satisfaction </a:t>
            </a:r>
          </a:p>
        </p:txBody>
      </p:sp>
      <p:sp>
        <p:nvSpPr>
          <p:cNvPr id="9" name="Oval 8"/>
          <p:cNvSpPr/>
          <p:nvPr/>
        </p:nvSpPr>
        <p:spPr bwMode="auto">
          <a:xfrm>
            <a:off x="295719" y="1292071"/>
            <a:ext cx="533271" cy="533271"/>
          </a:xfrm>
          <a:prstGeom prst="ellipse">
            <a:avLst/>
          </a:prstGeom>
          <a:solidFill>
            <a:schemeClr val="accent1"/>
          </a:solidFill>
          <a:ln w="9525">
            <a:noFill/>
            <a:round/>
            <a:headEnd/>
            <a:tailEnd/>
          </a:ln>
        </p:spPr>
        <p:txBody>
          <a:bodyPr vert="horz" wrap="square" lIns="0" tIns="0" rIns="0" bIns="0" numCol="1" rtlCol="0" anchor="ctr" anchorCtr="0" compatLnSpc="1">
            <a:prstTxWarp prst="textNoShape">
              <a:avLst/>
            </a:prstTxWarp>
          </a:bodyPr>
          <a:lstStyle/>
          <a:p>
            <a:pPr algn="ctr"/>
            <a:r>
              <a:rPr lang="en-US" b="1" dirty="0">
                <a:solidFill>
                  <a:schemeClr val="bg1"/>
                </a:solidFill>
              </a:rPr>
              <a:t>01</a:t>
            </a:r>
          </a:p>
        </p:txBody>
      </p:sp>
      <p:sp>
        <p:nvSpPr>
          <p:cNvPr id="11" name="Oval 10"/>
          <p:cNvSpPr/>
          <p:nvPr/>
        </p:nvSpPr>
        <p:spPr bwMode="auto">
          <a:xfrm>
            <a:off x="3325345" y="1300502"/>
            <a:ext cx="533271" cy="533271"/>
          </a:xfrm>
          <a:prstGeom prst="ellipse">
            <a:avLst/>
          </a:prstGeom>
          <a:solidFill>
            <a:schemeClr val="accent2"/>
          </a:solidFill>
          <a:ln w="9525">
            <a:noFill/>
            <a:round/>
            <a:headEnd/>
            <a:tailEnd/>
          </a:ln>
        </p:spPr>
        <p:txBody>
          <a:bodyPr vert="horz" wrap="square" lIns="0" tIns="0" rIns="0" bIns="0" numCol="1" rtlCol="0" anchor="ctr" anchorCtr="0" compatLnSpc="1">
            <a:prstTxWarp prst="textNoShape">
              <a:avLst/>
            </a:prstTxWarp>
          </a:bodyPr>
          <a:lstStyle/>
          <a:p>
            <a:pPr algn="ctr"/>
            <a:r>
              <a:rPr lang="en-US" b="1" dirty="0">
                <a:solidFill>
                  <a:schemeClr val="bg1"/>
                </a:solidFill>
              </a:rPr>
              <a:t>02</a:t>
            </a:r>
          </a:p>
        </p:txBody>
      </p:sp>
      <p:sp>
        <p:nvSpPr>
          <p:cNvPr id="13" name="Oval 12"/>
          <p:cNvSpPr/>
          <p:nvPr/>
        </p:nvSpPr>
        <p:spPr bwMode="auto">
          <a:xfrm>
            <a:off x="6210250" y="1384929"/>
            <a:ext cx="533271" cy="533271"/>
          </a:xfrm>
          <a:prstGeom prst="ellipse">
            <a:avLst/>
          </a:prstGeom>
          <a:solidFill>
            <a:schemeClr val="accent3"/>
          </a:solidFill>
          <a:ln w="9525">
            <a:noFill/>
            <a:round/>
            <a:headEnd/>
            <a:tailEnd/>
          </a:ln>
        </p:spPr>
        <p:txBody>
          <a:bodyPr vert="horz" wrap="square" lIns="0" tIns="0" rIns="0" bIns="0" numCol="1" rtlCol="0" anchor="ctr" anchorCtr="0" compatLnSpc="1">
            <a:prstTxWarp prst="textNoShape">
              <a:avLst/>
            </a:prstTxWarp>
          </a:bodyPr>
          <a:lstStyle/>
          <a:p>
            <a:pPr algn="ctr"/>
            <a:r>
              <a:rPr lang="en-US" b="1" dirty="0">
                <a:solidFill>
                  <a:schemeClr val="bg1"/>
                </a:solidFill>
              </a:rPr>
              <a:t>03</a:t>
            </a:r>
          </a:p>
        </p:txBody>
      </p:sp>
      <p:sp>
        <p:nvSpPr>
          <p:cNvPr id="2" name="Inhaltsplatzhalter 4">
            <a:extLst>
              <a:ext uri="{FF2B5EF4-FFF2-40B4-BE49-F238E27FC236}">
                <a16:creationId xmlns:a16="http://schemas.microsoft.com/office/drawing/2014/main" id="{CEE5D54A-D49C-CCA9-843A-60B86E649A95}"/>
              </a:ext>
            </a:extLst>
          </p:cNvPr>
          <p:cNvSpPr txBox="1">
            <a:spLocks/>
          </p:cNvSpPr>
          <p:nvPr/>
        </p:nvSpPr>
        <p:spPr>
          <a:xfrm>
            <a:off x="3325345" y="2147931"/>
            <a:ext cx="2494859" cy="1323439"/>
          </a:xfrm>
          <a:prstGeom prst="rect">
            <a:avLst/>
          </a:prstGeom>
        </p:spPr>
        <p:txBody>
          <a:bodyPr wrap="square" lIns="0" tIns="0" rIns="0" bIns="0" anchor="ctr">
            <a:spAutoFit/>
          </a:bodyPr>
          <a:lstStyle>
            <a:defPPr>
              <a:defRPr lang="en-US"/>
            </a:defPPr>
            <a:lvl1pPr marL="272967" indent="-272967" defTabSz="914127">
              <a:lnSpc>
                <a:spcPct val="100000"/>
              </a:lnSpc>
              <a:spcBef>
                <a:spcPts val="0"/>
              </a:spcBef>
              <a:spcAft>
                <a:spcPts val="600"/>
              </a:spcAft>
              <a:buFont typeface="Arial" panose="020B0604020202020204" pitchFamily="34" charset="0"/>
              <a:buChar char="•"/>
              <a:defRPr sz="1100">
                <a:solidFill>
                  <a:srgbClr val="5A5A5A"/>
                </a:solidFill>
              </a:defRPr>
            </a:lvl1pPr>
            <a:lvl2pPr marL="807798" indent="-272967" defTabSz="914127">
              <a:lnSpc>
                <a:spcPct val="90000"/>
              </a:lnSpc>
              <a:spcBef>
                <a:spcPts val="0"/>
              </a:spcBef>
              <a:spcAft>
                <a:spcPts val="1000"/>
              </a:spcAft>
              <a:buFont typeface="Symbol" panose="05050102010706020507" pitchFamily="18" charset="2"/>
              <a:buChar char="-"/>
              <a:defRPr sz="2000">
                <a:solidFill>
                  <a:schemeClr val="bg1"/>
                </a:solidFill>
                <a:latin typeface="Calibri Light" panose="020F0302020204030204" pitchFamily="34" charset="0"/>
              </a:defRPr>
            </a:lvl2pPr>
            <a:lvl3pPr marL="1080764" indent="-177748" defTabSz="914127">
              <a:lnSpc>
                <a:spcPct val="90000"/>
              </a:lnSpc>
              <a:spcBef>
                <a:spcPts val="0"/>
              </a:spcBef>
              <a:spcAft>
                <a:spcPts val="1000"/>
              </a:spcAft>
              <a:buFont typeface="Symbol" panose="05050102010706020507" pitchFamily="18" charset="2"/>
              <a:buChar char="-"/>
              <a:defRPr sz="1900">
                <a:solidFill>
                  <a:schemeClr val="bg1"/>
                </a:solidFill>
                <a:latin typeface="Calibri Light" panose="020F0302020204030204" pitchFamily="34" charset="0"/>
              </a:defRPr>
            </a:lvl3pPr>
            <a:lvl4pPr marL="1436256" indent="-177748" defTabSz="914127">
              <a:lnSpc>
                <a:spcPct val="90000"/>
              </a:lnSpc>
              <a:spcBef>
                <a:spcPts val="0"/>
              </a:spcBef>
              <a:spcAft>
                <a:spcPts val="1000"/>
              </a:spcAft>
              <a:buFont typeface="Symbol" panose="05050102010706020507" pitchFamily="18" charset="2"/>
              <a:buChar char="-"/>
              <a:defRPr sz="1600">
                <a:solidFill>
                  <a:schemeClr val="bg1"/>
                </a:solidFill>
                <a:latin typeface="Calibri Light" panose="020F0302020204030204" pitchFamily="34" charset="0"/>
              </a:defRPr>
            </a:lvl4pPr>
            <a:lvl5pPr marL="1793335" indent="-179335" defTabSz="914127">
              <a:lnSpc>
                <a:spcPct val="90000"/>
              </a:lnSpc>
              <a:spcBef>
                <a:spcPts val="0"/>
              </a:spcBef>
              <a:spcAft>
                <a:spcPts val="1000"/>
              </a:spcAft>
              <a:buFont typeface="Symbol" panose="05050102010706020507" pitchFamily="18" charset="2"/>
              <a:buChar char="-"/>
              <a:defRPr sz="1600">
                <a:solidFill>
                  <a:schemeClr val="bg1"/>
                </a:solidFill>
                <a:latin typeface="Calibri Light" panose="020F0302020204030204" pitchFamily="34" charset="0"/>
              </a:defRPr>
            </a:lvl5pPr>
            <a:lvl6pPr marL="2513847" indent="-228532" defTabSz="914127">
              <a:spcBef>
                <a:spcPct val="20000"/>
              </a:spcBef>
              <a:buFont typeface="Arial" panose="020B0604020202020204" pitchFamily="34" charset="0"/>
              <a:buChar char="•"/>
              <a:defRPr sz="2000"/>
            </a:lvl6pPr>
            <a:lvl7pPr marL="2970910" indent="-228532" defTabSz="914127">
              <a:spcBef>
                <a:spcPct val="20000"/>
              </a:spcBef>
              <a:buFont typeface="Arial" panose="020B0604020202020204" pitchFamily="34" charset="0"/>
              <a:buChar char="•"/>
              <a:defRPr sz="2000"/>
            </a:lvl7pPr>
            <a:lvl8pPr marL="3427972" indent="-228532" defTabSz="914127">
              <a:spcBef>
                <a:spcPct val="20000"/>
              </a:spcBef>
              <a:buFont typeface="Arial" panose="020B0604020202020204" pitchFamily="34" charset="0"/>
              <a:buChar char="•"/>
              <a:defRPr sz="2000"/>
            </a:lvl8pPr>
            <a:lvl9pPr marL="3885034" indent="-228532" defTabSz="914127">
              <a:spcBef>
                <a:spcPct val="20000"/>
              </a:spcBef>
              <a:buFont typeface="Arial" panose="020B0604020202020204" pitchFamily="34" charset="0"/>
              <a:buChar char="•"/>
              <a:defRPr sz="2000"/>
            </a:lvl9pPr>
          </a:lstStyle>
          <a:p>
            <a:r>
              <a:rPr lang="en-US" dirty="0"/>
              <a:t>Reduce hospital admissions</a:t>
            </a:r>
          </a:p>
          <a:p>
            <a:r>
              <a:rPr lang="en-US" dirty="0"/>
              <a:t>Reduce ED 30-day and 60-day revisit rates</a:t>
            </a:r>
          </a:p>
          <a:p>
            <a:r>
              <a:rPr lang="en-US" dirty="0"/>
              <a:t>Prevent unnecessary admissions</a:t>
            </a:r>
          </a:p>
          <a:p>
            <a:r>
              <a:rPr lang="en-US" dirty="0"/>
              <a:t>Leverage the interdisciplinary team</a:t>
            </a:r>
          </a:p>
          <a:p>
            <a:r>
              <a:rPr lang="en-US" dirty="0"/>
              <a:t>Improve staff satisfaction</a:t>
            </a:r>
          </a:p>
        </p:txBody>
      </p:sp>
      <p:sp>
        <p:nvSpPr>
          <p:cNvPr id="3" name="Inhaltsplatzhalter 4">
            <a:extLst>
              <a:ext uri="{FF2B5EF4-FFF2-40B4-BE49-F238E27FC236}">
                <a16:creationId xmlns:a16="http://schemas.microsoft.com/office/drawing/2014/main" id="{E4B709E9-509F-33BD-9F78-8DCD1D202D89}"/>
              </a:ext>
            </a:extLst>
          </p:cNvPr>
          <p:cNvSpPr txBox="1">
            <a:spLocks/>
          </p:cNvSpPr>
          <p:nvPr/>
        </p:nvSpPr>
        <p:spPr>
          <a:xfrm>
            <a:off x="6269691" y="2147931"/>
            <a:ext cx="2493309" cy="1313180"/>
          </a:xfrm>
          <a:prstGeom prst="rect">
            <a:avLst/>
          </a:prstGeom>
        </p:spPr>
        <p:txBody>
          <a:bodyPr wrap="square" lIns="0" tIns="0" rIns="0" bIns="0" anchor="ctr">
            <a:spAutoFit/>
          </a:bodyPr>
          <a:lstStyle>
            <a:lvl1pPr marL="272967" indent="-272967" algn="l" defTabSz="914127"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98" indent="-272967" algn="l" defTabSz="914127"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64" indent="-177748" algn="l" defTabSz="914127"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256" indent="-177748"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335" indent="-179335"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847"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0910"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972"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034"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00000"/>
              </a:lnSpc>
              <a:buNone/>
            </a:pPr>
            <a:r>
              <a:rPr lang="en-US" sz="1100" dirty="0">
                <a:solidFill>
                  <a:srgbClr val="5A5A5A"/>
                </a:solidFill>
                <a:latin typeface="+mn-lt"/>
              </a:rPr>
              <a:t>Join a growing group of emergency departments providing excellent care for older adults.</a:t>
            </a:r>
          </a:p>
          <a:p>
            <a:pPr marL="0" indent="0">
              <a:lnSpc>
                <a:spcPct val="100000"/>
              </a:lnSpc>
              <a:buNone/>
            </a:pPr>
            <a:r>
              <a:rPr lang="en-US" sz="1100" dirty="0">
                <a:solidFill>
                  <a:srgbClr val="5A5A5A"/>
                </a:solidFill>
                <a:latin typeface="+mn-lt"/>
              </a:rPr>
              <a:t>And join the Geriatric Emergency Department Collaborative to gain access to education and resources for your clinicians.</a:t>
            </a:r>
          </a:p>
        </p:txBody>
      </p:sp>
      <p:sp>
        <p:nvSpPr>
          <p:cNvPr id="16" name="TextBox 15">
            <a:extLst>
              <a:ext uri="{FF2B5EF4-FFF2-40B4-BE49-F238E27FC236}">
                <a16:creationId xmlns:a16="http://schemas.microsoft.com/office/drawing/2014/main" id="{F648F2D9-8ED4-D163-3682-E02FAF8ADCCC}"/>
              </a:ext>
            </a:extLst>
          </p:cNvPr>
          <p:cNvSpPr txBox="1"/>
          <p:nvPr/>
        </p:nvSpPr>
        <p:spPr>
          <a:xfrm>
            <a:off x="862357" y="1300148"/>
            <a:ext cx="1795562" cy="738664"/>
          </a:xfrm>
          <a:prstGeom prst="rect">
            <a:avLst/>
          </a:prstGeom>
          <a:noFill/>
        </p:spPr>
        <p:txBody>
          <a:bodyPr wrap="square">
            <a:spAutoFit/>
          </a:bodyPr>
          <a:lstStyle/>
          <a:p>
            <a:pPr marL="0" indent="0">
              <a:lnSpc>
                <a:spcPct val="100000"/>
              </a:lnSpc>
              <a:buNone/>
            </a:pPr>
            <a:r>
              <a:rPr lang="en-US" sz="1400" b="1" dirty="0">
                <a:solidFill>
                  <a:schemeClr val="accent1"/>
                </a:solidFill>
                <a:latin typeface="+mj-lt"/>
              </a:rPr>
              <a:t>Improve Your Patient Outcomes &amp; Satisfaction</a:t>
            </a:r>
          </a:p>
        </p:txBody>
      </p:sp>
      <p:sp>
        <p:nvSpPr>
          <p:cNvPr id="18" name="TextBox 17">
            <a:extLst>
              <a:ext uri="{FF2B5EF4-FFF2-40B4-BE49-F238E27FC236}">
                <a16:creationId xmlns:a16="http://schemas.microsoft.com/office/drawing/2014/main" id="{A21CCE28-30C7-1B71-0C90-5F191901160E}"/>
              </a:ext>
            </a:extLst>
          </p:cNvPr>
          <p:cNvSpPr txBox="1"/>
          <p:nvPr/>
        </p:nvSpPr>
        <p:spPr>
          <a:xfrm>
            <a:off x="3901191" y="1300148"/>
            <a:ext cx="1919013" cy="738664"/>
          </a:xfrm>
          <a:prstGeom prst="rect">
            <a:avLst/>
          </a:prstGeom>
          <a:noFill/>
        </p:spPr>
        <p:txBody>
          <a:bodyPr wrap="square">
            <a:spAutoFit/>
          </a:bodyPr>
          <a:lstStyle/>
          <a:p>
            <a:pPr marL="0" indent="0">
              <a:lnSpc>
                <a:spcPct val="100000"/>
              </a:lnSpc>
              <a:buNone/>
            </a:pPr>
            <a:r>
              <a:rPr lang="en-US" sz="1400" b="1" dirty="0">
                <a:solidFill>
                  <a:schemeClr val="accent2"/>
                </a:solidFill>
                <a:latin typeface="+mj-lt"/>
              </a:rPr>
              <a:t>Improve ED Operations &amp; Market Share</a:t>
            </a:r>
          </a:p>
        </p:txBody>
      </p:sp>
      <p:sp>
        <p:nvSpPr>
          <p:cNvPr id="20" name="TextBox 19">
            <a:extLst>
              <a:ext uri="{FF2B5EF4-FFF2-40B4-BE49-F238E27FC236}">
                <a16:creationId xmlns:a16="http://schemas.microsoft.com/office/drawing/2014/main" id="{70E44A97-608E-BCFD-1063-267B072ED618}"/>
              </a:ext>
            </a:extLst>
          </p:cNvPr>
          <p:cNvSpPr txBox="1"/>
          <p:nvPr/>
        </p:nvSpPr>
        <p:spPr>
          <a:xfrm>
            <a:off x="6809155" y="1311277"/>
            <a:ext cx="2038969" cy="738664"/>
          </a:xfrm>
          <a:prstGeom prst="rect">
            <a:avLst/>
          </a:prstGeom>
          <a:noFill/>
        </p:spPr>
        <p:txBody>
          <a:bodyPr wrap="square">
            <a:spAutoFit/>
          </a:bodyPr>
          <a:lstStyle/>
          <a:p>
            <a:pPr marL="0" indent="0">
              <a:lnSpc>
                <a:spcPct val="100000"/>
              </a:lnSpc>
              <a:buNone/>
            </a:pPr>
            <a:r>
              <a:rPr lang="en-US" sz="1400" b="1" dirty="0">
                <a:solidFill>
                  <a:schemeClr val="accent3"/>
                </a:solidFill>
                <a:latin typeface="+mj-lt"/>
              </a:rPr>
              <a:t>Become Nationally Accredited as a Geriatric ED</a:t>
            </a:r>
          </a:p>
        </p:txBody>
      </p:sp>
    </p:spTree>
    <p:extLst>
      <p:ext uri="{BB962C8B-B14F-4D97-AF65-F5344CB8AC3E}">
        <p14:creationId xmlns:p14="http://schemas.microsoft.com/office/powerpoint/2010/main" val="1936653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cture containing drawing&#10;&#10;Description automatically generated">
            <a:extLst>
              <a:ext uri="{FF2B5EF4-FFF2-40B4-BE49-F238E27FC236}">
                <a16:creationId xmlns:a16="http://schemas.microsoft.com/office/drawing/2014/main" id="{A3AD4E50-A819-B8E3-E64B-BF0370906C7C}"/>
              </a:ext>
            </a:extLst>
          </p:cNvPr>
          <p:cNvPicPr>
            <a:picLocks noChangeAspect="1"/>
          </p:cNvPicPr>
          <p:nvPr/>
        </p:nvPicPr>
        <p:blipFill>
          <a:blip r:embed="rId3"/>
          <a:stretch>
            <a:fillRect/>
          </a:stretch>
        </p:blipFill>
        <p:spPr>
          <a:xfrm>
            <a:off x="3926" y="54509"/>
            <a:ext cx="4629777" cy="1376271"/>
          </a:xfrm>
          <a:prstGeom prst="rect">
            <a:avLst/>
          </a:prstGeom>
        </p:spPr>
      </p:pic>
      <p:sp>
        <p:nvSpPr>
          <p:cNvPr id="7" name="Rectangle 6">
            <a:extLst>
              <a:ext uri="{FF2B5EF4-FFF2-40B4-BE49-F238E27FC236}">
                <a16:creationId xmlns:a16="http://schemas.microsoft.com/office/drawing/2014/main" id="{D9DEF290-D224-B5AC-F610-76C723D9EDF6}"/>
              </a:ext>
            </a:extLst>
          </p:cNvPr>
          <p:cNvSpPr/>
          <p:nvPr/>
        </p:nvSpPr>
        <p:spPr>
          <a:xfrm>
            <a:off x="4572001" y="0"/>
            <a:ext cx="4572000"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013"/>
          </a:p>
        </p:txBody>
      </p:sp>
      <p:sp>
        <p:nvSpPr>
          <p:cNvPr id="15" name="Footer Text"/>
          <p:cNvSpPr txBox="1"/>
          <p:nvPr/>
        </p:nvSpPr>
        <p:spPr>
          <a:xfrm>
            <a:off x="409660" y="1394740"/>
            <a:ext cx="3922310" cy="287258"/>
          </a:xfrm>
          <a:prstGeom prst="rect">
            <a:avLst/>
          </a:prstGeom>
          <a:noFill/>
        </p:spPr>
        <p:txBody>
          <a:bodyPr wrap="square" lIns="0" tIns="0" rIns="0" bIns="0" rtlCol="0">
            <a:spAutoFit/>
          </a:bodyPr>
          <a:lstStyle/>
          <a:p>
            <a:pPr>
              <a:lnSpc>
                <a:spcPct val="150000"/>
              </a:lnSpc>
            </a:pPr>
            <a:r>
              <a:rPr lang="en-US" sz="1400" dirty="0">
                <a:solidFill>
                  <a:srgbClr val="5A5A5A"/>
                </a:solidFill>
              </a:rPr>
              <a:t>Resources to get started at </a:t>
            </a:r>
            <a:r>
              <a:rPr lang="en-US" sz="1400" dirty="0">
                <a:solidFill>
                  <a:srgbClr val="5A5A5A"/>
                </a:solidFill>
                <a:hlinkClick r:id="rId4"/>
              </a:rPr>
              <a:t>gedcollaborative.com</a:t>
            </a:r>
            <a:endParaRPr lang="en-US" sz="1400" dirty="0">
              <a:solidFill>
                <a:srgbClr val="5A5A5A"/>
              </a:solidFill>
            </a:endParaRPr>
          </a:p>
        </p:txBody>
      </p:sp>
      <p:sp>
        <p:nvSpPr>
          <p:cNvPr id="17" name="Inhaltsplatzhalter 4"/>
          <p:cNvSpPr txBox="1">
            <a:spLocks/>
          </p:cNvSpPr>
          <p:nvPr/>
        </p:nvSpPr>
        <p:spPr>
          <a:xfrm>
            <a:off x="5002554" y="428183"/>
            <a:ext cx="3795475" cy="611449"/>
          </a:xfrm>
          <a:prstGeom prst="rect">
            <a:avLst/>
          </a:prstGeom>
        </p:spPr>
        <p:txBody>
          <a:bodyPr wrap="square" lIns="0" tIns="0" rIns="0" bIns="0">
            <a:spAutoFit/>
          </a:bodyPr>
          <a:lstStyle>
            <a:lvl1pPr marL="272967" indent="-272967" algn="l" defTabSz="914127"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98" indent="-272967" algn="l" defTabSz="914127"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64" indent="-177748" algn="l" defTabSz="914127"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256" indent="-177748"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335" indent="-179335"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847"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0910"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972"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034"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30000"/>
              </a:lnSpc>
              <a:buNone/>
            </a:pPr>
            <a:r>
              <a:rPr lang="en-US" sz="1600" dirty="0">
                <a:latin typeface="+mj-lt"/>
              </a:rPr>
              <a:t>Want more guidance? Get connected with experts in geriatric emergency medicine:</a:t>
            </a:r>
            <a:endParaRPr lang="en-US" sz="1050" dirty="0">
              <a:latin typeface="+mn-lt"/>
            </a:endParaRPr>
          </a:p>
        </p:txBody>
      </p:sp>
      <p:sp>
        <p:nvSpPr>
          <p:cNvPr id="5" name="TextBox 4">
            <a:extLst>
              <a:ext uri="{FF2B5EF4-FFF2-40B4-BE49-F238E27FC236}">
                <a16:creationId xmlns:a16="http://schemas.microsoft.com/office/drawing/2014/main" id="{8BC9E0B6-6BDC-52F2-8473-F0C70604B610}"/>
              </a:ext>
            </a:extLst>
          </p:cNvPr>
          <p:cNvSpPr txBox="1"/>
          <p:nvPr/>
        </p:nvSpPr>
        <p:spPr>
          <a:xfrm>
            <a:off x="4917973" y="2182887"/>
            <a:ext cx="3880056" cy="2828980"/>
          </a:xfrm>
          <a:prstGeom prst="rect">
            <a:avLst/>
          </a:prstGeom>
          <a:noFill/>
        </p:spPr>
        <p:txBody>
          <a:bodyPr wrap="square">
            <a:spAutoFit/>
          </a:bodyPr>
          <a:lstStyle/>
          <a:p>
            <a:pPr marL="171450" lvl="0" indent="-171450">
              <a:lnSpc>
                <a:spcPct val="107000"/>
              </a:lnSpc>
              <a:spcBef>
                <a:spcPts val="1200"/>
              </a:spcBef>
              <a:buFont typeface="Arial" panose="020B0604020202020204" pitchFamily="34" charset="0"/>
              <a:buChar char="•"/>
            </a:pPr>
            <a:r>
              <a:rPr lang="en-US" sz="1400" b="1" kern="100" dirty="0">
                <a:solidFill>
                  <a:schemeClr val="bg1"/>
                </a:solidFill>
                <a:effectLst/>
                <a:ea typeface="Calibri" panose="020F0502020204030204" pitchFamily="34" charset="0"/>
                <a:cs typeface="Times New Roman" panose="02020603050405020304" pitchFamily="18" charset="0"/>
              </a:rPr>
              <a:t>ED EVALUATION: </a:t>
            </a:r>
            <a:r>
              <a:rPr lang="en-US" sz="1400" kern="100" dirty="0">
                <a:solidFill>
                  <a:schemeClr val="bg1"/>
                </a:solidFill>
                <a:effectLst/>
                <a:ea typeface="Calibri" panose="020F0502020204030204" pitchFamily="34" charset="0"/>
                <a:cs typeface="Times New Roman" panose="02020603050405020304" pitchFamily="18" charset="0"/>
              </a:rPr>
              <a:t>Our experts determine what you’ll need to achieve your QI or accreditation goals and provide recommendations.</a:t>
            </a:r>
          </a:p>
          <a:p>
            <a:pPr marL="171450" indent="-171450">
              <a:lnSpc>
                <a:spcPct val="107000"/>
              </a:lnSpc>
              <a:spcBef>
                <a:spcPts val="1200"/>
              </a:spcBef>
              <a:buFont typeface="Arial" panose="020B0604020202020204" pitchFamily="34" charset="0"/>
              <a:buChar char="•"/>
            </a:pPr>
            <a:r>
              <a:rPr lang="en-US" sz="1400" b="1" kern="100" dirty="0">
                <a:solidFill>
                  <a:schemeClr val="bg1"/>
                </a:solidFill>
                <a:effectLst/>
                <a:ea typeface="Calibri" panose="020F0502020204030204" pitchFamily="34" charset="0"/>
                <a:cs typeface="Times New Roman" panose="02020603050405020304" pitchFamily="18" charset="0"/>
              </a:rPr>
              <a:t>BOOTCAMP</a:t>
            </a:r>
            <a:r>
              <a:rPr lang="en-US" sz="1400" kern="100" dirty="0">
                <a:solidFill>
                  <a:schemeClr val="bg1"/>
                </a:solidFill>
                <a:effectLst/>
                <a:ea typeface="Calibri" panose="020F0502020204030204" pitchFamily="34" charset="0"/>
                <a:cs typeface="Times New Roman" panose="02020603050405020304" pitchFamily="18" charset="0"/>
              </a:rPr>
              <a:t>: Immersive engagement to equip your team with tools to launch a Geriatric Emergency QI project.</a:t>
            </a:r>
          </a:p>
          <a:p>
            <a:pPr marL="171450" indent="-171450">
              <a:lnSpc>
                <a:spcPct val="107000"/>
              </a:lnSpc>
              <a:spcBef>
                <a:spcPts val="1200"/>
              </a:spcBef>
              <a:buFont typeface="Arial" panose="020B0604020202020204" pitchFamily="34" charset="0"/>
              <a:buChar char="•"/>
            </a:pPr>
            <a:endParaRPr lang="en-US" sz="1400" kern="100" dirty="0">
              <a:solidFill>
                <a:schemeClr val="bg1"/>
              </a:solidFill>
              <a:effectLst/>
              <a:ea typeface="Calibri" panose="020F0502020204030204" pitchFamily="34" charset="0"/>
              <a:cs typeface="Times New Roman" panose="02020603050405020304" pitchFamily="18" charset="0"/>
            </a:endParaRPr>
          </a:p>
          <a:p>
            <a:pPr>
              <a:spcBef>
                <a:spcPts val="600"/>
              </a:spcBef>
            </a:pPr>
            <a:r>
              <a:rPr lang="en-US" sz="1400" kern="100" dirty="0">
                <a:solidFill>
                  <a:schemeClr val="bg1"/>
                </a:solidFill>
                <a:ea typeface="Calibri" panose="020F0502020204030204" pitchFamily="34" charset="0"/>
                <a:cs typeface="Times New Roman" panose="02020603050405020304" pitchFamily="18" charset="0"/>
              </a:rPr>
              <a:t>Learn more:</a:t>
            </a:r>
          </a:p>
          <a:p>
            <a:pPr>
              <a:spcBef>
                <a:spcPts val="600"/>
              </a:spcBef>
            </a:pPr>
            <a:r>
              <a:rPr lang="en-US" sz="1400" kern="100" dirty="0">
                <a:solidFill>
                  <a:schemeClr val="bg1"/>
                </a:solidFill>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gedcollaborative.com/consulting-and-services</a:t>
            </a:r>
            <a:endParaRPr lang="en-US" sz="1400" kern="100" dirty="0">
              <a:solidFill>
                <a:schemeClr val="bg1"/>
              </a:solidFill>
              <a:effectLst/>
              <a:ea typeface="Calibri" panose="020F0502020204030204" pitchFamily="34" charset="0"/>
              <a:cs typeface="Times New Roman" panose="02020603050405020304" pitchFamily="18" charset="0"/>
            </a:endParaRPr>
          </a:p>
        </p:txBody>
      </p:sp>
      <p:sp>
        <p:nvSpPr>
          <p:cNvPr id="3" name="Footer Text">
            <a:extLst>
              <a:ext uri="{FF2B5EF4-FFF2-40B4-BE49-F238E27FC236}">
                <a16:creationId xmlns:a16="http://schemas.microsoft.com/office/drawing/2014/main" id="{50AE985D-85C1-2962-63C4-4BEBDF6B0188}"/>
              </a:ext>
            </a:extLst>
          </p:cNvPr>
          <p:cNvSpPr txBox="1"/>
          <p:nvPr/>
        </p:nvSpPr>
        <p:spPr>
          <a:xfrm>
            <a:off x="529676" y="1842408"/>
            <a:ext cx="3922310" cy="369332"/>
          </a:xfrm>
          <a:prstGeom prst="rect">
            <a:avLst/>
          </a:prstGeom>
          <a:noFill/>
        </p:spPr>
        <p:txBody>
          <a:bodyPr wrap="square" lIns="0" tIns="0" rIns="0" bIns="0" rtlCol="0">
            <a:spAutoFit/>
          </a:bodyPr>
          <a:lstStyle/>
          <a:p>
            <a:pPr>
              <a:lnSpc>
                <a:spcPct val="150000"/>
              </a:lnSpc>
            </a:pPr>
            <a:r>
              <a:rPr lang="en-US" sz="1800" b="1" dirty="0">
                <a:solidFill>
                  <a:srgbClr val="5A5A5A"/>
                </a:solidFill>
              </a:rPr>
              <a:t>Toolkits</a:t>
            </a:r>
          </a:p>
        </p:txBody>
      </p:sp>
      <p:sp>
        <p:nvSpPr>
          <p:cNvPr id="4" name="Footer Text">
            <a:extLst>
              <a:ext uri="{FF2B5EF4-FFF2-40B4-BE49-F238E27FC236}">
                <a16:creationId xmlns:a16="http://schemas.microsoft.com/office/drawing/2014/main" id="{F00E5883-1881-B313-5EE1-657BF0A3BE6D}"/>
              </a:ext>
            </a:extLst>
          </p:cNvPr>
          <p:cNvSpPr txBox="1"/>
          <p:nvPr/>
        </p:nvSpPr>
        <p:spPr>
          <a:xfrm>
            <a:off x="507556" y="2361057"/>
            <a:ext cx="3922310" cy="369332"/>
          </a:xfrm>
          <a:prstGeom prst="rect">
            <a:avLst/>
          </a:prstGeom>
          <a:noFill/>
        </p:spPr>
        <p:txBody>
          <a:bodyPr wrap="square" lIns="0" tIns="0" rIns="0" bIns="0" rtlCol="0">
            <a:spAutoFit/>
          </a:bodyPr>
          <a:lstStyle/>
          <a:p>
            <a:pPr>
              <a:lnSpc>
                <a:spcPct val="150000"/>
              </a:lnSpc>
            </a:pPr>
            <a:r>
              <a:rPr lang="en-US" sz="1800" b="1" dirty="0">
                <a:solidFill>
                  <a:srgbClr val="5A5A5A"/>
                </a:solidFill>
              </a:rPr>
              <a:t>Online Learning</a:t>
            </a:r>
          </a:p>
        </p:txBody>
      </p:sp>
      <p:sp>
        <p:nvSpPr>
          <p:cNvPr id="6" name="Footer Text">
            <a:extLst>
              <a:ext uri="{FF2B5EF4-FFF2-40B4-BE49-F238E27FC236}">
                <a16:creationId xmlns:a16="http://schemas.microsoft.com/office/drawing/2014/main" id="{78B14FB7-AE13-EAA2-6C2C-1727BBD50FF6}"/>
              </a:ext>
            </a:extLst>
          </p:cNvPr>
          <p:cNvSpPr txBox="1"/>
          <p:nvPr/>
        </p:nvSpPr>
        <p:spPr>
          <a:xfrm>
            <a:off x="507556" y="2841345"/>
            <a:ext cx="3922310" cy="369332"/>
          </a:xfrm>
          <a:prstGeom prst="rect">
            <a:avLst/>
          </a:prstGeom>
          <a:noFill/>
        </p:spPr>
        <p:txBody>
          <a:bodyPr wrap="square" lIns="0" tIns="0" rIns="0" bIns="0" rtlCol="0">
            <a:spAutoFit/>
          </a:bodyPr>
          <a:lstStyle/>
          <a:p>
            <a:pPr>
              <a:lnSpc>
                <a:spcPct val="150000"/>
              </a:lnSpc>
            </a:pPr>
            <a:r>
              <a:rPr lang="en-US" sz="1800" b="1" dirty="0">
                <a:solidFill>
                  <a:srgbClr val="5A5A5A"/>
                </a:solidFill>
              </a:rPr>
              <a:t>Podcasts</a:t>
            </a:r>
          </a:p>
        </p:txBody>
      </p:sp>
      <p:sp>
        <p:nvSpPr>
          <p:cNvPr id="8" name="Footer Text">
            <a:extLst>
              <a:ext uri="{FF2B5EF4-FFF2-40B4-BE49-F238E27FC236}">
                <a16:creationId xmlns:a16="http://schemas.microsoft.com/office/drawing/2014/main" id="{3A2CB687-8126-2229-07AB-C33B1FB0F429}"/>
              </a:ext>
            </a:extLst>
          </p:cNvPr>
          <p:cNvSpPr txBox="1"/>
          <p:nvPr/>
        </p:nvSpPr>
        <p:spPr>
          <a:xfrm>
            <a:off x="507556" y="3801923"/>
            <a:ext cx="3922310" cy="553998"/>
          </a:xfrm>
          <a:prstGeom prst="rect">
            <a:avLst/>
          </a:prstGeom>
          <a:noFill/>
        </p:spPr>
        <p:txBody>
          <a:bodyPr wrap="square" lIns="0" tIns="0" rIns="0" bIns="0" rtlCol="0">
            <a:spAutoFit/>
          </a:bodyPr>
          <a:lstStyle/>
          <a:p>
            <a:r>
              <a:rPr lang="en-US" sz="1800" b="1" dirty="0">
                <a:solidFill>
                  <a:srgbClr val="5A5A5A"/>
                </a:solidFill>
              </a:rPr>
              <a:t>The Journal of Geriatric Emergency Medicine</a:t>
            </a:r>
          </a:p>
        </p:txBody>
      </p:sp>
      <p:sp>
        <p:nvSpPr>
          <p:cNvPr id="9" name="Inhaltsplatzhalter 4">
            <a:extLst>
              <a:ext uri="{FF2B5EF4-FFF2-40B4-BE49-F238E27FC236}">
                <a16:creationId xmlns:a16="http://schemas.microsoft.com/office/drawing/2014/main" id="{E73294D6-6F44-77B7-A51C-F43D8EAE30AD}"/>
              </a:ext>
            </a:extLst>
          </p:cNvPr>
          <p:cNvSpPr txBox="1">
            <a:spLocks/>
          </p:cNvSpPr>
          <p:nvPr/>
        </p:nvSpPr>
        <p:spPr>
          <a:xfrm>
            <a:off x="5064256" y="1165300"/>
            <a:ext cx="3795475" cy="861774"/>
          </a:xfrm>
          <a:prstGeom prst="rect">
            <a:avLst/>
          </a:prstGeom>
        </p:spPr>
        <p:txBody>
          <a:bodyPr wrap="square" lIns="0" tIns="0" rIns="0" bIns="0">
            <a:spAutoFit/>
          </a:bodyPr>
          <a:lstStyle>
            <a:lvl1pPr marL="272967" indent="-272967" algn="l" defTabSz="914127"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98" indent="-272967" algn="l" defTabSz="914127"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64" indent="-177748" algn="l" defTabSz="914127"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256" indent="-177748"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335" indent="-179335"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847"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0910"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972"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034"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00000"/>
              </a:lnSpc>
              <a:buNone/>
            </a:pPr>
            <a:r>
              <a:rPr lang="en-US" sz="2800" b="1" dirty="0">
                <a:latin typeface="+mj-lt"/>
              </a:rPr>
              <a:t>GEDC Consulting and Services</a:t>
            </a:r>
            <a:endParaRPr lang="en-US" sz="1600" b="1" dirty="0">
              <a:latin typeface="+mn-lt"/>
            </a:endParaRPr>
          </a:p>
        </p:txBody>
      </p:sp>
      <p:sp>
        <p:nvSpPr>
          <p:cNvPr id="10" name="Footer Text">
            <a:extLst>
              <a:ext uri="{FF2B5EF4-FFF2-40B4-BE49-F238E27FC236}">
                <a16:creationId xmlns:a16="http://schemas.microsoft.com/office/drawing/2014/main" id="{8F7BB2D1-A72F-25AE-D9A6-32A5DCFC671A}"/>
              </a:ext>
            </a:extLst>
          </p:cNvPr>
          <p:cNvSpPr txBox="1"/>
          <p:nvPr/>
        </p:nvSpPr>
        <p:spPr>
          <a:xfrm>
            <a:off x="507556" y="3321634"/>
            <a:ext cx="3922310" cy="369332"/>
          </a:xfrm>
          <a:prstGeom prst="rect">
            <a:avLst/>
          </a:prstGeom>
          <a:noFill/>
        </p:spPr>
        <p:txBody>
          <a:bodyPr wrap="square" lIns="0" tIns="0" rIns="0" bIns="0" rtlCol="0">
            <a:spAutoFit/>
          </a:bodyPr>
          <a:lstStyle/>
          <a:p>
            <a:pPr>
              <a:lnSpc>
                <a:spcPct val="150000"/>
              </a:lnSpc>
            </a:pPr>
            <a:r>
              <a:rPr lang="en-US" sz="1800" b="1" dirty="0">
                <a:solidFill>
                  <a:srgbClr val="5A5A5A"/>
                </a:solidFill>
              </a:rPr>
              <a:t>Articles</a:t>
            </a:r>
          </a:p>
        </p:txBody>
      </p:sp>
    </p:spTree>
    <p:extLst>
      <p:ext uri="{BB962C8B-B14F-4D97-AF65-F5344CB8AC3E}">
        <p14:creationId xmlns:p14="http://schemas.microsoft.com/office/powerpoint/2010/main" val="2387805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descr="A picture containing indoor, sitting, table, black&#10;&#10;Description automatically generated">
            <a:extLst>
              <a:ext uri="{FF2B5EF4-FFF2-40B4-BE49-F238E27FC236}">
                <a16:creationId xmlns:a16="http://schemas.microsoft.com/office/drawing/2014/main" id="{7CCB0D75-1F87-6940-B8FD-CE9062285FA3}"/>
              </a:ext>
            </a:extLst>
          </p:cNvPr>
          <p:cNvPicPr>
            <a:picLocks noChangeAspect="1"/>
          </p:cNvPicPr>
          <p:nvPr/>
        </p:nvPicPr>
        <p:blipFill rotWithShape="1">
          <a:blip r:embed="rId3">
            <a:extLst>
              <a:ext uri="{28A0092B-C50C-407E-A947-70E740481C1C}">
                <a14:useLocalDpi xmlns:a14="http://schemas.microsoft.com/office/drawing/2010/main" val="0"/>
              </a:ext>
            </a:extLst>
          </a:blip>
          <a:srcRect r="4992"/>
          <a:stretch/>
        </p:blipFill>
        <p:spPr>
          <a:xfrm>
            <a:off x="1" y="-1"/>
            <a:ext cx="9144000" cy="5155953"/>
          </a:xfrm>
          <a:prstGeom prst="rect">
            <a:avLst/>
          </a:prstGeom>
        </p:spPr>
      </p:pic>
      <p:sp>
        <p:nvSpPr>
          <p:cNvPr id="5" name="Rectangle 4"/>
          <p:cNvSpPr/>
          <p:nvPr/>
        </p:nvSpPr>
        <p:spPr bwMode="auto">
          <a:xfrm>
            <a:off x="0" y="1"/>
            <a:ext cx="9144000" cy="5143499"/>
          </a:xfrm>
          <a:prstGeom prst="rect">
            <a:avLst/>
          </a:prstGeom>
          <a:solidFill>
            <a:schemeClr val="tx1">
              <a:alpha val="90000"/>
            </a:schemeClr>
          </a:solidFill>
          <a:ln w="9525">
            <a:noFill/>
            <a:round/>
            <a:headEnd/>
            <a:tailEnd/>
          </a:ln>
        </p:spPr>
        <p:txBody>
          <a:bodyPr vert="horz" wrap="square" lIns="91440" tIns="45720" rIns="91440" bIns="45720" numCol="1" rtlCol="0" anchor="t" anchorCtr="0" compatLnSpc="1">
            <a:prstTxWarp prst="textNoShape">
              <a:avLst/>
            </a:prstTxWarp>
          </a:bodyPr>
          <a:lstStyle/>
          <a:p>
            <a:pPr algn="ctr"/>
            <a:endParaRPr lang="en-US" dirty="0"/>
          </a:p>
        </p:txBody>
      </p:sp>
      <p:sp>
        <p:nvSpPr>
          <p:cNvPr id="6" name="Rectangle 5"/>
          <p:cNvSpPr/>
          <p:nvPr/>
        </p:nvSpPr>
        <p:spPr>
          <a:xfrm>
            <a:off x="847725" y="1445966"/>
            <a:ext cx="7448550" cy="1477328"/>
          </a:xfrm>
          <a:prstGeom prst="rect">
            <a:avLst/>
          </a:prstGeom>
        </p:spPr>
        <p:txBody>
          <a:bodyPr wrap="square" lIns="0" tIns="0" rIns="0" bIns="0" anchor="ctr">
            <a:spAutoFit/>
          </a:bodyPr>
          <a:lstStyle/>
          <a:p>
            <a:pPr algn="ctr"/>
            <a:r>
              <a:rPr lang="en-US" sz="4800" b="1" u="sng" dirty="0">
                <a:solidFill>
                  <a:schemeClr val="bg1"/>
                </a:solidFill>
              </a:rPr>
              <a:t>Geriatric-Friendly ED Processes</a:t>
            </a:r>
          </a:p>
        </p:txBody>
      </p:sp>
      <p:sp>
        <p:nvSpPr>
          <p:cNvPr id="7" name="Rectangle 6"/>
          <p:cNvSpPr/>
          <p:nvPr/>
        </p:nvSpPr>
        <p:spPr>
          <a:xfrm>
            <a:off x="847725" y="3071281"/>
            <a:ext cx="7448550" cy="584775"/>
          </a:xfrm>
          <a:prstGeom prst="rect">
            <a:avLst/>
          </a:prstGeom>
        </p:spPr>
        <p:txBody>
          <a:bodyPr wrap="square" anchor="ctr">
            <a:spAutoFit/>
          </a:bodyPr>
          <a:lstStyle/>
          <a:p>
            <a:pPr algn="ctr"/>
            <a:r>
              <a:rPr lang="en-US" sz="1600" i="1" dirty="0">
                <a:solidFill>
                  <a:schemeClr val="bg1"/>
                </a:solidFill>
                <a:latin typeface="+mj-lt"/>
                <a:ea typeface="Roboto Light" panose="02000000000000000000" pitchFamily="2" charset="0"/>
              </a:rPr>
              <a:t>The following slides provide specific research-based findings highlighting the benefits of specific geriatric-friendly ED interventions.</a:t>
            </a:r>
            <a:endParaRPr lang="en-US" sz="1050" i="1" dirty="0">
              <a:solidFill>
                <a:schemeClr val="bg1"/>
              </a:solidFill>
              <a:latin typeface="+mj-lt"/>
              <a:ea typeface="Roboto Light" panose="02000000000000000000" pitchFamily="2" charset="0"/>
            </a:endParaRPr>
          </a:p>
        </p:txBody>
      </p:sp>
    </p:spTree>
    <p:extLst>
      <p:ext uri="{BB962C8B-B14F-4D97-AF65-F5344CB8AC3E}">
        <p14:creationId xmlns:p14="http://schemas.microsoft.com/office/powerpoint/2010/main" val="8394623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9DEF290-D224-B5AC-F610-76C723D9EDF6}"/>
              </a:ext>
            </a:extLst>
          </p:cNvPr>
          <p:cNvSpPr/>
          <p:nvPr/>
        </p:nvSpPr>
        <p:spPr>
          <a:xfrm>
            <a:off x="4614291" y="0"/>
            <a:ext cx="457200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013" dirty="0"/>
          </a:p>
        </p:txBody>
      </p:sp>
      <p:sp>
        <p:nvSpPr>
          <p:cNvPr id="13" name="Rectangle 12"/>
          <p:cNvSpPr/>
          <p:nvPr/>
        </p:nvSpPr>
        <p:spPr>
          <a:xfrm>
            <a:off x="409660" y="1838398"/>
            <a:ext cx="1027151" cy="544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013" dirty="0">
              <a:solidFill>
                <a:schemeClr val="tx1"/>
              </a:solidFill>
            </a:endParaRPr>
          </a:p>
        </p:txBody>
      </p:sp>
      <p:sp>
        <p:nvSpPr>
          <p:cNvPr id="14" name="Title 2"/>
          <p:cNvSpPr txBox="1">
            <a:spLocks/>
          </p:cNvSpPr>
          <p:nvPr/>
        </p:nvSpPr>
        <p:spPr>
          <a:xfrm>
            <a:off x="409660" y="535468"/>
            <a:ext cx="3972559" cy="1292662"/>
          </a:xfrm>
          <a:prstGeom prst="rect">
            <a:avLst/>
          </a:prstGeom>
        </p:spPr>
        <p:txBody>
          <a:bodyPr wrap="square" lIns="0" tIns="0" rIns="0" bIns="0" anchor="t">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800" b="1" dirty="0"/>
              <a:t>Falls Intervention in the ED – Physical Therapy Consult</a:t>
            </a:r>
          </a:p>
        </p:txBody>
      </p:sp>
      <p:sp>
        <p:nvSpPr>
          <p:cNvPr id="15" name="Footer Text"/>
          <p:cNvSpPr txBox="1"/>
          <p:nvPr/>
        </p:nvSpPr>
        <p:spPr>
          <a:xfrm>
            <a:off x="345971" y="2035439"/>
            <a:ext cx="4036248" cy="2144177"/>
          </a:xfrm>
          <a:prstGeom prst="rect">
            <a:avLst/>
          </a:prstGeom>
          <a:noFill/>
        </p:spPr>
        <p:txBody>
          <a:bodyPr wrap="square" lIns="0" tIns="0" rIns="0" bIns="0" rtlCol="0">
            <a:spAutoFit/>
          </a:bodyPr>
          <a:lstStyle/>
          <a:p>
            <a:pPr marL="0" marR="0">
              <a:spcBef>
                <a:spcPts val="0"/>
              </a:spcBef>
              <a:spcAft>
                <a:spcPts val="800"/>
              </a:spcAft>
            </a:pPr>
            <a:r>
              <a:rPr lang="en-US" sz="1800" kern="100" dirty="0">
                <a:solidFill>
                  <a:srgbClr val="5A5A5A"/>
                </a:solidFill>
                <a:ea typeface="Calibri" panose="020F0502020204030204" pitchFamily="34" charset="0"/>
                <a:cs typeface="Times New Roman" panose="02020603050405020304" pitchFamily="18" charset="0"/>
              </a:rPr>
              <a:t>Falls are common in older adults and often the reason we see older adults in our emergency departments.</a:t>
            </a:r>
            <a:endParaRPr lang="en-US" sz="1800" kern="100" dirty="0">
              <a:solidFill>
                <a:srgbClr val="5A5A5A"/>
              </a:solidFill>
              <a:effectLst/>
              <a:ea typeface="Calibri" panose="020F0502020204030204" pitchFamily="34" charset="0"/>
              <a:cs typeface="Times New Roman" panose="02020603050405020304" pitchFamily="18" charset="0"/>
            </a:endParaRPr>
          </a:p>
          <a:p>
            <a:pPr marL="0" marR="0">
              <a:spcBef>
                <a:spcPts val="0"/>
              </a:spcBef>
              <a:spcAft>
                <a:spcPts val="800"/>
              </a:spcAft>
            </a:pPr>
            <a:r>
              <a:rPr lang="en-US" sz="1800" kern="100" dirty="0">
                <a:solidFill>
                  <a:srgbClr val="5A5A5A"/>
                </a:solidFill>
                <a:effectLst/>
                <a:ea typeface="Calibri" panose="020F0502020204030204" pitchFamily="34" charset="0"/>
                <a:cs typeface="Times New Roman" panose="02020603050405020304" pitchFamily="18" charset="0"/>
              </a:rPr>
              <a:t>In 2018, medical spending on non-fatal falls was about $49.6 billion</a:t>
            </a:r>
          </a:p>
          <a:p>
            <a:pPr marL="0" marR="0">
              <a:spcBef>
                <a:spcPts val="0"/>
              </a:spcBef>
              <a:spcAft>
                <a:spcPts val="800"/>
              </a:spcAft>
            </a:pPr>
            <a:r>
              <a:rPr lang="en-US" sz="1800" kern="100" dirty="0">
                <a:solidFill>
                  <a:srgbClr val="5A5A5A"/>
                </a:solidFill>
                <a:effectLst/>
                <a:ea typeface="Calibri" panose="020F0502020204030204" pitchFamily="34" charset="0"/>
                <a:cs typeface="Times New Roman" panose="02020603050405020304" pitchFamily="18" charset="0"/>
              </a:rPr>
              <a:t>Overall medical spending on fatal falls was an estimated $754 million</a:t>
            </a:r>
          </a:p>
        </p:txBody>
      </p:sp>
      <p:sp>
        <p:nvSpPr>
          <p:cNvPr id="3" name="Rectangle 2">
            <a:extLst>
              <a:ext uri="{FF2B5EF4-FFF2-40B4-BE49-F238E27FC236}">
                <a16:creationId xmlns:a16="http://schemas.microsoft.com/office/drawing/2014/main" id="{9EEC8476-6047-E71B-2A82-21487EC6E9EC}"/>
              </a:ext>
            </a:extLst>
          </p:cNvPr>
          <p:cNvSpPr/>
          <p:nvPr/>
        </p:nvSpPr>
        <p:spPr>
          <a:xfrm>
            <a:off x="4917973" y="4014655"/>
            <a:ext cx="4286987" cy="90569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5" name="TextBox 4">
            <a:extLst>
              <a:ext uri="{FF2B5EF4-FFF2-40B4-BE49-F238E27FC236}">
                <a16:creationId xmlns:a16="http://schemas.microsoft.com/office/drawing/2014/main" id="{8BC9E0B6-6BDC-52F2-8473-F0C70604B610}"/>
              </a:ext>
            </a:extLst>
          </p:cNvPr>
          <p:cNvSpPr txBox="1"/>
          <p:nvPr/>
        </p:nvSpPr>
        <p:spPr>
          <a:xfrm>
            <a:off x="4899304" y="223154"/>
            <a:ext cx="4035690" cy="5527219"/>
          </a:xfrm>
          <a:prstGeom prst="rect">
            <a:avLst/>
          </a:prstGeom>
          <a:noFill/>
        </p:spPr>
        <p:txBody>
          <a:bodyPr wrap="square">
            <a:spAutoFit/>
          </a:bodyPr>
          <a:lstStyle/>
          <a:p>
            <a:pPr marL="114300">
              <a:lnSpc>
                <a:spcPct val="107000"/>
              </a:lnSpc>
              <a:spcAft>
                <a:spcPts val="1200"/>
              </a:spcAft>
            </a:pPr>
            <a:r>
              <a:rPr lang="en-US" sz="1600" b="1" kern="100" dirty="0">
                <a:solidFill>
                  <a:schemeClr val="bg1"/>
                </a:solidFill>
                <a:ea typeface="Calibri" panose="020F0502020204030204" pitchFamily="34" charset="0"/>
                <a:cs typeface="Times New Roman" panose="02020603050405020304" pitchFamily="18" charset="0"/>
              </a:rPr>
              <a:t>Value </a:t>
            </a:r>
            <a:r>
              <a:rPr lang="en-US" sz="1600" b="1" kern="100" dirty="0">
                <a:solidFill>
                  <a:schemeClr val="bg1"/>
                </a:solidFill>
                <a:effectLst/>
                <a:ea typeface="Calibri" panose="020F0502020204030204" pitchFamily="34" charset="0"/>
                <a:cs typeface="Times New Roman" panose="02020603050405020304" pitchFamily="18" charset="0"/>
              </a:rPr>
              <a:t>Breakdown</a:t>
            </a:r>
          </a:p>
          <a:p>
            <a:pPr marL="400050" indent="-285750">
              <a:lnSpc>
                <a:spcPct val="107000"/>
              </a:lnSpc>
              <a:spcAft>
                <a:spcPts val="1200"/>
              </a:spcAft>
              <a:buFont typeface="Arial" panose="020B0604020202020204" pitchFamily="34" charset="0"/>
              <a:buChar char="•"/>
            </a:pPr>
            <a:r>
              <a:rPr lang="en-US" sz="1600" kern="100" dirty="0">
                <a:solidFill>
                  <a:schemeClr val="bg1"/>
                </a:solidFill>
                <a:effectLst/>
                <a:ea typeface="Calibri" panose="020F0502020204030204" pitchFamily="34" charset="0"/>
                <a:cs typeface="Times New Roman" panose="02020603050405020304" pitchFamily="18" charset="0"/>
              </a:rPr>
              <a:t>Starting Salary for Physical Therapist: $76,303</a:t>
            </a:r>
          </a:p>
          <a:p>
            <a:pPr marL="400050" indent="-285750">
              <a:lnSpc>
                <a:spcPct val="107000"/>
              </a:lnSpc>
              <a:spcAft>
                <a:spcPts val="1200"/>
              </a:spcAft>
              <a:buFont typeface="Arial" panose="020B0604020202020204" pitchFamily="34" charset="0"/>
              <a:buChar char="•"/>
            </a:pPr>
            <a:r>
              <a:rPr lang="en-US" sz="1600" kern="100" dirty="0">
                <a:solidFill>
                  <a:schemeClr val="bg1"/>
                </a:solidFill>
                <a:effectLst/>
                <a:ea typeface="Calibri" panose="020F0502020204030204" pitchFamily="34" charset="0"/>
                <a:cs typeface="Times New Roman" panose="02020603050405020304" pitchFamily="18" charset="0"/>
              </a:rPr>
              <a:t>Adjustment for Taxes/Benefits (*1.25): $95,378</a:t>
            </a:r>
          </a:p>
          <a:p>
            <a:pPr marL="400050" indent="-285750">
              <a:lnSpc>
                <a:spcPct val="107000"/>
              </a:lnSpc>
              <a:spcAft>
                <a:spcPts val="1200"/>
              </a:spcAft>
              <a:buFont typeface="Arial" panose="020B0604020202020204" pitchFamily="34" charset="0"/>
              <a:buChar char="•"/>
            </a:pPr>
            <a:r>
              <a:rPr lang="en-US" sz="1600" kern="100" dirty="0">
                <a:solidFill>
                  <a:schemeClr val="bg1"/>
                </a:solidFill>
                <a:effectLst/>
                <a:ea typeface="Calibri" panose="020F0502020204030204" pitchFamily="34" charset="0"/>
                <a:cs typeface="Times New Roman" panose="02020603050405020304" pitchFamily="18" charset="0"/>
              </a:rPr>
              <a:t>Project Annual Growth in ED PT visits: 217</a:t>
            </a:r>
          </a:p>
          <a:p>
            <a:pPr marL="400050" indent="-285750">
              <a:lnSpc>
                <a:spcPct val="107000"/>
              </a:lnSpc>
              <a:spcAft>
                <a:spcPts val="1200"/>
              </a:spcAft>
              <a:buFont typeface="Arial" panose="020B0604020202020204" pitchFamily="34" charset="0"/>
              <a:buChar char="•"/>
            </a:pPr>
            <a:r>
              <a:rPr lang="en-US" sz="1600" kern="100" dirty="0">
                <a:solidFill>
                  <a:schemeClr val="bg1"/>
                </a:solidFill>
                <a:effectLst/>
                <a:ea typeface="Calibri" panose="020F0502020204030204" pitchFamily="34" charset="0"/>
                <a:cs typeface="Times New Roman" panose="02020603050405020304" pitchFamily="18" charset="0"/>
              </a:rPr>
              <a:t>Projected Annual Growth in Outpatient PT visits (w/ average of 4.2 visits/referral) : 919</a:t>
            </a:r>
          </a:p>
          <a:p>
            <a:pPr marL="400050" indent="-285750">
              <a:lnSpc>
                <a:spcPct val="107000"/>
              </a:lnSpc>
              <a:spcAft>
                <a:spcPts val="1200"/>
              </a:spcAft>
              <a:buFont typeface="Arial" panose="020B0604020202020204" pitchFamily="34" charset="0"/>
              <a:buChar char="•"/>
            </a:pPr>
            <a:r>
              <a:rPr lang="en-US" sz="1600" kern="100" dirty="0">
                <a:solidFill>
                  <a:schemeClr val="bg1"/>
                </a:solidFill>
                <a:effectLst/>
                <a:ea typeface="Calibri" panose="020F0502020204030204" pitchFamily="34" charset="0"/>
                <a:cs typeface="Times New Roman" panose="02020603050405020304" pitchFamily="18" charset="0"/>
              </a:rPr>
              <a:t>Average Reimbursement Rate: $176</a:t>
            </a:r>
          </a:p>
          <a:p>
            <a:pPr marL="400050" indent="-285750">
              <a:lnSpc>
                <a:spcPct val="107000"/>
              </a:lnSpc>
              <a:spcAft>
                <a:spcPts val="1200"/>
              </a:spcAft>
              <a:buFont typeface="Arial" panose="020B0604020202020204" pitchFamily="34" charset="0"/>
              <a:buChar char="•"/>
            </a:pPr>
            <a:r>
              <a:rPr lang="en-US" sz="1600" kern="100" dirty="0">
                <a:solidFill>
                  <a:schemeClr val="bg1"/>
                </a:solidFill>
                <a:effectLst/>
                <a:ea typeface="Calibri" panose="020F0502020204030204" pitchFamily="34" charset="0"/>
                <a:cs typeface="Times New Roman" panose="02020603050405020304" pitchFamily="18" charset="0"/>
              </a:rPr>
              <a:t>Potential conservative estimate of Revenue/Charges Generated: $</a:t>
            </a:r>
            <a:r>
              <a:rPr lang="en-US" sz="1600" b="1" kern="100" dirty="0">
                <a:solidFill>
                  <a:schemeClr val="bg1"/>
                </a:solidFill>
                <a:effectLst/>
                <a:ea typeface="Calibri" panose="020F0502020204030204" pitchFamily="34" charset="0"/>
                <a:cs typeface="Times New Roman" panose="02020603050405020304" pitchFamily="18" charset="0"/>
              </a:rPr>
              <a:t>199,936</a:t>
            </a:r>
          </a:p>
          <a:p>
            <a:pPr marL="400050" indent="-285750">
              <a:lnSpc>
                <a:spcPct val="107000"/>
              </a:lnSpc>
              <a:spcAft>
                <a:spcPts val="1200"/>
              </a:spcAft>
              <a:buFont typeface="Arial" panose="020B0604020202020204" pitchFamily="34" charset="0"/>
              <a:buChar char="•"/>
            </a:pPr>
            <a:endParaRPr lang="en-US" sz="1600" kern="100" dirty="0">
              <a:solidFill>
                <a:schemeClr val="bg1"/>
              </a:solidFill>
              <a:effectLst/>
              <a:ea typeface="Calibri" panose="020F0502020204030204" pitchFamily="34" charset="0"/>
              <a:cs typeface="Times New Roman" panose="02020603050405020304" pitchFamily="18" charset="0"/>
            </a:endParaRPr>
          </a:p>
          <a:p>
            <a:pPr marL="400050" indent="-285750">
              <a:lnSpc>
                <a:spcPct val="107000"/>
              </a:lnSpc>
              <a:spcAft>
                <a:spcPts val="1200"/>
              </a:spcAft>
              <a:buFont typeface="Arial" panose="020B0604020202020204" pitchFamily="34" charset="0"/>
              <a:buChar char="•"/>
            </a:pPr>
            <a:endParaRPr lang="en-US" sz="16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506594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438525" y="539866"/>
            <a:ext cx="5295900" cy="430887"/>
          </a:xfrm>
          <a:prstGeom prst="rect">
            <a:avLst/>
          </a:prstGeom>
        </p:spPr>
        <p:txBody>
          <a:bodyPr wrap="square" lIns="0" tIns="0" rIns="0" bIns="0" anchor="t">
            <a:spAutoFit/>
          </a:bodyPr>
          <a:lstStyle/>
          <a:p>
            <a:r>
              <a:rPr lang="en-US" sz="2800" b="1" dirty="0"/>
              <a:t>Physical Therapy in the ED</a:t>
            </a:r>
          </a:p>
        </p:txBody>
      </p:sp>
      <p:sp>
        <p:nvSpPr>
          <p:cNvPr id="4" name="Footer Text"/>
          <p:cNvSpPr txBox="1"/>
          <p:nvPr/>
        </p:nvSpPr>
        <p:spPr>
          <a:xfrm>
            <a:off x="3414750" y="1077570"/>
            <a:ext cx="5287230" cy="1039323"/>
          </a:xfrm>
          <a:prstGeom prst="rect">
            <a:avLst/>
          </a:prstGeom>
          <a:noFill/>
        </p:spPr>
        <p:txBody>
          <a:bodyPr wrap="square" lIns="0" tIns="0" rIns="0" bIns="0" rtlCol="0">
            <a:spAutoFit/>
          </a:bodyPr>
          <a:lstStyle/>
          <a:p>
            <a:pPr marL="0" marR="0">
              <a:lnSpc>
                <a:spcPct val="107000"/>
              </a:lnSpc>
              <a:spcBef>
                <a:spcPts val="0"/>
              </a:spcBef>
              <a:spcAft>
                <a:spcPts val="800"/>
              </a:spcAft>
            </a:pPr>
            <a:r>
              <a:rPr lang="en-CA" sz="1600" kern="100" dirty="0">
                <a:solidFill>
                  <a:srgbClr val="5A5A5A"/>
                </a:solidFill>
                <a:effectLst/>
                <a:latin typeface="+mj-lt"/>
                <a:ea typeface="Calibri" panose="020F0502020204030204" pitchFamily="34" charset="0"/>
                <a:cs typeface="Times New Roman" panose="02020603050405020304" pitchFamily="18" charset="0"/>
              </a:rPr>
              <a:t>Falls are the leading cause of injury-related morbidity and mortality among Americans aged 65 and older, resulting in over 2.8 million ED visits</a:t>
            </a:r>
            <a:r>
              <a:rPr lang="en-CA" sz="1600" kern="100" baseline="30000" dirty="0">
                <a:solidFill>
                  <a:srgbClr val="5A5A5A"/>
                </a:solidFill>
                <a:effectLst/>
                <a:latin typeface="+mj-lt"/>
                <a:ea typeface="Calibri" panose="020F0502020204030204" pitchFamily="34" charset="0"/>
                <a:cs typeface="Times New Roman" panose="02020603050405020304" pitchFamily="18" charset="0"/>
              </a:rPr>
              <a:t>1</a:t>
            </a:r>
            <a:r>
              <a:rPr lang="en-CA" sz="1600" kern="100" dirty="0">
                <a:solidFill>
                  <a:srgbClr val="5A5A5A"/>
                </a:solidFill>
                <a:effectLst/>
                <a:latin typeface="+mj-lt"/>
                <a:ea typeface="Calibri" panose="020F0502020204030204" pitchFamily="34" charset="0"/>
                <a:cs typeface="Times New Roman" panose="02020603050405020304" pitchFamily="18" charset="0"/>
              </a:rPr>
              <a:t> and $31.9 billion</a:t>
            </a:r>
            <a:r>
              <a:rPr lang="en-CA" sz="1600" kern="100" baseline="30000" dirty="0">
                <a:solidFill>
                  <a:srgbClr val="5A5A5A"/>
                </a:solidFill>
                <a:effectLst/>
                <a:latin typeface="+mj-lt"/>
                <a:ea typeface="Calibri" panose="020F0502020204030204" pitchFamily="34" charset="0"/>
                <a:cs typeface="Times New Roman" panose="02020603050405020304" pitchFamily="18" charset="0"/>
              </a:rPr>
              <a:t>2</a:t>
            </a:r>
            <a:r>
              <a:rPr lang="en-CA" sz="1600" kern="100" dirty="0">
                <a:solidFill>
                  <a:srgbClr val="5A5A5A"/>
                </a:solidFill>
                <a:effectLst/>
                <a:latin typeface="+mj-lt"/>
                <a:ea typeface="Calibri" panose="020F0502020204030204" pitchFamily="34" charset="0"/>
                <a:cs typeface="Times New Roman" panose="02020603050405020304" pitchFamily="18" charset="0"/>
              </a:rPr>
              <a:t> in direct medical costs to Medicare annually.</a:t>
            </a:r>
            <a:endParaRPr lang="en-US" sz="1600" kern="100" dirty="0">
              <a:solidFill>
                <a:srgbClr val="5A5A5A"/>
              </a:solidFill>
              <a:effectLst/>
              <a:latin typeface="+mj-lt"/>
              <a:ea typeface="Calibri" panose="020F0502020204030204" pitchFamily="34" charset="0"/>
              <a:cs typeface="Times New Roman" panose="02020603050405020304" pitchFamily="18" charset="0"/>
            </a:endParaRPr>
          </a:p>
        </p:txBody>
      </p:sp>
      <p:sp>
        <p:nvSpPr>
          <p:cNvPr id="6" name="Inhaltsplatzhalter 4"/>
          <p:cNvSpPr txBox="1">
            <a:spLocks/>
          </p:cNvSpPr>
          <p:nvPr/>
        </p:nvSpPr>
        <p:spPr>
          <a:xfrm>
            <a:off x="3414750" y="2431900"/>
            <a:ext cx="2442882" cy="2147254"/>
          </a:xfrm>
          <a:prstGeom prst="rect">
            <a:avLst/>
          </a:prstGeom>
        </p:spPr>
        <p:txBody>
          <a:bodyPr wrap="square" lIns="0" tIns="0" rIns="0" bIns="0">
            <a:spAutoFit/>
          </a:bodyPr>
          <a:lstStyle>
            <a:lvl1pPr marL="272967" indent="-272967" algn="l" defTabSz="914127"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98" indent="-272967" algn="l" defTabSz="914127"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64" indent="-177748" algn="l" defTabSz="914127"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256" indent="-177748"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335" indent="-179335"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847"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0910"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972"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034"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30000"/>
              </a:lnSpc>
              <a:buNone/>
            </a:pPr>
            <a:r>
              <a:rPr lang="en-US" sz="2000" b="1" dirty="0">
                <a:solidFill>
                  <a:schemeClr val="accent1"/>
                </a:solidFill>
                <a:latin typeface="+mj-lt"/>
              </a:rPr>
              <a:t>Fewer Return Visits </a:t>
            </a:r>
            <a:r>
              <a:rPr lang="en-CA" sz="1400" kern="100" dirty="0">
                <a:solidFill>
                  <a:srgbClr val="5A5A5A"/>
                </a:solidFill>
                <a:effectLst/>
                <a:latin typeface="+mn-lt"/>
                <a:ea typeface="Calibri" panose="020F0502020204030204" pitchFamily="34" charset="0"/>
                <a:cs typeface="Times New Roman" panose="02020603050405020304" pitchFamily="18" charset="0"/>
              </a:rPr>
              <a:t>The odds of returning to the ED were 65% less for falls patients who received physical therapy vs. those who didn’t at both 30 and 60 days. </a:t>
            </a:r>
            <a:endParaRPr lang="en-US" sz="1400" kern="100" dirty="0">
              <a:solidFill>
                <a:srgbClr val="5A5A5A"/>
              </a:solidFill>
              <a:effectLst/>
              <a:latin typeface="+mn-lt"/>
              <a:ea typeface="Calibri" panose="020F0502020204030204" pitchFamily="34" charset="0"/>
              <a:cs typeface="Times New Roman" panose="02020603050405020304" pitchFamily="18" charset="0"/>
            </a:endParaRPr>
          </a:p>
          <a:p>
            <a:pPr marL="0" indent="0">
              <a:lnSpc>
                <a:spcPct val="130000"/>
              </a:lnSpc>
              <a:buNone/>
            </a:pPr>
            <a:endParaRPr lang="en-US" sz="1200" dirty="0">
              <a:solidFill>
                <a:schemeClr val="tx1">
                  <a:lumMod val="50000"/>
                  <a:lumOff val="50000"/>
                </a:schemeClr>
              </a:solidFill>
              <a:latin typeface="+mn-lt"/>
            </a:endParaRPr>
          </a:p>
        </p:txBody>
      </p:sp>
      <p:sp>
        <p:nvSpPr>
          <p:cNvPr id="10" name="Inhaltsplatzhalter 4"/>
          <p:cNvSpPr txBox="1">
            <a:spLocks/>
          </p:cNvSpPr>
          <p:nvPr/>
        </p:nvSpPr>
        <p:spPr>
          <a:xfrm>
            <a:off x="6211548" y="2431900"/>
            <a:ext cx="2651098" cy="2427331"/>
          </a:xfrm>
          <a:prstGeom prst="rect">
            <a:avLst/>
          </a:prstGeom>
        </p:spPr>
        <p:txBody>
          <a:bodyPr wrap="square" lIns="0" tIns="0" rIns="0" bIns="0">
            <a:spAutoFit/>
          </a:bodyPr>
          <a:lstStyle>
            <a:lvl1pPr marL="272967" indent="-272967" algn="l" defTabSz="914127"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98" indent="-272967" algn="l" defTabSz="914127"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64" indent="-177748" algn="l" defTabSz="914127"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256" indent="-177748"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335" indent="-179335"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847"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0910"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972"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034"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30000"/>
              </a:lnSpc>
              <a:buNone/>
            </a:pPr>
            <a:r>
              <a:rPr lang="en-US" sz="2000" b="1" dirty="0">
                <a:solidFill>
                  <a:schemeClr val="accent2"/>
                </a:solidFill>
                <a:latin typeface="+mj-lt"/>
              </a:rPr>
              <a:t>Reduced Costs</a:t>
            </a:r>
            <a:br>
              <a:rPr lang="en-US" sz="2400" dirty="0">
                <a:solidFill>
                  <a:schemeClr val="accent1"/>
                </a:solidFill>
                <a:latin typeface="+mj-lt"/>
              </a:rPr>
            </a:br>
            <a:r>
              <a:rPr lang="en-CA" sz="1400" kern="100" dirty="0">
                <a:solidFill>
                  <a:srgbClr val="5A5A5A"/>
                </a:solidFill>
                <a:effectLst/>
                <a:latin typeface="+mj-lt"/>
                <a:ea typeface="Calibri" panose="020F0502020204030204" pitchFamily="34" charset="0"/>
              </a:rPr>
              <a:t>Early physical therapy following an ED visit was associated with a reduced risk of using some types of health care and reduced health care costs in the 12 months following the ED visit.</a:t>
            </a:r>
            <a:r>
              <a:rPr lang="en-CA" sz="1400" kern="100" baseline="30000" dirty="0">
                <a:solidFill>
                  <a:srgbClr val="5A5A5A"/>
                </a:solidFill>
                <a:effectLst/>
                <a:latin typeface="+mj-lt"/>
                <a:ea typeface="Calibri" panose="020F0502020204030204" pitchFamily="34" charset="0"/>
              </a:rPr>
              <a:t>3</a:t>
            </a:r>
            <a:endParaRPr lang="en-US" sz="1400" kern="100" dirty="0">
              <a:solidFill>
                <a:srgbClr val="5A5A5A"/>
              </a:solidFill>
              <a:effectLst/>
              <a:latin typeface="+mj-lt"/>
              <a:ea typeface="Calibri" panose="020F0502020204030204" pitchFamily="34" charset="0"/>
            </a:endParaRPr>
          </a:p>
          <a:p>
            <a:pPr marL="0" indent="0">
              <a:lnSpc>
                <a:spcPct val="130000"/>
              </a:lnSpc>
              <a:buNone/>
            </a:pPr>
            <a:endParaRPr lang="en-US" sz="1200" dirty="0">
              <a:solidFill>
                <a:schemeClr val="tx1">
                  <a:lumMod val="50000"/>
                  <a:lumOff val="50000"/>
                </a:schemeClr>
              </a:solidFill>
              <a:latin typeface="+mn-lt"/>
            </a:endParaRPr>
          </a:p>
        </p:txBody>
      </p:sp>
      <p:pic>
        <p:nvPicPr>
          <p:cNvPr id="8" name="Picture Placeholder 7">
            <a:extLst>
              <a:ext uri="{FF2B5EF4-FFF2-40B4-BE49-F238E27FC236}">
                <a16:creationId xmlns:a16="http://schemas.microsoft.com/office/drawing/2014/main" id="{ECBE74BA-A38F-0AE6-C720-0DE58A8ED81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2736" b="2736"/>
          <a:stretch>
            <a:fillRect/>
          </a:stretch>
        </p:blipFill>
        <p:spPr/>
      </p:pic>
    </p:spTree>
    <p:extLst>
      <p:ext uri="{BB962C8B-B14F-4D97-AF65-F5344CB8AC3E}">
        <p14:creationId xmlns:p14="http://schemas.microsoft.com/office/powerpoint/2010/main" val="4905614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D9DEF290-D224-B5AC-F610-76C723D9EDF6}"/>
              </a:ext>
            </a:extLst>
          </p:cNvPr>
          <p:cNvSpPr/>
          <p:nvPr/>
        </p:nvSpPr>
        <p:spPr>
          <a:xfrm>
            <a:off x="4614291" y="0"/>
            <a:ext cx="4572000" cy="51435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sz="1013" dirty="0"/>
          </a:p>
        </p:txBody>
      </p:sp>
      <p:sp>
        <p:nvSpPr>
          <p:cNvPr id="13" name="Rectangle 12"/>
          <p:cNvSpPr/>
          <p:nvPr/>
        </p:nvSpPr>
        <p:spPr>
          <a:xfrm>
            <a:off x="409660" y="1957583"/>
            <a:ext cx="1027151" cy="5442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013" dirty="0">
              <a:solidFill>
                <a:schemeClr val="tx1"/>
              </a:solidFill>
            </a:endParaRPr>
          </a:p>
        </p:txBody>
      </p:sp>
      <p:sp>
        <p:nvSpPr>
          <p:cNvPr id="14" name="Title 2"/>
          <p:cNvSpPr txBox="1">
            <a:spLocks/>
          </p:cNvSpPr>
          <p:nvPr/>
        </p:nvSpPr>
        <p:spPr>
          <a:xfrm>
            <a:off x="409660" y="535468"/>
            <a:ext cx="3972559" cy="1292662"/>
          </a:xfrm>
          <a:prstGeom prst="rect">
            <a:avLst/>
          </a:prstGeom>
        </p:spPr>
        <p:txBody>
          <a:bodyPr wrap="square" lIns="0" tIns="0" rIns="0" bIns="0" anchor="t">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2800" b="1" dirty="0"/>
              <a:t>Geriatric Emergency Management (GEM) Nurse: ROI</a:t>
            </a:r>
          </a:p>
        </p:txBody>
      </p:sp>
      <p:sp>
        <p:nvSpPr>
          <p:cNvPr id="15" name="Footer Text"/>
          <p:cNvSpPr txBox="1"/>
          <p:nvPr/>
        </p:nvSpPr>
        <p:spPr>
          <a:xfrm>
            <a:off x="345971" y="2270919"/>
            <a:ext cx="3804506" cy="1384995"/>
          </a:xfrm>
          <a:prstGeom prst="rect">
            <a:avLst/>
          </a:prstGeom>
          <a:noFill/>
        </p:spPr>
        <p:txBody>
          <a:bodyPr wrap="square" lIns="0" tIns="0" rIns="0" bIns="0" rtlCol="0">
            <a:spAutoFit/>
          </a:bodyPr>
          <a:lstStyle/>
          <a:p>
            <a:pPr marL="0" marR="0">
              <a:spcBef>
                <a:spcPts val="0"/>
              </a:spcBef>
              <a:spcAft>
                <a:spcPts val="800"/>
              </a:spcAft>
            </a:pPr>
            <a:r>
              <a:rPr lang="en-CA" sz="1800" kern="100" dirty="0">
                <a:solidFill>
                  <a:srgbClr val="5A5A5A"/>
                </a:solidFill>
                <a:effectLst/>
                <a:ea typeface="Calibri" panose="020F0502020204030204" pitchFamily="34" charset="0"/>
                <a:cs typeface="Times New Roman" panose="02020603050405020304" pitchFamily="18" charset="0"/>
              </a:rPr>
              <a:t>GEM nurses are equipped to handle complex older adults arriving in the ED with atypical presentations, frailty, multi-morbidity, cognitive impairment, and polypharmacy. </a:t>
            </a:r>
            <a:endParaRPr lang="en-US" sz="1800" kern="100" dirty="0">
              <a:solidFill>
                <a:srgbClr val="5A5A5A"/>
              </a:solidFill>
              <a:effectLst/>
              <a:ea typeface="Calibri" panose="020F0502020204030204" pitchFamily="34" charset="0"/>
              <a:cs typeface="Times New Roman" panose="02020603050405020304" pitchFamily="18" charset="0"/>
            </a:endParaRPr>
          </a:p>
        </p:txBody>
      </p:sp>
      <p:sp>
        <p:nvSpPr>
          <p:cNvPr id="17" name="Inhaltsplatzhalter 4"/>
          <p:cNvSpPr txBox="1">
            <a:spLocks/>
          </p:cNvSpPr>
          <p:nvPr/>
        </p:nvSpPr>
        <p:spPr>
          <a:xfrm>
            <a:off x="5002554" y="591708"/>
            <a:ext cx="3795475" cy="909352"/>
          </a:xfrm>
          <a:prstGeom prst="rect">
            <a:avLst/>
          </a:prstGeom>
        </p:spPr>
        <p:txBody>
          <a:bodyPr wrap="square" lIns="0" tIns="0" rIns="0" bIns="0">
            <a:spAutoFit/>
          </a:bodyPr>
          <a:lstStyle>
            <a:lvl1pPr marL="272967" indent="-272967" algn="l" defTabSz="914127"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98" indent="-272967" algn="l" defTabSz="914127"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64" indent="-177748" algn="l" defTabSz="914127"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256" indent="-177748"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335" indent="-179335"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847"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0910"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972"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034"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CA" sz="1400" kern="100" dirty="0">
                <a:effectLst/>
                <a:latin typeface="+mj-lt"/>
                <a:ea typeface="Calibri" panose="020F0502020204030204" pitchFamily="34" charset="0"/>
                <a:cs typeface="Times New Roman" panose="02020603050405020304" pitchFamily="18" charset="0"/>
              </a:rPr>
              <a:t>Geriatrics-focused emergency care quality improvement efforts administered by nurses trained in geriatric-focused assessments are associated with:</a:t>
            </a:r>
            <a:endParaRPr lang="en-US" sz="1400" kern="100" dirty="0">
              <a:effectLst/>
              <a:latin typeface="+mj-lt"/>
              <a:ea typeface="Calibri" panose="020F050202020403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8BC9E0B6-6BDC-52F2-8473-F0C70604B610}"/>
              </a:ext>
            </a:extLst>
          </p:cNvPr>
          <p:cNvSpPr txBox="1"/>
          <p:nvPr/>
        </p:nvSpPr>
        <p:spPr>
          <a:xfrm>
            <a:off x="4917973" y="1838398"/>
            <a:ext cx="3880056" cy="1465273"/>
          </a:xfrm>
          <a:prstGeom prst="rect">
            <a:avLst/>
          </a:prstGeom>
          <a:noFill/>
        </p:spPr>
        <p:txBody>
          <a:bodyPr wrap="square">
            <a:spAutoFit/>
          </a:bodyPr>
          <a:lstStyle/>
          <a:p>
            <a:pPr marL="400050" indent="-285750">
              <a:lnSpc>
                <a:spcPct val="107000"/>
              </a:lnSpc>
              <a:buFont typeface="Courier New" panose="02070309020205020404" pitchFamily="49" charset="0"/>
              <a:buChar char="o"/>
            </a:pPr>
            <a:r>
              <a:rPr lang="en-CA" sz="1400" kern="100" dirty="0">
                <a:solidFill>
                  <a:schemeClr val="bg1"/>
                </a:solidFill>
                <a:effectLst/>
                <a:ea typeface="Calibri" panose="020F0502020204030204" pitchFamily="34" charset="0"/>
                <a:cs typeface="Times New Roman" panose="02020603050405020304" pitchFamily="18" charset="0"/>
              </a:rPr>
              <a:t>Reduced risk of hospital admission</a:t>
            </a:r>
            <a:r>
              <a:rPr lang="en-CA" sz="1400" kern="100" baseline="30000" dirty="0">
                <a:solidFill>
                  <a:schemeClr val="bg1"/>
                </a:solidFill>
                <a:effectLst/>
                <a:ea typeface="Calibri" panose="020F0502020204030204" pitchFamily="34" charset="0"/>
                <a:cs typeface="Times New Roman" panose="02020603050405020304" pitchFamily="18" charset="0"/>
              </a:rPr>
              <a:t>1,2</a:t>
            </a:r>
          </a:p>
          <a:p>
            <a:pPr marL="400050" indent="-285750">
              <a:lnSpc>
                <a:spcPct val="107000"/>
              </a:lnSpc>
              <a:buFont typeface="Courier New" panose="02070309020205020404" pitchFamily="49" charset="0"/>
              <a:buChar char="o"/>
            </a:pPr>
            <a:endParaRPr lang="en-US" sz="1400" kern="100" baseline="30000" dirty="0">
              <a:solidFill>
                <a:schemeClr val="bg1"/>
              </a:solidFill>
              <a:ea typeface="Calibri" panose="020F0502020204030204" pitchFamily="34" charset="0"/>
              <a:cs typeface="Times New Roman" panose="02020603050405020304" pitchFamily="18" charset="0"/>
            </a:endParaRPr>
          </a:p>
          <a:p>
            <a:pPr marL="400050" indent="-285750">
              <a:lnSpc>
                <a:spcPct val="107000"/>
              </a:lnSpc>
              <a:buFont typeface="Courier New" panose="02070309020205020404" pitchFamily="49" charset="0"/>
              <a:buChar char="o"/>
            </a:pPr>
            <a:r>
              <a:rPr lang="en-CA" sz="1400" kern="100" dirty="0">
                <a:solidFill>
                  <a:schemeClr val="bg1"/>
                </a:solidFill>
                <a:effectLst/>
                <a:ea typeface="Calibri" panose="020F0502020204030204" pitchFamily="34" charset="0"/>
                <a:cs typeface="Times New Roman" panose="02020603050405020304" pitchFamily="18" charset="0"/>
              </a:rPr>
              <a:t>Reduced risk of 30-day readmissions</a:t>
            </a:r>
            <a:r>
              <a:rPr lang="en-CA" sz="1400" kern="100" baseline="30000" dirty="0">
                <a:solidFill>
                  <a:schemeClr val="bg1"/>
                </a:solidFill>
                <a:effectLst/>
                <a:ea typeface="Calibri" panose="020F0502020204030204" pitchFamily="34" charset="0"/>
                <a:cs typeface="Times New Roman" panose="02020603050405020304" pitchFamily="18" charset="0"/>
              </a:rPr>
              <a:t>1,2</a:t>
            </a:r>
          </a:p>
          <a:p>
            <a:pPr marL="400050" indent="-285750">
              <a:lnSpc>
                <a:spcPct val="107000"/>
              </a:lnSpc>
              <a:buFont typeface="Courier New" panose="02070309020205020404" pitchFamily="49" charset="0"/>
              <a:buChar char="o"/>
            </a:pPr>
            <a:endParaRPr lang="en-US" sz="1400" kern="100" baseline="30000" dirty="0">
              <a:solidFill>
                <a:schemeClr val="bg1"/>
              </a:solidFill>
              <a:ea typeface="Calibri" panose="020F0502020204030204" pitchFamily="34" charset="0"/>
              <a:cs typeface="Times New Roman" panose="02020603050405020304" pitchFamily="18" charset="0"/>
            </a:endParaRPr>
          </a:p>
          <a:p>
            <a:pPr marL="400050" indent="-285750">
              <a:lnSpc>
                <a:spcPct val="107000"/>
              </a:lnSpc>
              <a:buFont typeface="Courier New" panose="02070309020205020404" pitchFamily="49" charset="0"/>
              <a:buChar char="o"/>
            </a:pPr>
            <a:r>
              <a:rPr lang="en-CA" sz="1400" kern="100" dirty="0">
                <a:solidFill>
                  <a:schemeClr val="bg1"/>
                </a:solidFill>
                <a:effectLst/>
                <a:ea typeface="Calibri" panose="020F0502020204030204" pitchFamily="34" charset="0"/>
                <a:cs typeface="Times New Roman" panose="02020603050405020304" pitchFamily="18" charset="0"/>
              </a:rPr>
              <a:t>Decreased length of ED stay</a:t>
            </a:r>
            <a:r>
              <a:rPr lang="en-CA" sz="1400" kern="100" baseline="30000" dirty="0">
                <a:solidFill>
                  <a:schemeClr val="bg1"/>
                </a:solidFill>
                <a:effectLst/>
                <a:ea typeface="Calibri" panose="020F0502020204030204" pitchFamily="34" charset="0"/>
                <a:cs typeface="Times New Roman" panose="02020603050405020304" pitchFamily="18" charset="0"/>
              </a:rPr>
              <a:t>3</a:t>
            </a:r>
          </a:p>
          <a:p>
            <a:pPr marL="400050" indent="-285750">
              <a:lnSpc>
                <a:spcPct val="107000"/>
              </a:lnSpc>
              <a:buFont typeface="Courier New" panose="02070309020205020404" pitchFamily="49" charset="0"/>
              <a:buChar char="o"/>
            </a:pPr>
            <a:endParaRPr lang="en-CA" sz="1400" kern="100" baseline="300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marL="400050" indent="-285750">
              <a:lnSpc>
                <a:spcPct val="107000"/>
              </a:lnSpc>
              <a:buFont typeface="Courier New" panose="02070309020205020404" pitchFamily="49" charset="0"/>
              <a:buChar char="o"/>
            </a:pPr>
            <a:endParaRPr lang="en-US" sz="14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Inhaltsplatzhalter 4">
            <a:extLst>
              <a:ext uri="{FF2B5EF4-FFF2-40B4-BE49-F238E27FC236}">
                <a16:creationId xmlns:a16="http://schemas.microsoft.com/office/drawing/2014/main" id="{243EAE9E-7B5A-4627-5D06-595708B20087}"/>
              </a:ext>
            </a:extLst>
          </p:cNvPr>
          <p:cNvSpPr txBox="1">
            <a:spLocks/>
          </p:cNvSpPr>
          <p:nvPr/>
        </p:nvSpPr>
        <p:spPr>
          <a:xfrm>
            <a:off x="4917973" y="3107528"/>
            <a:ext cx="3880056" cy="1600887"/>
          </a:xfrm>
          <a:prstGeom prst="rect">
            <a:avLst/>
          </a:prstGeom>
        </p:spPr>
        <p:txBody>
          <a:bodyPr wrap="square" lIns="0" tIns="0" rIns="0" bIns="0">
            <a:spAutoFit/>
          </a:bodyPr>
          <a:lstStyle>
            <a:lvl1pPr marL="272967" indent="-272967" algn="l" defTabSz="914127"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98" indent="-272967" algn="l" defTabSz="914127"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64" indent="-177748" algn="l" defTabSz="914127"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256" indent="-177748"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335" indent="-179335"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847"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0910"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972"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034"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184233" marR="0" indent="0">
              <a:lnSpc>
                <a:spcPct val="107000"/>
              </a:lnSpc>
              <a:spcBef>
                <a:spcPts val="0"/>
              </a:spcBef>
              <a:spcAft>
                <a:spcPts val="800"/>
              </a:spcAft>
              <a:buNone/>
            </a:pPr>
            <a:r>
              <a:rPr lang="en-CA" sz="1400" kern="100" dirty="0">
                <a:effectLst/>
                <a:latin typeface="+mj-lt"/>
                <a:ea typeface="Calibri" panose="020F0502020204030204" pitchFamily="34" charset="0"/>
                <a:cs typeface="Times New Roman" panose="02020603050405020304" pitchFamily="18" charset="0"/>
              </a:rPr>
              <a:t>Receipt of care from GED transitional care nurses and/or GED Social Workers (SWs) is associated with </a:t>
            </a:r>
            <a:r>
              <a:rPr lang="en-CA" sz="1400" b="1" kern="100" dirty="0">
                <a:effectLst/>
                <a:latin typeface="+mj-lt"/>
                <a:ea typeface="Calibri" panose="020F0502020204030204" pitchFamily="34" charset="0"/>
                <a:cs typeface="Times New Roman" panose="02020603050405020304" pitchFamily="18" charset="0"/>
              </a:rPr>
              <a:t>Medicare savings of up to $2436 to $2905 per patient within 30 days after an initial ED visit</a:t>
            </a:r>
            <a:r>
              <a:rPr lang="en-CA" sz="1400" kern="100" dirty="0">
                <a:effectLst/>
                <a:latin typeface="+mj-lt"/>
                <a:ea typeface="Calibri" panose="020F0502020204030204" pitchFamily="34" charset="0"/>
                <a:cs typeface="Times New Roman" panose="02020603050405020304" pitchFamily="18" charset="0"/>
              </a:rPr>
              <a:t>. These savings are sustained at 60 days, ranging from $1200 to $3202.</a:t>
            </a:r>
            <a:r>
              <a:rPr lang="en-CA" sz="1400" kern="100" baseline="30000" dirty="0">
                <a:effectLst/>
                <a:latin typeface="+mj-lt"/>
                <a:ea typeface="Calibri" panose="020F0502020204030204" pitchFamily="34" charset="0"/>
                <a:cs typeface="Times New Roman" panose="02020603050405020304" pitchFamily="18" charset="0"/>
              </a:rPr>
              <a:t>4</a:t>
            </a:r>
            <a:endParaRPr lang="en-US" sz="1400" kern="100" dirty="0">
              <a:effectLst/>
              <a:latin typeface="+mj-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04432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84410" y="933439"/>
            <a:ext cx="3839248" cy="324886"/>
          </a:xfrm>
        </p:spPr>
        <p:txBody>
          <a:bodyPr/>
          <a:lstStyle/>
          <a:p>
            <a:r>
              <a:rPr lang="en-US" sz="2800" dirty="0">
                <a:solidFill>
                  <a:schemeClr val="accent1"/>
                </a:solidFill>
              </a:rPr>
              <a:t>Transitions of Care &amp; Social Worker Consult in the ED</a:t>
            </a:r>
          </a:p>
        </p:txBody>
      </p:sp>
      <p:sp>
        <p:nvSpPr>
          <p:cNvPr id="6" name="Footer Text"/>
          <p:cNvSpPr txBox="1"/>
          <p:nvPr/>
        </p:nvSpPr>
        <p:spPr>
          <a:xfrm>
            <a:off x="384410" y="1820961"/>
            <a:ext cx="3590348" cy="2743251"/>
          </a:xfrm>
          <a:prstGeom prst="rect">
            <a:avLst/>
          </a:prstGeom>
          <a:noFill/>
        </p:spPr>
        <p:txBody>
          <a:bodyPr wrap="square" lIns="0" tIns="0" rIns="0" bIns="91440" rtlCol="0" anchor="t">
            <a:spAutoFit/>
          </a:bodyPr>
          <a:lstStyle/>
          <a:p>
            <a:pPr marL="0" marR="0">
              <a:lnSpc>
                <a:spcPct val="107000"/>
              </a:lnSpc>
              <a:spcBef>
                <a:spcPts val="0"/>
              </a:spcBef>
              <a:spcAft>
                <a:spcPts val="800"/>
              </a:spcAft>
            </a:pPr>
            <a:r>
              <a:rPr lang="en-CA" sz="1800" kern="100" dirty="0">
                <a:solidFill>
                  <a:srgbClr val="5A5A5A"/>
                </a:solidFill>
                <a:effectLst/>
                <a:latin typeface="+mj-lt"/>
                <a:ea typeface="Calibri" panose="020F0502020204030204" pitchFamily="34" charset="0"/>
                <a:cs typeface="Times New Roman" panose="02020603050405020304" pitchFamily="18" charset="0"/>
              </a:rPr>
              <a:t>ED encounters are often sentinel events unmasking unmet social and functional needs. SW assessment is crucial to explore patients’ psychosocial needs and connecting patients with the proper community resources so they can safely return home and avoid unnecessary admissions.</a:t>
            </a:r>
            <a:r>
              <a:rPr lang="en-CA" sz="1800" kern="100" baseline="30000" dirty="0">
                <a:solidFill>
                  <a:srgbClr val="5A5A5A"/>
                </a:solidFill>
                <a:effectLst/>
                <a:latin typeface="+mj-lt"/>
                <a:ea typeface="Calibri" panose="020F0502020204030204" pitchFamily="34" charset="0"/>
                <a:cs typeface="Times New Roman" panose="02020603050405020304" pitchFamily="18" charset="0"/>
              </a:rPr>
              <a:t>1</a:t>
            </a:r>
            <a:endParaRPr lang="en-US" sz="1800" kern="100" dirty="0">
              <a:solidFill>
                <a:srgbClr val="5A5A5A"/>
              </a:solidFill>
              <a:effectLst/>
              <a:latin typeface="+mj-lt"/>
              <a:ea typeface="Calibri" panose="020F0502020204030204" pitchFamily="34" charset="0"/>
              <a:cs typeface="Times New Roman" panose="02020603050405020304" pitchFamily="18" charset="0"/>
            </a:endParaRPr>
          </a:p>
        </p:txBody>
      </p:sp>
      <p:sp>
        <p:nvSpPr>
          <p:cNvPr id="8" name="Inhaltsplatzhalter 4"/>
          <p:cNvSpPr txBox="1">
            <a:spLocks/>
          </p:cNvSpPr>
          <p:nvPr/>
        </p:nvSpPr>
        <p:spPr>
          <a:xfrm>
            <a:off x="5176259" y="372715"/>
            <a:ext cx="3504951" cy="1423467"/>
          </a:xfrm>
          <a:prstGeom prst="rect">
            <a:avLst/>
          </a:prstGeom>
        </p:spPr>
        <p:txBody>
          <a:bodyPr wrap="square" lIns="0" tIns="0" rIns="0" bIns="0" anchor="ctr">
            <a:spAutoFit/>
          </a:bodyPr>
          <a:lstStyle>
            <a:lvl1pPr marL="272967" indent="-272967" algn="l" defTabSz="914127"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98" indent="-272967" algn="l" defTabSz="914127"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64" indent="-177748" algn="l" defTabSz="914127"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256" indent="-177748"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335" indent="-179335"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847"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0910"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972"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034"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30000"/>
              </a:lnSpc>
              <a:buNone/>
            </a:pPr>
            <a:r>
              <a:rPr lang="en-US" sz="1600" b="1" dirty="0">
                <a:solidFill>
                  <a:schemeClr val="accent1"/>
                </a:solidFill>
                <a:latin typeface="+mj-lt"/>
              </a:rPr>
              <a:t>Care Transition Protocols</a:t>
            </a:r>
            <a:br>
              <a:rPr lang="en-US" sz="1200" b="1" dirty="0">
                <a:solidFill>
                  <a:schemeClr val="accent1"/>
                </a:solidFill>
                <a:latin typeface="+mj-lt"/>
              </a:rPr>
            </a:br>
            <a:r>
              <a:rPr lang="en-CA" sz="1200" kern="100" dirty="0">
                <a:solidFill>
                  <a:srgbClr val="5A5A5A"/>
                </a:solidFill>
                <a:effectLst/>
                <a:latin typeface="+mn-lt"/>
                <a:ea typeface="Calibri" panose="020F0502020204030204" pitchFamily="34" charset="0"/>
                <a:cs typeface="Times New Roman" panose="02020603050405020304" pitchFamily="18" charset="0"/>
              </a:rPr>
              <a:t>Care transition protocols improve disease management and are associated with reduced ED utilization. </a:t>
            </a:r>
            <a:r>
              <a:rPr lang="en-CA" sz="1200" kern="100" baseline="30000" dirty="0">
                <a:solidFill>
                  <a:srgbClr val="5A5A5A"/>
                </a:solidFill>
                <a:effectLst/>
                <a:latin typeface="+mn-lt"/>
                <a:ea typeface="Calibri" panose="020F0502020204030204" pitchFamily="34" charset="0"/>
                <a:cs typeface="Times New Roman" panose="02020603050405020304" pitchFamily="18" charset="0"/>
              </a:rPr>
              <a:t>2</a:t>
            </a:r>
            <a:endParaRPr lang="en-US" sz="1200" kern="100" dirty="0">
              <a:solidFill>
                <a:srgbClr val="5A5A5A"/>
              </a:solidFill>
              <a:effectLst/>
              <a:latin typeface="+mn-lt"/>
              <a:ea typeface="Calibri" panose="020F0502020204030204" pitchFamily="34" charset="0"/>
              <a:cs typeface="Times New Roman" panose="02020603050405020304" pitchFamily="18" charset="0"/>
            </a:endParaRPr>
          </a:p>
          <a:p>
            <a:pPr marL="0" indent="0">
              <a:lnSpc>
                <a:spcPct val="130000"/>
              </a:lnSpc>
              <a:buNone/>
            </a:pPr>
            <a:endParaRPr lang="en-US" sz="1400" dirty="0">
              <a:solidFill>
                <a:schemeClr val="bg1">
                  <a:lumMod val="65000"/>
                </a:schemeClr>
              </a:solidFill>
              <a:latin typeface="+mn-lt"/>
            </a:endParaRPr>
          </a:p>
        </p:txBody>
      </p:sp>
      <p:sp>
        <p:nvSpPr>
          <p:cNvPr id="9" name="Oval 8"/>
          <p:cNvSpPr/>
          <p:nvPr/>
        </p:nvSpPr>
        <p:spPr bwMode="auto">
          <a:xfrm>
            <a:off x="4407246" y="415021"/>
            <a:ext cx="619899" cy="619899"/>
          </a:xfrm>
          <a:prstGeom prst="ellipse">
            <a:avLst/>
          </a:prstGeom>
          <a:solidFill>
            <a:schemeClr val="accent1"/>
          </a:solidFill>
          <a:ln w="9525">
            <a:noFill/>
            <a:round/>
            <a:headEnd/>
            <a:tailEnd/>
          </a:ln>
        </p:spPr>
        <p:txBody>
          <a:bodyPr vert="horz" wrap="square" lIns="0" tIns="0" rIns="0" bIns="0" numCol="1" rtlCol="0" anchor="ctr" anchorCtr="0" compatLnSpc="1">
            <a:prstTxWarp prst="textNoShape">
              <a:avLst/>
            </a:prstTxWarp>
          </a:bodyPr>
          <a:lstStyle/>
          <a:p>
            <a:pPr algn="ctr"/>
            <a:r>
              <a:rPr lang="en-US" b="1" dirty="0">
                <a:solidFill>
                  <a:schemeClr val="bg1"/>
                </a:solidFill>
              </a:rPr>
              <a:t>01</a:t>
            </a:r>
          </a:p>
        </p:txBody>
      </p:sp>
      <p:sp>
        <p:nvSpPr>
          <p:cNvPr id="10" name="Inhaltsplatzhalter 4"/>
          <p:cNvSpPr txBox="1">
            <a:spLocks/>
          </p:cNvSpPr>
          <p:nvPr/>
        </p:nvSpPr>
        <p:spPr>
          <a:xfrm>
            <a:off x="5176258" y="1670064"/>
            <a:ext cx="3504951" cy="1663532"/>
          </a:xfrm>
          <a:prstGeom prst="rect">
            <a:avLst/>
          </a:prstGeom>
        </p:spPr>
        <p:txBody>
          <a:bodyPr wrap="square" lIns="0" tIns="0" rIns="0" bIns="0" anchor="ctr">
            <a:spAutoFit/>
          </a:bodyPr>
          <a:lstStyle>
            <a:lvl1pPr marL="272967" indent="-272967" algn="l" defTabSz="914127"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98" indent="-272967" algn="l" defTabSz="914127"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64" indent="-177748" algn="l" defTabSz="914127"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256" indent="-177748"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335" indent="-179335"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847"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0910"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972"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034"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30000"/>
              </a:lnSpc>
              <a:buNone/>
            </a:pPr>
            <a:r>
              <a:rPr lang="en-US" sz="1600" b="1" dirty="0">
                <a:solidFill>
                  <a:schemeClr val="accent2"/>
                </a:solidFill>
                <a:latin typeface="+mj-lt"/>
              </a:rPr>
              <a:t>Senior-Specific Protocols</a:t>
            </a:r>
            <a:br>
              <a:rPr lang="en-US" sz="1200" b="1" dirty="0">
                <a:solidFill>
                  <a:schemeClr val="accent1"/>
                </a:solidFill>
                <a:latin typeface="+mj-lt"/>
              </a:rPr>
            </a:br>
            <a:r>
              <a:rPr lang="en-CA" sz="1200" kern="100" dirty="0">
                <a:solidFill>
                  <a:srgbClr val="5A5A5A"/>
                </a:solidFill>
                <a:effectLst/>
                <a:latin typeface="+mn-lt"/>
                <a:ea typeface="Calibri" panose="020F0502020204030204" pitchFamily="34" charset="0"/>
                <a:cs typeface="Times New Roman" panose="02020603050405020304" pitchFamily="18" charset="0"/>
              </a:rPr>
              <a:t>Senior-specific protocols and enhanced transitions of care planning in the ED may reduce</a:t>
            </a:r>
            <a:r>
              <a:rPr lang="en-CA" sz="1200" kern="100" baseline="30000" dirty="0">
                <a:solidFill>
                  <a:srgbClr val="5A5A5A"/>
                </a:solidFill>
                <a:effectLst/>
                <a:latin typeface="+mn-lt"/>
                <a:ea typeface="Calibri" panose="020F0502020204030204" pitchFamily="34" charset="0"/>
                <a:cs typeface="Times New Roman" panose="02020603050405020304" pitchFamily="18" charset="0"/>
              </a:rPr>
              <a:t>3</a:t>
            </a:r>
            <a:r>
              <a:rPr lang="en-CA" sz="1200" kern="100" dirty="0">
                <a:solidFill>
                  <a:srgbClr val="5A5A5A"/>
                </a:solidFill>
                <a:effectLst/>
                <a:latin typeface="+mn-lt"/>
                <a:ea typeface="Calibri" panose="020F0502020204030204" pitchFamily="34" charset="0"/>
                <a:cs typeface="Times New Roman" panose="02020603050405020304" pitchFamily="18" charset="0"/>
              </a:rPr>
              <a:t> or delay SNF admission by 70%,</a:t>
            </a:r>
            <a:r>
              <a:rPr lang="en-CA" sz="1200" kern="100" baseline="30000" dirty="0">
                <a:solidFill>
                  <a:srgbClr val="5A5A5A"/>
                </a:solidFill>
                <a:effectLst/>
                <a:latin typeface="+mn-lt"/>
                <a:ea typeface="Calibri" panose="020F0502020204030204" pitchFamily="34" charset="0"/>
                <a:cs typeface="Times New Roman" panose="02020603050405020304" pitchFamily="18" charset="0"/>
              </a:rPr>
              <a:t>4</a:t>
            </a:r>
            <a:r>
              <a:rPr lang="en-CA" sz="1200" kern="100" dirty="0">
                <a:solidFill>
                  <a:srgbClr val="5A5A5A"/>
                </a:solidFill>
                <a:effectLst/>
                <a:latin typeface="+mn-lt"/>
                <a:ea typeface="Calibri" panose="020F0502020204030204" pitchFamily="34" charset="0"/>
                <a:cs typeface="Times New Roman" panose="02020603050405020304" pitchFamily="18" charset="0"/>
              </a:rPr>
              <a:t> enabling seniors to age in place at reduced costs.</a:t>
            </a:r>
            <a:endParaRPr lang="en-US" sz="1200" kern="100" dirty="0">
              <a:solidFill>
                <a:srgbClr val="5A5A5A"/>
              </a:solidFill>
              <a:effectLst/>
              <a:latin typeface="+mn-lt"/>
              <a:ea typeface="Calibri" panose="020F0502020204030204" pitchFamily="34" charset="0"/>
              <a:cs typeface="Times New Roman" panose="02020603050405020304" pitchFamily="18" charset="0"/>
            </a:endParaRPr>
          </a:p>
          <a:p>
            <a:pPr marL="0" indent="0">
              <a:lnSpc>
                <a:spcPct val="130000"/>
              </a:lnSpc>
              <a:buNone/>
            </a:pPr>
            <a:endParaRPr lang="en-US" sz="1400" dirty="0">
              <a:solidFill>
                <a:schemeClr val="bg1">
                  <a:lumMod val="65000"/>
                </a:schemeClr>
              </a:solidFill>
              <a:latin typeface="+mn-lt"/>
            </a:endParaRPr>
          </a:p>
        </p:txBody>
      </p:sp>
      <p:sp>
        <p:nvSpPr>
          <p:cNvPr id="11" name="Oval 10"/>
          <p:cNvSpPr/>
          <p:nvPr/>
        </p:nvSpPr>
        <p:spPr bwMode="auto">
          <a:xfrm>
            <a:off x="4407245" y="1734754"/>
            <a:ext cx="619899" cy="619899"/>
          </a:xfrm>
          <a:prstGeom prst="ellipse">
            <a:avLst/>
          </a:prstGeom>
          <a:solidFill>
            <a:schemeClr val="accent2"/>
          </a:solidFill>
          <a:ln w="9525">
            <a:noFill/>
            <a:round/>
            <a:headEnd/>
            <a:tailEnd/>
          </a:ln>
        </p:spPr>
        <p:txBody>
          <a:bodyPr vert="horz" wrap="square" lIns="0" tIns="0" rIns="0" bIns="0" numCol="1" rtlCol="0" anchor="ctr" anchorCtr="0" compatLnSpc="1">
            <a:prstTxWarp prst="textNoShape">
              <a:avLst/>
            </a:prstTxWarp>
          </a:bodyPr>
          <a:lstStyle/>
          <a:p>
            <a:pPr algn="ctr"/>
            <a:r>
              <a:rPr lang="en-US" b="1" dirty="0">
                <a:solidFill>
                  <a:schemeClr val="bg1"/>
                </a:solidFill>
              </a:rPr>
              <a:t>02</a:t>
            </a:r>
          </a:p>
        </p:txBody>
      </p:sp>
      <p:sp>
        <p:nvSpPr>
          <p:cNvPr id="12" name="Inhaltsplatzhalter 4"/>
          <p:cNvSpPr txBox="1">
            <a:spLocks/>
          </p:cNvSpPr>
          <p:nvPr/>
        </p:nvSpPr>
        <p:spPr>
          <a:xfrm>
            <a:off x="5169244" y="3166460"/>
            <a:ext cx="3504951" cy="2143664"/>
          </a:xfrm>
          <a:prstGeom prst="rect">
            <a:avLst/>
          </a:prstGeom>
        </p:spPr>
        <p:txBody>
          <a:bodyPr wrap="square" lIns="0" tIns="0" rIns="0" bIns="0" anchor="ctr">
            <a:spAutoFit/>
          </a:bodyPr>
          <a:lstStyle>
            <a:lvl1pPr marL="272967" indent="-272967" algn="l" defTabSz="914127"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98" indent="-272967" algn="l" defTabSz="914127"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64" indent="-177748" algn="l" defTabSz="914127"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256" indent="-177748"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335" indent="-179335"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847"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0910"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972"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034"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30000"/>
              </a:lnSpc>
              <a:buNone/>
            </a:pPr>
            <a:r>
              <a:rPr lang="en-US" sz="1600" b="1" dirty="0">
                <a:solidFill>
                  <a:schemeClr val="accent3"/>
                </a:solidFill>
                <a:latin typeface="+mj-lt"/>
              </a:rPr>
              <a:t>Medicare Savings</a:t>
            </a:r>
            <a:br>
              <a:rPr lang="en-US" sz="1200" b="1" dirty="0">
                <a:solidFill>
                  <a:schemeClr val="bg1">
                    <a:lumMod val="65000"/>
                  </a:schemeClr>
                </a:solidFill>
                <a:latin typeface="+mj-lt"/>
              </a:rPr>
            </a:br>
            <a:r>
              <a:rPr lang="en-CA" sz="1200" kern="100" dirty="0">
                <a:solidFill>
                  <a:srgbClr val="5A5A5A"/>
                </a:solidFill>
                <a:effectLst/>
                <a:latin typeface="+mj-lt"/>
                <a:ea typeface="Calibri" panose="020F0502020204030204" pitchFamily="34" charset="0"/>
                <a:cs typeface="Times New Roman" panose="02020603050405020304" pitchFamily="18" charset="0"/>
              </a:rPr>
              <a:t>Receipt of care from GED TCNs and/or GED Social Workers (SWs) is associated with Medicare savings of ranging from $2436 to $2905 per patient within 30 days after an initial ED visit. These savings are sustained at 60 days, ranging from $1200 to $3202.</a:t>
            </a:r>
            <a:r>
              <a:rPr lang="en-CA" sz="1200" kern="100" baseline="30000" dirty="0">
                <a:solidFill>
                  <a:srgbClr val="5A5A5A"/>
                </a:solidFill>
                <a:effectLst/>
                <a:latin typeface="+mj-lt"/>
                <a:ea typeface="Calibri" panose="020F0502020204030204" pitchFamily="34" charset="0"/>
                <a:cs typeface="Times New Roman" panose="02020603050405020304" pitchFamily="18" charset="0"/>
              </a:rPr>
              <a:t>5</a:t>
            </a:r>
            <a:r>
              <a:rPr lang="en-CA" sz="1200" kern="100" dirty="0">
                <a:solidFill>
                  <a:srgbClr val="5A5A5A"/>
                </a:solidFill>
                <a:effectLst/>
                <a:latin typeface="+mj-lt"/>
                <a:ea typeface="Calibri" panose="020F0502020204030204" pitchFamily="34" charset="0"/>
                <a:cs typeface="Times New Roman" panose="02020603050405020304" pitchFamily="18" charset="0"/>
              </a:rPr>
              <a:t>  </a:t>
            </a:r>
            <a:endParaRPr lang="en-US" sz="1200" kern="100" dirty="0">
              <a:solidFill>
                <a:srgbClr val="5A5A5A"/>
              </a:solidFill>
              <a:effectLst/>
              <a:latin typeface="+mj-lt"/>
              <a:ea typeface="Calibri" panose="020F0502020204030204" pitchFamily="34" charset="0"/>
              <a:cs typeface="Times New Roman" panose="02020603050405020304" pitchFamily="18" charset="0"/>
            </a:endParaRPr>
          </a:p>
          <a:p>
            <a:pPr marL="0" indent="0">
              <a:lnSpc>
                <a:spcPct val="130000"/>
              </a:lnSpc>
              <a:buNone/>
            </a:pPr>
            <a:endParaRPr lang="en-US" sz="1400" dirty="0">
              <a:solidFill>
                <a:schemeClr val="bg1">
                  <a:lumMod val="65000"/>
                </a:schemeClr>
              </a:solidFill>
              <a:latin typeface="+mn-lt"/>
            </a:endParaRPr>
          </a:p>
        </p:txBody>
      </p:sp>
      <p:sp>
        <p:nvSpPr>
          <p:cNvPr id="13" name="Oval 12"/>
          <p:cNvSpPr/>
          <p:nvPr/>
        </p:nvSpPr>
        <p:spPr bwMode="auto">
          <a:xfrm>
            <a:off x="4407245" y="3192587"/>
            <a:ext cx="619899" cy="619899"/>
          </a:xfrm>
          <a:prstGeom prst="ellipse">
            <a:avLst/>
          </a:prstGeom>
          <a:solidFill>
            <a:schemeClr val="accent3"/>
          </a:solidFill>
          <a:ln w="9525">
            <a:noFill/>
            <a:round/>
            <a:headEnd/>
            <a:tailEnd/>
          </a:ln>
        </p:spPr>
        <p:txBody>
          <a:bodyPr vert="horz" wrap="square" lIns="0" tIns="0" rIns="0" bIns="0" numCol="1" rtlCol="0" anchor="ctr" anchorCtr="0" compatLnSpc="1">
            <a:prstTxWarp prst="textNoShape">
              <a:avLst/>
            </a:prstTxWarp>
          </a:bodyPr>
          <a:lstStyle/>
          <a:p>
            <a:pPr algn="ctr"/>
            <a:r>
              <a:rPr lang="en-US" b="1" dirty="0">
                <a:solidFill>
                  <a:schemeClr val="bg1"/>
                </a:solidFill>
              </a:rPr>
              <a:t>03</a:t>
            </a:r>
          </a:p>
        </p:txBody>
      </p:sp>
    </p:spTree>
    <p:extLst>
      <p:ext uri="{BB962C8B-B14F-4D97-AF65-F5344CB8AC3E}">
        <p14:creationId xmlns:p14="http://schemas.microsoft.com/office/powerpoint/2010/main" val="11850496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7E6A261A-2EC2-E8B8-62A1-61AFAD00ED39}"/>
              </a:ext>
            </a:extLst>
          </p:cNvPr>
          <p:cNvSpPr/>
          <p:nvPr/>
        </p:nvSpPr>
        <p:spPr>
          <a:xfrm>
            <a:off x="5848350" y="992242"/>
            <a:ext cx="3295650" cy="374980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4" name="Title 3"/>
          <p:cNvSpPr>
            <a:spLocks noGrp="1"/>
          </p:cNvSpPr>
          <p:nvPr>
            <p:ph type="title"/>
          </p:nvPr>
        </p:nvSpPr>
        <p:spPr>
          <a:xfrm>
            <a:off x="398223" y="401450"/>
            <a:ext cx="8368363" cy="409459"/>
          </a:xfrm>
        </p:spPr>
        <p:txBody>
          <a:bodyPr/>
          <a:lstStyle/>
          <a:p>
            <a:pPr algn="l"/>
            <a:r>
              <a:rPr lang="en-US" b="1" dirty="0">
                <a:solidFill>
                  <a:schemeClr val="accent1"/>
                </a:solidFill>
              </a:rPr>
              <a:t>Delirium Screening and Protocols in the ED</a:t>
            </a:r>
          </a:p>
        </p:txBody>
      </p:sp>
      <p:sp>
        <p:nvSpPr>
          <p:cNvPr id="11" name="Inhaltsplatzhalter 4"/>
          <p:cNvSpPr txBox="1">
            <a:spLocks/>
          </p:cNvSpPr>
          <p:nvPr/>
        </p:nvSpPr>
        <p:spPr>
          <a:xfrm>
            <a:off x="1088226" y="1046093"/>
            <a:ext cx="4631895" cy="678840"/>
          </a:xfrm>
          <a:prstGeom prst="rect">
            <a:avLst/>
          </a:prstGeom>
        </p:spPr>
        <p:txBody>
          <a:bodyPr wrap="square" lIns="0" tIns="0" rIns="0" bIns="0" anchor="t">
            <a:spAutoFit/>
          </a:bodyPr>
          <a:lstStyle>
            <a:lvl1pPr marL="272967" indent="-272967" algn="l" defTabSz="914127"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98" indent="-272967" algn="l" defTabSz="914127"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64" indent="-177748" algn="l" defTabSz="914127"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256" indent="-177748"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335" indent="-179335"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847"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0910"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972"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034"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nSpc>
                <a:spcPct val="107000"/>
              </a:lnSpc>
              <a:spcBef>
                <a:spcPts val="0"/>
              </a:spcBef>
              <a:spcAft>
                <a:spcPts val="800"/>
              </a:spcAft>
              <a:buNone/>
            </a:pPr>
            <a:r>
              <a:rPr lang="en-CA" sz="1400" b="1" kern="100" dirty="0">
                <a:solidFill>
                  <a:schemeClr val="accent1"/>
                </a:solidFill>
                <a:effectLst/>
                <a:latin typeface="+mn-lt"/>
                <a:ea typeface="Calibri" panose="020F0502020204030204" pitchFamily="34" charset="0"/>
                <a:cs typeface="Times New Roman" panose="02020603050405020304" pitchFamily="18" charset="0"/>
              </a:rPr>
              <a:t>Delirium is common: </a:t>
            </a:r>
            <a:r>
              <a:rPr lang="en-CA" sz="1400" kern="100" dirty="0">
                <a:solidFill>
                  <a:srgbClr val="5A5A5A"/>
                </a:solidFill>
                <a:effectLst/>
                <a:latin typeface="+mn-lt"/>
                <a:ea typeface="Calibri" panose="020F0502020204030204" pitchFamily="34" charset="0"/>
                <a:cs typeface="Times New Roman" panose="02020603050405020304" pitchFamily="18" charset="0"/>
              </a:rPr>
              <a:t>Of the nearly 20 million older adults seen in the ED each year</a:t>
            </a:r>
            <a:r>
              <a:rPr lang="en-CA" sz="1400" kern="100" baseline="30000" dirty="0">
                <a:solidFill>
                  <a:srgbClr val="5A5A5A"/>
                </a:solidFill>
                <a:effectLst/>
                <a:latin typeface="+mn-lt"/>
                <a:ea typeface="Calibri" panose="020F0502020204030204" pitchFamily="34" charset="0"/>
                <a:cs typeface="Times New Roman" panose="02020603050405020304" pitchFamily="18" charset="0"/>
              </a:rPr>
              <a:t>1</a:t>
            </a:r>
            <a:r>
              <a:rPr lang="en-CA" sz="1400" kern="100" dirty="0">
                <a:solidFill>
                  <a:srgbClr val="5A5A5A"/>
                </a:solidFill>
                <a:effectLst/>
                <a:latin typeface="+mn-lt"/>
                <a:ea typeface="Calibri" panose="020F0502020204030204" pitchFamily="34" charset="0"/>
                <a:cs typeface="Times New Roman" panose="02020603050405020304" pitchFamily="18" charset="0"/>
              </a:rPr>
              <a:t>, approximately 8-17%</a:t>
            </a:r>
            <a:r>
              <a:rPr lang="en-CA" sz="1400" kern="100" baseline="30000" dirty="0">
                <a:solidFill>
                  <a:srgbClr val="5A5A5A"/>
                </a:solidFill>
                <a:effectLst/>
                <a:latin typeface="+mn-lt"/>
                <a:ea typeface="Calibri" panose="020F0502020204030204" pitchFamily="34" charset="0"/>
                <a:cs typeface="Times New Roman" panose="02020603050405020304" pitchFamily="18" charset="0"/>
              </a:rPr>
              <a:t>2</a:t>
            </a:r>
            <a:r>
              <a:rPr lang="en-CA" sz="1400" kern="100" dirty="0">
                <a:solidFill>
                  <a:srgbClr val="5A5A5A"/>
                </a:solidFill>
                <a:effectLst/>
                <a:latin typeface="+mn-lt"/>
                <a:ea typeface="Calibri" panose="020F0502020204030204" pitchFamily="34" charset="0"/>
                <a:cs typeface="Times New Roman" panose="02020603050405020304" pitchFamily="18" charset="0"/>
              </a:rPr>
              <a:t> present to the ED suffering from delirium. </a:t>
            </a:r>
          </a:p>
        </p:txBody>
      </p:sp>
      <p:sp>
        <p:nvSpPr>
          <p:cNvPr id="12" name="Inhaltsplatzhalter 4"/>
          <p:cNvSpPr txBox="1">
            <a:spLocks/>
          </p:cNvSpPr>
          <p:nvPr/>
        </p:nvSpPr>
        <p:spPr>
          <a:xfrm>
            <a:off x="1034304" y="3494882"/>
            <a:ext cx="4685816" cy="1232197"/>
          </a:xfrm>
          <a:prstGeom prst="rect">
            <a:avLst/>
          </a:prstGeom>
          <a:noFill/>
        </p:spPr>
        <p:txBody>
          <a:bodyPr wrap="square">
            <a:spAutoFit/>
          </a:bodyPr>
          <a:lstStyle>
            <a:defPPr>
              <a:defRPr lang="en-US"/>
            </a:defPPr>
            <a:lvl1pPr marR="0" lvl="0" indent="0">
              <a:lnSpc>
                <a:spcPct val="107000"/>
              </a:lnSpc>
              <a:spcBef>
                <a:spcPts val="0"/>
              </a:spcBef>
              <a:spcAft>
                <a:spcPts val="800"/>
              </a:spcAft>
              <a:buNone/>
              <a:defRPr sz="1400" kern="100">
                <a:solidFill>
                  <a:srgbClr val="5A5A5A"/>
                </a:solidFill>
                <a:effectLst/>
                <a:ea typeface="Calibri" panose="020F0502020204030204" pitchFamily="34" charset="0"/>
                <a:cs typeface="Times New Roman" panose="02020603050405020304" pitchFamily="18" charset="0"/>
              </a:defRPr>
            </a:lvl1pPr>
            <a:lvl2pPr marL="807798" indent="-272967" algn="l" defTabSz="914127"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64" indent="-177748" algn="l" defTabSz="914127"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256" indent="-177748"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335" indent="-179335"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847"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0910"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972"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034"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CA" b="1" dirty="0">
                <a:solidFill>
                  <a:schemeClr val="tx1"/>
                </a:solidFill>
              </a:rPr>
              <a:t>Delirium is costly: </a:t>
            </a:r>
            <a:r>
              <a:rPr lang="en-CA" dirty="0"/>
              <a:t>Older patients with delirium are at increased risk for inpatient falls, poor health outcomes, and greater healthcare utilization and expenditures (long ED and hospital length of stay, higher rates of discharge to post-acute care, higher rates of hospital readmission)</a:t>
            </a:r>
            <a:endParaRPr lang="en-US" dirty="0"/>
          </a:p>
        </p:txBody>
      </p:sp>
      <p:sp>
        <p:nvSpPr>
          <p:cNvPr id="13" name="Inhaltsplatzhalter 4"/>
          <p:cNvSpPr txBox="1">
            <a:spLocks/>
          </p:cNvSpPr>
          <p:nvPr/>
        </p:nvSpPr>
        <p:spPr>
          <a:xfrm>
            <a:off x="1088225" y="1932764"/>
            <a:ext cx="4631895" cy="448328"/>
          </a:xfrm>
          <a:prstGeom prst="rect">
            <a:avLst/>
          </a:prstGeom>
        </p:spPr>
        <p:txBody>
          <a:bodyPr wrap="square" lIns="0" tIns="0" rIns="0" bIns="0" anchor="t">
            <a:spAutoFit/>
          </a:bodyPr>
          <a:lstStyle>
            <a:defPPr>
              <a:defRPr lang="en-US"/>
            </a:defPPr>
            <a:lvl1pPr marR="0" lvl="0" indent="0" defTabSz="914127">
              <a:lnSpc>
                <a:spcPct val="107000"/>
              </a:lnSpc>
              <a:spcBef>
                <a:spcPts val="0"/>
              </a:spcBef>
              <a:spcAft>
                <a:spcPts val="800"/>
              </a:spcAft>
              <a:buFont typeface="Wingdings" panose="05000000000000000000" pitchFamily="2" charset="2"/>
              <a:buNone/>
              <a:defRPr sz="1600" kern="100">
                <a:solidFill>
                  <a:srgbClr val="5A5A5A"/>
                </a:solidFill>
                <a:effectLst/>
                <a:ea typeface="Calibri" panose="020F0502020204030204" pitchFamily="34" charset="0"/>
                <a:cs typeface="Times New Roman" panose="02020603050405020304" pitchFamily="18" charset="0"/>
              </a:defRPr>
            </a:lvl1pPr>
            <a:lvl2pPr marL="807798" indent="-272967" defTabSz="914127">
              <a:lnSpc>
                <a:spcPct val="90000"/>
              </a:lnSpc>
              <a:spcBef>
                <a:spcPts val="0"/>
              </a:spcBef>
              <a:spcAft>
                <a:spcPts val="1000"/>
              </a:spcAft>
              <a:buFont typeface="Symbol" panose="05050102010706020507" pitchFamily="18" charset="2"/>
              <a:buChar char="-"/>
              <a:defRPr sz="2000">
                <a:solidFill>
                  <a:schemeClr val="bg1"/>
                </a:solidFill>
                <a:latin typeface="Calibri Light" panose="020F0302020204030204" pitchFamily="34" charset="0"/>
              </a:defRPr>
            </a:lvl2pPr>
            <a:lvl3pPr marL="1080764" indent="-177748" defTabSz="914127">
              <a:lnSpc>
                <a:spcPct val="90000"/>
              </a:lnSpc>
              <a:spcBef>
                <a:spcPts val="0"/>
              </a:spcBef>
              <a:spcAft>
                <a:spcPts val="1000"/>
              </a:spcAft>
              <a:buFont typeface="Symbol" panose="05050102010706020507" pitchFamily="18" charset="2"/>
              <a:buChar char="-"/>
              <a:defRPr sz="1900">
                <a:solidFill>
                  <a:schemeClr val="bg1"/>
                </a:solidFill>
                <a:latin typeface="Calibri Light" panose="020F0302020204030204" pitchFamily="34" charset="0"/>
              </a:defRPr>
            </a:lvl3pPr>
            <a:lvl4pPr marL="1436256" indent="-177748" defTabSz="914127">
              <a:lnSpc>
                <a:spcPct val="90000"/>
              </a:lnSpc>
              <a:spcBef>
                <a:spcPts val="0"/>
              </a:spcBef>
              <a:spcAft>
                <a:spcPts val="1000"/>
              </a:spcAft>
              <a:buFont typeface="Symbol" panose="05050102010706020507" pitchFamily="18" charset="2"/>
              <a:buChar char="-"/>
              <a:defRPr sz="1600">
                <a:solidFill>
                  <a:schemeClr val="bg1"/>
                </a:solidFill>
                <a:latin typeface="Calibri Light" panose="020F0302020204030204" pitchFamily="34" charset="0"/>
              </a:defRPr>
            </a:lvl4pPr>
            <a:lvl5pPr marL="1793335" indent="-179335" defTabSz="914127">
              <a:lnSpc>
                <a:spcPct val="90000"/>
              </a:lnSpc>
              <a:spcBef>
                <a:spcPts val="0"/>
              </a:spcBef>
              <a:spcAft>
                <a:spcPts val="1000"/>
              </a:spcAft>
              <a:buFont typeface="Symbol" panose="05050102010706020507" pitchFamily="18" charset="2"/>
              <a:buChar char="-"/>
              <a:defRPr sz="1600">
                <a:solidFill>
                  <a:schemeClr val="bg1"/>
                </a:solidFill>
                <a:latin typeface="Calibri Light" panose="020F0302020204030204" pitchFamily="34" charset="0"/>
              </a:defRPr>
            </a:lvl5pPr>
            <a:lvl6pPr marL="2513847" indent="-228532" defTabSz="914127">
              <a:spcBef>
                <a:spcPct val="20000"/>
              </a:spcBef>
              <a:buFont typeface="Arial" panose="020B0604020202020204" pitchFamily="34" charset="0"/>
              <a:buChar char="•"/>
              <a:defRPr sz="2000"/>
            </a:lvl6pPr>
            <a:lvl7pPr marL="2970910" indent="-228532" defTabSz="914127">
              <a:spcBef>
                <a:spcPct val="20000"/>
              </a:spcBef>
              <a:buFont typeface="Arial" panose="020B0604020202020204" pitchFamily="34" charset="0"/>
              <a:buChar char="•"/>
              <a:defRPr sz="2000"/>
            </a:lvl7pPr>
            <a:lvl8pPr marL="3427972" indent="-228532" defTabSz="914127">
              <a:spcBef>
                <a:spcPct val="20000"/>
              </a:spcBef>
              <a:buFont typeface="Arial" panose="020B0604020202020204" pitchFamily="34" charset="0"/>
              <a:buChar char="•"/>
              <a:defRPr sz="2000"/>
            </a:lvl8pPr>
            <a:lvl9pPr marL="3885034" indent="-228532" defTabSz="914127">
              <a:spcBef>
                <a:spcPct val="20000"/>
              </a:spcBef>
              <a:buFont typeface="Arial" panose="020B0604020202020204" pitchFamily="34" charset="0"/>
              <a:buChar char="•"/>
              <a:defRPr sz="2000"/>
            </a:lvl9pPr>
          </a:lstStyle>
          <a:p>
            <a:r>
              <a:rPr lang="en-CA" sz="1400" b="1" dirty="0">
                <a:solidFill>
                  <a:schemeClr val="accent2"/>
                </a:solidFill>
              </a:rPr>
              <a:t>Delirium is often overlooked: </a:t>
            </a:r>
            <a:r>
              <a:rPr lang="en-CA" sz="1400" dirty="0"/>
              <a:t>65-85%5 of the time, delirium is </a:t>
            </a:r>
            <a:r>
              <a:rPr lang="en-CA" sz="1400" b="1" dirty="0"/>
              <a:t>overlooked </a:t>
            </a:r>
            <a:r>
              <a:rPr lang="en-CA" sz="1400" dirty="0"/>
              <a:t>because it is not screened for.</a:t>
            </a:r>
            <a:endParaRPr lang="en-US" sz="1400" dirty="0"/>
          </a:p>
        </p:txBody>
      </p:sp>
      <p:sp>
        <p:nvSpPr>
          <p:cNvPr id="14" name="Inhaltsplatzhalter 4"/>
          <p:cNvSpPr txBox="1">
            <a:spLocks/>
          </p:cNvSpPr>
          <p:nvPr/>
        </p:nvSpPr>
        <p:spPr>
          <a:xfrm>
            <a:off x="6284831" y="1272368"/>
            <a:ext cx="2580495" cy="2945678"/>
          </a:xfrm>
          <a:prstGeom prst="rect">
            <a:avLst/>
          </a:prstGeom>
        </p:spPr>
        <p:txBody>
          <a:bodyPr wrap="square" lIns="0" tIns="0" rIns="0" bIns="0" anchor="t">
            <a:spAutoFit/>
          </a:bodyPr>
          <a:lstStyle>
            <a:lvl1pPr marL="272967" indent="-272967" algn="l" defTabSz="914127"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98" indent="-272967" algn="l" defTabSz="914127"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64" indent="-177748" algn="l" defTabSz="914127"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256" indent="-177748"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335" indent="-179335"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847"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0910"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972"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034"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nSpc>
                <a:spcPct val="107000"/>
              </a:lnSpc>
              <a:spcBef>
                <a:spcPts val="0"/>
              </a:spcBef>
              <a:spcAft>
                <a:spcPts val="800"/>
              </a:spcAft>
              <a:buNone/>
            </a:pPr>
            <a:r>
              <a:rPr lang="en-CA" sz="2000" kern="100" dirty="0">
                <a:effectLst/>
                <a:latin typeface="+mn-lt"/>
                <a:ea typeface="Calibri" panose="020F0502020204030204" pitchFamily="34" charset="0"/>
                <a:cs typeface="Times New Roman" panose="02020603050405020304" pitchFamily="18" charset="0"/>
              </a:rPr>
              <a:t>EDs that screen for delirium and incorporate delirium protocols help reduce missed delirium diagnoses and can even prevent this potentially fatal condition.</a:t>
            </a:r>
            <a:endParaRPr lang="en-US" sz="2000" kern="100" dirty="0">
              <a:effectLst/>
              <a:latin typeface="+mn-lt"/>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9BF8D6B6-F66C-FB14-A676-3B3B95461A31}"/>
              </a:ext>
            </a:extLst>
          </p:cNvPr>
          <p:cNvSpPr txBox="1"/>
          <p:nvPr/>
        </p:nvSpPr>
        <p:spPr>
          <a:xfrm>
            <a:off x="1034304" y="2728440"/>
            <a:ext cx="4814046" cy="540661"/>
          </a:xfrm>
          <a:prstGeom prst="rect">
            <a:avLst/>
          </a:prstGeom>
          <a:noFill/>
        </p:spPr>
        <p:txBody>
          <a:bodyPr wrap="square">
            <a:spAutoFit/>
          </a:bodyPr>
          <a:lstStyle/>
          <a:p>
            <a:pPr marL="0" marR="0" lvl="0" indent="0">
              <a:lnSpc>
                <a:spcPct val="107000"/>
              </a:lnSpc>
              <a:spcBef>
                <a:spcPts val="0"/>
              </a:spcBef>
              <a:spcAft>
                <a:spcPts val="800"/>
              </a:spcAft>
              <a:buNone/>
            </a:pPr>
            <a:r>
              <a:rPr lang="en-CA" sz="1400" b="1" kern="100" dirty="0">
                <a:solidFill>
                  <a:schemeClr val="accent3"/>
                </a:solidFill>
                <a:effectLst/>
                <a:latin typeface="+mn-lt"/>
                <a:ea typeface="Calibri" panose="020F0502020204030204" pitchFamily="34" charset="0"/>
                <a:cs typeface="Times New Roman" panose="02020603050405020304" pitchFamily="18" charset="0"/>
              </a:rPr>
              <a:t>Delirium can be fatal: </a:t>
            </a:r>
            <a:r>
              <a:rPr lang="en-CA" sz="1400" kern="100" dirty="0">
                <a:solidFill>
                  <a:srgbClr val="5A5A5A"/>
                </a:solidFill>
                <a:effectLst/>
                <a:latin typeface="+mn-lt"/>
                <a:ea typeface="Calibri" panose="020F0502020204030204" pitchFamily="34" charset="0"/>
                <a:cs typeface="Times New Roman" panose="02020603050405020304" pitchFamily="18" charset="0"/>
              </a:rPr>
              <a:t>Patients with delirium have a 12-month mortality rate between 10-26%.</a:t>
            </a:r>
            <a:r>
              <a:rPr lang="en-CA" sz="1400" kern="100" baseline="30000" dirty="0">
                <a:solidFill>
                  <a:srgbClr val="5A5A5A"/>
                </a:solidFill>
                <a:effectLst/>
                <a:latin typeface="+mn-lt"/>
                <a:ea typeface="Calibri" panose="020F0502020204030204" pitchFamily="34" charset="0"/>
                <a:cs typeface="Times New Roman" panose="02020603050405020304" pitchFamily="18" charset="0"/>
              </a:rPr>
              <a:t>3,4</a:t>
            </a:r>
            <a:endParaRPr lang="en-US" sz="1400" kern="100" dirty="0">
              <a:solidFill>
                <a:srgbClr val="5A5A5A"/>
              </a:solidFill>
              <a:effectLst/>
              <a:latin typeface="+mn-lt"/>
              <a:ea typeface="Calibri" panose="020F0502020204030204" pitchFamily="34" charset="0"/>
              <a:cs typeface="Times New Roman" panose="02020603050405020304" pitchFamily="18" charset="0"/>
            </a:endParaRPr>
          </a:p>
        </p:txBody>
      </p:sp>
      <p:sp>
        <p:nvSpPr>
          <p:cNvPr id="15" name="Oval 14">
            <a:extLst>
              <a:ext uri="{FF2B5EF4-FFF2-40B4-BE49-F238E27FC236}">
                <a16:creationId xmlns:a16="http://schemas.microsoft.com/office/drawing/2014/main" id="{1511BB40-9AD6-9FD9-0276-37502A61BAC2}"/>
              </a:ext>
            </a:extLst>
          </p:cNvPr>
          <p:cNvSpPr/>
          <p:nvPr/>
        </p:nvSpPr>
        <p:spPr bwMode="auto">
          <a:xfrm>
            <a:off x="363194" y="992243"/>
            <a:ext cx="619899" cy="619899"/>
          </a:xfrm>
          <a:prstGeom prst="ellipse">
            <a:avLst/>
          </a:prstGeom>
          <a:solidFill>
            <a:schemeClr val="accent1"/>
          </a:solidFill>
          <a:ln w="9525">
            <a:noFill/>
            <a:round/>
            <a:headEnd/>
            <a:tailEnd/>
          </a:ln>
        </p:spPr>
        <p:txBody>
          <a:bodyPr vert="horz" wrap="square" lIns="0" tIns="0" rIns="0" bIns="0" numCol="1" rtlCol="0" anchor="ctr" anchorCtr="0" compatLnSpc="1">
            <a:prstTxWarp prst="textNoShape">
              <a:avLst/>
            </a:prstTxWarp>
          </a:bodyPr>
          <a:lstStyle/>
          <a:p>
            <a:pPr algn="ctr"/>
            <a:r>
              <a:rPr lang="en-US" b="1" dirty="0">
                <a:solidFill>
                  <a:schemeClr val="bg1"/>
                </a:solidFill>
              </a:rPr>
              <a:t>01</a:t>
            </a:r>
          </a:p>
        </p:txBody>
      </p:sp>
      <p:sp>
        <p:nvSpPr>
          <p:cNvPr id="16" name="Oval 15">
            <a:extLst>
              <a:ext uri="{FF2B5EF4-FFF2-40B4-BE49-F238E27FC236}">
                <a16:creationId xmlns:a16="http://schemas.microsoft.com/office/drawing/2014/main" id="{110545B3-B99E-44FC-01BA-D03249F586CE}"/>
              </a:ext>
            </a:extLst>
          </p:cNvPr>
          <p:cNvSpPr/>
          <p:nvPr/>
        </p:nvSpPr>
        <p:spPr bwMode="auto">
          <a:xfrm>
            <a:off x="363193" y="1879006"/>
            <a:ext cx="619899" cy="619899"/>
          </a:xfrm>
          <a:prstGeom prst="ellipse">
            <a:avLst/>
          </a:prstGeom>
          <a:solidFill>
            <a:schemeClr val="accent2"/>
          </a:solidFill>
          <a:ln w="9525">
            <a:noFill/>
            <a:round/>
            <a:headEnd/>
            <a:tailEnd/>
          </a:ln>
        </p:spPr>
        <p:txBody>
          <a:bodyPr vert="horz" wrap="square" lIns="0" tIns="0" rIns="0" bIns="0" numCol="1" rtlCol="0" anchor="ctr" anchorCtr="0" compatLnSpc="1">
            <a:prstTxWarp prst="textNoShape">
              <a:avLst/>
            </a:prstTxWarp>
          </a:bodyPr>
          <a:lstStyle/>
          <a:p>
            <a:pPr algn="ctr"/>
            <a:r>
              <a:rPr lang="en-US" b="1" dirty="0">
                <a:solidFill>
                  <a:schemeClr val="bg1"/>
                </a:solidFill>
              </a:rPr>
              <a:t>02</a:t>
            </a:r>
          </a:p>
        </p:txBody>
      </p:sp>
      <p:sp>
        <p:nvSpPr>
          <p:cNvPr id="19" name="Oval 18">
            <a:extLst>
              <a:ext uri="{FF2B5EF4-FFF2-40B4-BE49-F238E27FC236}">
                <a16:creationId xmlns:a16="http://schemas.microsoft.com/office/drawing/2014/main" id="{4A15F7C3-E36C-A51F-EAF2-6DF39BDF3FE7}"/>
              </a:ext>
            </a:extLst>
          </p:cNvPr>
          <p:cNvSpPr/>
          <p:nvPr/>
        </p:nvSpPr>
        <p:spPr bwMode="auto">
          <a:xfrm>
            <a:off x="363193" y="2688820"/>
            <a:ext cx="619899" cy="619899"/>
          </a:xfrm>
          <a:prstGeom prst="ellipse">
            <a:avLst/>
          </a:prstGeom>
          <a:solidFill>
            <a:schemeClr val="accent3"/>
          </a:solidFill>
          <a:ln w="9525">
            <a:noFill/>
            <a:round/>
            <a:headEnd/>
            <a:tailEnd/>
          </a:ln>
        </p:spPr>
        <p:txBody>
          <a:bodyPr vert="horz" wrap="square" lIns="0" tIns="0" rIns="0" bIns="0" numCol="1" rtlCol="0" anchor="ctr" anchorCtr="0" compatLnSpc="1">
            <a:prstTxWarp prst="textNoShape">
              <a:avLst/>
            </a:prstTxWarp>
          </a:bodyPr>
          <a:lstStyle/>
          <a:p>
            <a:pPr algn="ctr"/>
            <a:r>
              <a:rPr lang="en-US" b="1" dirty="0">
                <a:solidFill>
                  <a:schemeClr val="bg1"/>
                </a:solidFill>
              </a:rPr>
              <a:t>03</a:t>
            </a:r>
          </a:p>
        </p:txBody>
      </p:sp>
      <p:sp>
        <p:nvSpPr>
          <p:cNvPr id="20" name="Oval 19">
            <a:extLst>
              <a:ext uri="{FF2B5EF4-FFF2-40B4-BE49-F238E27FC236}">
                <a16:creationId xmlns:a16="http://schemas.microsoft.com/office/drawing/2014/main" id="{30045341-981C-BBB7-2149-E81D311349E2}"/>
              </a:ext>
            </a:extLst>
          </p:cNvPr>
          <p:cNvSpPr/>
          <p:nvPr/>
        </p:nvSpPr>
        <p:spPr bwMode="auto">
          <a:xfrm>
            <a:off x="363193" y="3523927"/>
            <a:ext cx="619899" cy="619899"/>
          </a:xfrm>
          <a:prstGeom prst="ellipse">
            <a:avLst/>
          </a:prstGeom>
          <a:solidFill>
            <a:schemeClr val="tx1"/>
          </a:solidFill>
          <a:ln w="9525">
            <a:noFill/>
            <a:round/>
            <a:headEnd/>
            <a:tailEnd/>
          </a:ln>
        </p:spPr>
        <p:txBody>
          <a:bodyPr vert="horz" wrap="square" lIns="0" tIns="0" rIns="0" bIns="0" numCol="1" rtlCol="0" anchor="ctr" anchorCtr="0" compatLnSpc="1">
            <a:prstTxWarp prst="textNoShape">
              <a:avLst/>
            </a:prstTxWarp>
          </a:bodyPr>
          <a:lstStyle/>
          <a:p>
            <a:pPr algn="ctr"/>
            <a:r>
              <a:rPr lang="en-US" b="1" dirty="0">
                <a:solidFill>
                  <a:schemeClr val="bg1"/>
                </a:solidFill>
              </a:rPr>
              <a:t>04</a:t>
            </a:r>
          </a:p>
        </p:txBody>
      </p:sp>
    </p:spTree>
    <p:extLst>
      <p:ext uri="{BB962C8B-B14F-4D97-AF65-F5344CB8AC3E}">
        <p14:creationId xmlns:p14="http://schemas.microsoft.com/office/powerpoint/2010/main" val="2233166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84410" y="710034"/>
            <a:ext cx="3839248" cy="324886"/>
          </a:xfrm>
        </p:spPr>
        <p:txBody>
          <a:bodyPr/>
          <a:lstStyle/>
          <a:p>
            <a:r>
              <a:rPr lang="en-US" sz="2800" dirty="0">
                <a:solidFill>
                  <a:schemeClr val="accent1"/>
                </a:solidFill>
              </a:rPr>
              <a:t>Dementia Screening and Protocols in the ED</a:t>
            </a:r>
          </a:p>
        </p:txBody>
      </p:sp>
      <p:sp>
        <p:nvSpPr>
          <p:cNvPr id="6" name="Footer Text"/>
          <p:cNvSpPr txBox="1"/>
          <p:nvPr/>
        </p:nvSpPr>
        <p:spPr>
          <a:xfrm>
            <a:off x="384410" y="1479532"/>
            <a:ext cx="3590348" cy="3244799"/>
          </a:xfrm>
          <a:prstGeom prst="rect">
            <a:avLst/>
          </a:prstGeom>
          <a:noFill/>
        </p:spPr>
        <p:txBody>
          <a:bodyPr wrap="square" lIns="0" tIns="0" rIns="0" bIns="91440" rtlCol="0" anchor="t">
            <a:spAutoFit/>
          </a:bodyPr>
          <a:lstStyle/>
          <a:p>
            <a:pPr marL="0" marR="0">
              <a:lnSpc>
                <a:spcPct val="107000"/>
              </a:lnSpc>
              <a:spcBef>
                <a:spcPts val="0"/>
              </a:spcBef>
              <a:spcAft>
                <a:spcPts val="800"/>
              </a:spcAft>
            </a:pPr>
            <a:r>
              <a:rPr lang="en-US" sz="1800" kern="100" dirty="0">
                <a:solidFill>
                  <a:srgbClr val="5A5A5A"/>
                </a:solidFill>
                <a:effectLst/>
                <a:latin typeface="+mj-lt"/>
                <a:ea typeface="Calibri" panose="020F0502020204030204" pitchFamily="34" charset="0"/>
                <a:cs typeface="Times New Roman" panose="02020603050405020304" pitchFamily="18" charset="0"/>
              </a:rPr>
              <a:t>Dementia is common among older adults and often undiagnosed. This complicates all stages of care in the ED from diagnosis to discharge.</a:t>
            </a:r>
            <a:r>
              <a:rPr lang="en-CA" sz="1800" kern="100" baseline="30000" dirty="0">
                <a:solidFill>
                  <a:srgbClr val="5A5A5A"/>
                </a:solidFill>
                <a:effectLst/>
                <a:latin typeface="+mj-lt"/>
                <a:ea typeface="Calibri" panose="020F0502020204030204" pitchFamily="34" charset="0"/>
                <a:cs typeface="Times New Roman" panose="02020603050405020304" pitchFamily="18" charset="0"/>
              </a:rPr>
              <a:t>1 </a:t>
            </a:r>
          </a:p>
          <a:p>
            <a:pPr marL="0" marR="0">
              <a:lnSpc>
                <a:spcPct val="107000"/>
              </a:lnSpc>
              <a:spcBef>
                <a:spcPts val="0"/>
              </a:spcBef>
              <a:spcAft>
                <a:spcPts val="800"/>
              </a:spcAft>
            </a:pPr>
            <a:r>
              <a:rPr lang="en-US" sz="1800" kern="100" dirty="0">
                <a:solidFill>
                  <a:srgbClr val="5A5A5A"/>
                </a:solidFill>
                <a:latin typeface="+mn-lt"/>
                <a:ea typeface="Calibri" panose="020F0502020204030204" pitchFamily="34" charset="0"/>
                <a:cs typeface="Times New Roman" panose="02020603050405020304" pitchFamily="18" charset="0"/>
              </a:rPr>
              <a:t>Incorporating dementia screening </a:t>
            </a:r>
            <a:br>
              <a:rPr lang="en-US" sz="1800" kern="100" dirty="0">
                <a:solidFill>
                  <a:srgbClr val="5A5A5A"/>
                </a:solidFill>
                <a:latin typeface="+mn-lt"/>
                <a:ea typeface="Calibri" panose="020F0502020204030204" pitchFamily="34" charset="0"/>
                <a:cs typeface="Times New Roman" panose="02020603050405020304" pitchFamily="18" charset="0"/>
              </a:rPr>
            </a:br>
            <a:r>
              <a:rPr lang="en-US" sz="1800" kern="100" dirty="0">
                <a:solidFill>
                  <a:srgbClr val="5A5A5A"/>
                </a:solidFill>
                <a:latin typeface="+mn-lt"/>
                <a:ea typeface="Calibri" panose="020F0502020204030204" pitchFamily="34" charset="0"/>
                <a:cs typeface="Times New Roman" panose="02020603050405020304" pitchFamily="18" charset="0"/>
              </a:rPr>
              <a:t>and protocols for older adult patients is an important part of providing safe, effective care.</a:t>
            </a:r>
            <a:endParaRPr lang="en-US" sz="1800" kern="100" dirty="0">
              <a:solidFill>
                <a:srgbClr val="5A5A5A"/>
              </a:solidFill>
              <a:effectLst/>
              <a:latin typeface="+mn-lt"/>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endParaRPr lang="en-US" sz="1800" kern="100" dirty="0">
              <a:solidFill>
                <a:srgbClr val="5A5A5A"/>
              </a:solidFill>
              <a:effectLst/>
              <a:latin typeface="+mj-lt"/>
              <a:ea typeface="Calibri" panose="020F0502020204030204" pitchFamily="34" charset="0"/>
              <a:cs typeface="Times New Roman" panose="02020603050405020304" pitchFamily="18" charset="0"/>
            </a:endParaRPr>
          </a:p>
        </p:txBody>
      </p:sp>
      <p:sp>
        <p:nvSpPr>
          <p:cNvPr id="8" name="Inhaltsplatzhalter 4"/>
          <p:cNvSpPr txBox="1">
            <a:spLocks/>
          </p:cNvSpPr>
          <p:nvPr/>
        </p:nvSpPr>
        <p:spPr>
          <a:xfrm>
            <a:off x="5176259" y="372715"/>
            <a:ext cx="3504951" cy="1423467"/>
          </a:xfrm>
          <a:prstGeom prst="rect">
            <a:avLst/>
          </a:prstGeom>
        </p:spPr>
        <p:txBody>
          <a:bodyPr wrap="square" lIns="0" tIns="0" rIns="0" bIns="0" anchor="ctr">
            <a:spAutoFit/>
          </a:bodyPr>
          <a:lstStyle>
            <a:lvl1pPr marL="272967" indent="-272967" algn="l" defTabSz="914127"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98" indent="-272967" algn="l" defTabSz="914127"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64" indent="-177748" algn="l" defTabSz="914127"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256" indent="-177748"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335" indent="-179335"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847"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0910"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972"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034"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30000"/>
              </a:lnSpc>
              <a:buNone/>
            </a:pPr>
            <a:r>
              <a:rPr lang="en-US" sz="1600" b="1" dirty="0">
                <a:solidFill>
                  <a:schemeClr val="accent1"/>
                </a:solidFill>
                <a:latin typeface="+mj-lt"/>
              </a:rPr>
              <a:t>Reduce Delirium Risk</a:t>
            </a:r>
            <a:br>
              <a:rPr lang="en-US" sz="1200" b="1" dirty="0">
                <a:solidFill>
                  <a:schemeClr val="accent1"/>
                </a:solidFill>
                <a:latin typeface="+mj-lt"/>
              </a:rPr>
            </a:br>
            <a:r>
              <a:rPr lang="en-CA" sz="1200" kern="100" dirty="0">
                <a:solidFill>
                  <a:srgbClr val="5A5A5A"/>
                </a:solidFill>
                <a:effectLst/>
                <a:latin typeface="+mn-lt"/>
                <a:ea typeface="Calibri" panose="020F0502020204030204" pitchFamily="34" charset="0"/>
                <a:cs typeface="Times New Roman" panose="02020603050405020304" pitchFamily="18" charset="0"/>
              </a:rPr>
              <a:t>Older adults with dementia are at an increased risk of developing delirium – a serious and sometimes fatal condition.</a:t>
            </a:r>
            <a:r>
              <a:rPr lang="en-CA" sz="1200" kern="100" baseline="30000" dirty="0">
                <a:solidFill>
                  <a:srgbClr val="5A5A5A"/>
                </a:solidFill>
                <a:effectLst/>
                <a:latin typeface="+mn-lt"/>
                <a:ea typeface="Calibri" panose="020F0502020204030204" pitchFamily="34" charset="0"/>
                <a:cs typeface="Times New Roman" panose="02020603050405020304" pitchFamily="18" charset="0"/>
              </a:rPr>
              <a:t>2,3</a:t>
            </a:r>
            <a:endParaRPr lang="en-US" sz="1200" kern="100" dirty="0">
              <a:solidFill>
                <a:srgbClr val="5A5A5A"/>
              </a:solidFill>
              <a:effectLst/>
              <a:latin typeface="+mn-lt"/>
              <a:ea typeface="Calibri" panose="020F0502020204030204" pitchFamily="34" charset="0"/>
              <a:cs typeface="Times New Roman" panose="02020603050405020304" pitchFamily="18" charset="0"/>
            </a:endParaRPr>
          </a:p>
          <a:p>
            <a:pPr marL="0" indent="0">
              <a:lnSpc>
                <a:spcPct val="130000"/>
              </a:lnSpc>
              <a:buNone/>
            </a:pPr>
            <a:endParaRPr lang="en-US" sz="1400" dirty="0">
              <a:solidFill>
                <a:schemeClr val="bg1">
                  <a:lumMod val="65000"/>
                </a:schemeClr>
              </a:solidFill>
              <a:latin typeface="+mn-lt"/>
            </a:endParaRPr>
          </a:p>
        </p:txBody>
      </p:sp>
      <p:sp>
        <p:nvSpPr>
          <p:cNvPr id="9" name="Oval 8"/>
          <p:cNvSpPr/>
          <p:nvPr/>
        </p:nvSpPr>
        <p:spPr bwMode="auto">
          <a:xfrm>
            <a:off x="4407246" y="415021"/>
            <a:ext cx="619899" cy="619899"/>
          </a:xfrm>
          <a:prstGeom prst="ellipse">
            <a:avLst/>
          </a:prstGeom>
          <a:solidFill>
            <a:schemeClr val="accent1"/>
          </a:solidFill>
          <a:ln w="9525">
            <a:noFill/>
            <a:round/>
            <a:headEnd/>
            <a:tailEnd/>
          </a:ln>
        </p:spPr>
        <p:txBody>
          <a:bodyPr vert="horz" wrap="square" lIns="0" tIns="0" rIns="0" bIns="0" numCol="1" rtlCol="0" anchor="ctr" anchorCtr="0" compatLnSpc="1">
            <a:prstTxWarp prst="textNoShape">
              <a:avLst/>
            </a:prstTxWarp>
          </a:bodyPr>
          <a:lstStyle/>
          <a:p>
            <a:pPr algn="ctr"/>
            <a:r>
              <a:rPr lang="en-US" b="1" dirty="0">
                <a:solidFill>
                  <a:schemeClr val="bg1"/>
                </a:solidFill>
              </a:rPr>
              <a:t>01</a:t>
            </a:r>
          </a:p>
        </p:txBody>
      </p:sp>
      <p:sp>
        <p:nvSpPr>
          <p:cNvPr id="10" name="Inhaltsplatzhalter 4"/>
          <p:cNvSpPr txBox="1">
            <a:spLocks/>
          </p:cNvSpPr>
          <p:nvPr/>
        </p:nvSpPr>
        <p:spPr>
          <a:xfrm>
            <a:off x="5176258" y="1616209"/>
            <a:ext cx="3504951" cy="1258806"/>
          </a:xfrm>
          <a:prstGeom prst="rect">
            <a:avLst/>
          </a:prstGeom>
        </p:spPr>
        <p:txBody>
          <a:bodyPr wrap="square" lIns="0" tIns="0" rIns="0" bIns="0" anchor="ctr">
            <a:spAutoFit/>
          </a:bodyPr>
          <a:lstStyle>
            <a:lvl1pPr marL="272967" indent="-272967" algn="l" defTabSz="914127"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98" indent="-272967" algn="l" defTabSz="914127"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64" indent="-177748" algn="l" defTabSz="914127"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256" indent="-177748"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335" indent="-179335"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847"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0910"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972"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034"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30000"/>
              </a:lnSpc>
              <a:buNone/>
            </a:pPr>
            <a:r>
              <a:rPr lang="en-US" sz="1600" b="1" dirty="0">
                <a:solidFill>
                  <a:schemeClr val="accent2"/>
                </a:solidFill>
                <a:latin typeface="+mj-lt"/>
              </a:rPr>
              <a:t>Prevent Repeat ED Visits</a:t>
            </a:r>
            <a:br>
              <a:rPr lang="en-US" sz="1200" b="1" dirty="0">
                <a:solidFill>
                  <a:schemeClr val="accent1"/>
                </a:solidFill>
                <a:latin typeface="+mj-lt"/>
              </a:rPr>
            </a:br>
            <a:r>
              <a:rPr lang="en-CA" sz="1200" kern="100" dirty="0">
                <a:solidFill>
                  <a:srgbClr val="5A5A5A"/>
                </a:solidFill>
                <a:effectLst/>
                <a:latin typeface="+mn-lt"/>
                <a:ea typeface="Calibri" panose="020F0502020204030204" pitchFamily="34" charset="0"/>
                <a:cs typeface="Times New Roman" panose="02020603050405020304" pitchFamily="18" charset="0"/>
              </a:rPr>
              <a:t>Older adults with dementia are between 2.3 – 3.7</a:t>
            </a:r>
            <a:r>
              <a:rPr lang="en-CA" sz="1200" kern="100" baseline="30000" dirty="0">
                <a:solidFill>
                  <a:srgbClr val="5A5A5A"/>
                </a:solidFill>
                <a:effectLst/>
                <a:latin typeface="+mn-lt"/>
                <a:ea typeface="Calibri" panose="020F0502020204030204" pitchFamily="34" charset="0"/>
                <a:cs typeface="Times New Roman" panose="02020603050405020304" pitchFamily="18" charset="0"/>
              </a:rPr>
              <a:t>4</a:t>
            </a:r>
            <a:r>
              <a:rPr lang="en-CA" sz="1200" kern="100" dirty="0">
                <a:solidFill>
                  <a:srgbClr val="5A5A5A"/>
                </a:solidFill>
                <a:effectLst/>
                <a:latin typeface="+mn-lt"/>
                <a:ea typeface="Calibri" panose="020F0502020204030204" pitchFamily="34" charset="0"/>
                <a:cs typeface="Times New Roman" panose="02020603050405020304" pitchFamily="18" charset="0"/>
              </a:rPr>
              <a:t> times more likely to revisit the ED within 30 days of index ED visit compared to older adults without dementia.</a:t>
            </a:r>
            <a:r>
              <a:rPr lang="en-CA" sz="1200" kern="100" baseline="30000" dirty="0">
                <a:solidFill>
                  <a:srgbClr val="5A5A5A"/>
                </a:solidFill>
                <a:effectLst/>
                <a:latin typeface="+mn-lt"/>
                <a:ea typeface="Calibri" panose="020F0502020204030204" pitchFamily="34" charset="0"/>
                <a:cs typeface="Times New Roman" panose="02020603050405020304" pitchFamily="18" charset="0"/>
              </a:rPr>
              <a:t>5,6</a:t>
            </a:r>
            <a:endParaRPr lang="en-US" sz="1400" dirty="0">
              <a:solidFill>
                <a:srgbClr val="5A5A5A"/>
              </a:solidFill>
              <a:latin typeface="+mn-lt"/>
            </a:endParaRPr>
          </a:p>
        </p:txBody>
      </p:sp>
      <p:sp>
        <p:nvSpPr>
          <p:cNvPr id="11" name="Oval 10"/>
          <p:cNvSpPr/>
          <p:nvPr/>
        </p:nvSpPr>
        <p:spPr bwMode="auto">
          <a:xfrm>
            <a:off x="4407245" y="1625713"/>
            <a:ext cx="619899" cy="619899"/>
          </a:xfrm>
          <a:prstGeom prst="ellipse">
            <a:avLst/>
          </a:prstGeom>
          <a:solidFill>
            <a:schemeClr val="accent2"/>
          </a:solidFill>
          <a:ln w="9525">
            <a:noFill/>
            <a:round/>
            <a:headEnd/>
            <a:tailEnd/>
          </a:ln>
        </p:spPr>
        <p:txBody>
          <a:bodyPr vert="horz" wrap="square" lIns="0" tIns="0" rIns="0" bIns="0" numCol="1" rtlCol="0" anchor="ctr" anchorCtr="0" compatLnSpc="1">
            <a:prstTxWarp prst="textNoShape">
              <a:avLst/>
            </a:prstTxWarp>
          </a:bodyPr>
          <a:lstStyle/>
          <a:p>
            <a:pPr algn="ctr"/>
            <a:r>
              <a:rPr lang="en-US" b="1" dirty="0">
                <a:solidFill>
                  <a:schemeClr val="bg1"/>
                </a:solidFill>
              </a:rPr>
              <a:t>02</a:t>
            </a:r>
          </a:p>
        </p:txBody>
      </p:sp>
      <p:sp>
        <p:nvSpPr>
          <p:cNvPr id="12" name="Inhaltsplatzhalter 4"/>
          <p:cNvSpPr txBox="1">
            <a:spLocks/>
          </p:cNvSpPr>
          <p:nvPr/>
        </p:nvSpPr>
        <p:spPr>
          <a:xfrm>
            <a:off x="5169244" y="3039676"/>
            <a:ext cx="3765750" cy="1258806"/>
          </a:xfrm>
          <a:prstGeom prst="rect">
            <a:avLst/>
          </a:prstGeom>
        </p:spPr>
        <p:txBody>
          <a:bodyPr wrap="square" lIns="0" tIns="0" rIns="0" bIns="0" anchor="ctr">
            <a:spAutoFit/>
          </a:bodyPr>
          <a:lstStyle>
            <a:lvl1pPr marL="272967" indent="-272967" algn="l" defTabSz="914127" rtl="0" eaLnBrk="1" latinLnBrk="0" hangingPunct="1">
              <a:lnSpc>
                <a:spcPct val="90000"/>
              </a:lnSpc>
              <a:spcBef>
                <a:spcPts val="0"/>
              </a:spcBef>
              <a:spcAft>
                <a:spcPts val="1000"/>
              </a:spcAft>
              <a:buFont typeface="Wingdings" panose="05000000000000000000" pitchFamily="2" charset="2"/>
              <a:buChar char="§"/>
              <a:defRPr sz="2300" kern="1200">
                <a:solidFill>
                  <a:schemeClr val="bg1"/>
                </a:solidFill>
                <a:latin typeface="Calibri Light" panose="020F0302020204030204" pitchFamily="34" charset="0"/>
                <a:ea typeface="+mn-ea"/>
                <a:cs typeface="+mn-cs"/>
              </a:defRPr>
            </a:lvl1pPr>
            <a:lvl2pPr marL="807798" indent="-272967" algn="l" defTabSz="914127" rtl="0" eaLnBrk="1" latinLnBrk="0" hangingPunct="1">
              <a:lnSpc>
                <a:spcPct val="90000"/>
              </a:lnSpc>
              <a:spcBef>
                <a:spcPts val="0"/>
              </a:spcBef>
              <a:spcAft>
                <a:spcPts val="1000"/>
              </a:spcAft>
              <a:buFont typeface="Symbol" panose="05050102010706020507" pitchFamily="18" charset="2"/>
              <a:buChar char="-"/>
              <a:defRPr sz="2000" kern="1200">
                <a:solidFill>
                  <a:schemeClr val="bg1"/>
                </a:solidFill>
                <a:latin typeface="Calibri Light" panose="020F0302020204030204" pitchFamily="34" charset="0"/>
                <a:ea typeface="+mn-ea"/>
                <a:cs typeface="+mn-cs"/>
              </a:defRPr>
            </a:lvl2pPr>
            <a:lvl3pPr marL="1080764" indent="-177748" algn="l" defTabSz="914127" rtl="0" eaLnBrk="1" latinLnBrk="0" hangingPunct="1">
              <a:lnSpc>
                <a:spcPct val="90000"/>
              </a:lnSpc>
              <a:spcBef>
                <a:spcPts val="0"/>
              </a:spcBef>
              <a:spcAft>
                <a:spcPts val="1000"/>
              </a:spcAft>
              <a:buFont typeface="Symbol" panose="05050102010706020507" pitchFamily="18" charset="2"/>
              <a:buChar char="-"/>
              <a:defRPr sz="1900" kern="1200">
                <a:solidFill>
                  <a:schemeClr val="bg1"/>
                </a:solidFill>
                <a:latin typeface="Calibri Light" panose="020F0302020204030204" pitchFamily="34" charset="0"/>
                <a:ea typeface="+mn-ea"/>
                <a:cs typeface="+mn-cs"/>
              </a:defRPr>
            </a:lvl3pPr>
            <a:lvl4pPr marL="1436256" indent="-177748"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4pPr>
            <a:lvl5pPr marL="1793335" indent="-179335" algn="l" defTabSz="914127" rtl="0" eaLnBrk="1" latinLnBrk="0" hangingPunct="1">
              <a:lnSpc>
                <a:spcPct val="90000"/>
              </a:lnSpc>
              <a:spcBef>
                <a:spcPts val="0"/>
              </a:spcBef>
              <a:spcAft>
                <a:spcPts val="1000"/>
              </a:spcAft>
              <a:buFont typeface="Symbol" panose="05050102010706020507" pitchFamily="18" charset="2"/>
              <a:buChar char="-"/>
              <a:defRPr sz="1600" kern="1200">
                <a:solidFill>
                  <a:schemeClr val="bg1"/>
                </a:solidFill>
                <a:latin typeface="Calibri Light" panose="020F0302020204030204" pitchFamily="34" charset="0"/>
                <a:ea typeface="+mn-ea"/>
                <a:cs typeface="+mn-cs"/>
              </a:defRPr>
            </a:lvl5pPr>
            <a:lvl6pPr marL="2513847"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0910"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7972"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034" indent="-228532" algn="l" defTabSz="914127"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nSpc>
                <a:spcPct val="130000"/>
              </a:lnSpc>
              <a:buNone/>
            </a:pPr>
            <a:r>
              <a:rPr lang="en-US" sz="1600" b="1" dirty="0">
                <a:solidFill>
                  <a:schemeClr val="accent3"/>
                </a:solidFill>
                <a:latin typeface="+mj-lt"/>
              </a:rPr>
              <a:t>Create Community Connections</a:t>
            </a:r>
            <a:br>
              <a:rPr lang="en-US" sz="1200" b="1" dirty="0">
                <a:solidFill>
                  <a:schemeClr val="bg1">
                    <a:lumMod val="65000"/>
                  </a:schemeClr>
                </a:solidFill>
                <a:latin typeface="+mj-lt"/>
              </a:rPr>
            </a:br>
            <a:r>
              <a:rPr lang="en-US" sz="1200" kern="100" dirty="0">
                <a:solidFill>
                  <a:srgbClr val="5A5A5A"/>
                </a:solidFill>
                <a:effectLst/>
                <a:latin typeface="+mn-lt"/>
                <a:ea typeface="Calibri" panose="020F0502020204030204" pitchFamily="34" charset="0"/>
                <a:cs typeface="Times New Roman" panose="02020603050405020304" pitchFamily="18" charset="0"/>
              </a:rPr>
              <a:t>The ED has the potential to play a role in connecting patients and caregivers to appropriate medical and</a:t>
            </a:r>
            <a:br>
              <a:rPr lang="en-US" sz="1200" kern="100" dirty="0">
                <a:solidFill>
                  <a:srgbClr val="5A5A5A"/>
                </a:solidFill>
                <a:effectLst/>
                <a:latin typeface="+mn-lt"/>
                <a:ea typeface="Calibri" panose="020F0502020204030204" pitchFamily="34" charset="0"/>
                <a:cs typeface="Times New Roman" panose="02020603050405020304" pitchFamily="18" charset="0"/>
              </a:rPr>
            </a:br>
            <a:r>
              <a:rPr lang="en-US" sz="1200" kern="100" dirty="0">
                <a:solidFill>
                  <a:srgbClr val="5A5A5A"/>
                </a:solidFill>
                <a:effectLst/>
                <a:latin typeface="+mn-lt"/>
                <a:ea typeface="Calibri" panose="020F0502020204030204" pitchFamily="34" charset="0"/>
                <a:cs typeface="Times New Roman" panose="02020603050405020304" pitchFamily="18" charset="0"/>
              </a:rPr>
              <a:t>social resources fo</a:t>
            </a:r>
            <a:r>
              <a:rPr lang="en-US" sz="1200" kern="100" dirty="0">
                <a:solidFill>
                  <a:srgbClr val="5A5A5A"/>
                </a:solidFill>
                <a:latin typeface="+mn-lt"/>
                <a:ea typeface="Calibri" panose="020F0502020204030204" pitchFamily="34" charset="0"/>
                <a:cs typeface="Times New Roman" panose="02020603050405020304" pitchFamily="18" charset="0"/>
              </a:rPr>
              <a:t>r management of dementia and other comorbidities.</a:t>
            </a:r>
            <a:endParaRPr lang="en-US" sz="1400" dirty="0">
              <a:solidFill>
                <a:schemeClr val="bg1">
                  <a:lumMod val="65000"/>
                </a:schemeClr>
              </a:solidFill>
              <a:latin typeface="+mn-lt"/>
            </a:endParaRPr>
          </a:p>
        </p:txBody>
      </p:sp>
      <p:sp>
        <p:nvSpPr>
          <p:cNvPr id="13" name="Oval 12"/>
          <p:cNvSpPr/>
          <p:nvPr/>
        </p:nvSpPr>
        <p:spPr bwMode="auto">
          <a:xfrm>
            <a:off x="4407245" y="3039676"/>
            <a:ext cx="666025" cy="619899"/>
          </a:xfrm>
          <a:prstGeom prst="ellipse">
            <a:avLst/>
          </a:prstGeom>
          <a:solidFill>
            <a:schemeClr val="accent3"/>
          </a:solidFill>
          <a:ln w="9525">
            <a:noFill/>
            <a:round/>
            <a:headEnd/>
            <a:tailEnd/>
          </a:ln>
        </p:spPr>
        <p:txBody>
          <a:bodyPr vert="horz" wrap="square" lIns="0" tIns="0" rIns="0" bIns="0" numCol="1" rtlCol="0" anchor="ctr" anchorCtr="0" compatLnSpc="1">
            <a:prstTxWarp prst="textNoShape">
              <a:avLst/>
            </a:prstTxWarp>
          </a:bodyPr>
          <a:lstStyle/>
          <a:p>
            <a:pPr algn="ctr"/>
            <a:r>
              <a:rPr lang="en-US" b="1" dirty="0">
                <a:solidFill>
                  <a:schemeClr val="bg1"/>
                </a:solidFill>
              </a:rPr>
              <a:t>03</a:t>
            </a:r>
          </a:p>
        </p:txBody>
      </p:sp>
    </p:spTree>
    <p:extLst>
      <p:ext uri="{BB962C8B-B14F-4D97-AF65-F5344CB8AC3E}">
        <p14:creationId xmlns:p14="http://schemas.microsoft.com/office/powerpoint/2010/main" val="28224344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asic Slide Master">
  <a:themeElements>
    <a:clrScheme name="GEDC_ColorPalatte">
      <a:dk1>
        <a:srgbClr val="222C3F"/>
      </a:dk1>
      <a:lt1>
        <a:sysClr val="window" lastClr="FFFFFF"/>
      </a:lt1>
      <a:dk2>
        <a:srgbClr val="1F497D"/>
      </a:dk2>
      <a:lt2>
        <a:srgbClr val="FFFFFF"/>
      </a:lt2>
      <a:accent1>
        <a:srgbClr val="268876"/>
      </a:accent1>
      <a:accent2>
        <a:srgbClr val="EA5B22"/>
      </a:accent2>
      <a:accent3>
        <a:srgbClr val="74B83B"/>
      </a:accent3>
      <a:accent4>
        <a:srgbClr val="14423B"/>
      </a:accent4>
      <a:accent5>
        <a:srgbClr val="7B3315"/>
      </a:accent5>
      <a:accent6>
        <a:srgbClr val="395A1E"/>
      </a:accent6>
      <a:hlink>
        <a:srgbClr val="1E61FF"/>
      </a:hlink>
      <a:folHlink>
        <a:srgbClr val="800080"/>
      </a:folHlink>
    </a:clrScheme>
    <a:fontScheme name="Roboto Basic">
      <a:majorFont>
        <a:latin typeface="Roboto"/>
        <a:ea typeface=""/>
        <a:cs typeface="Roboto"/>
      </a:majorFont>
      <a:minorFont>
        <a:latin typeface="Roboto"/>
        <a:ea typeface=""/>
        <a:cs typeface="Roboto"/>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5486A6D9-B245-4C38-BB97-E32DA6B8613B}" vid="{3590356D-B18C-4013-BF41-21FE5D0147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14F3B433F0FFE4B80523DE44DA386D5" ma:contentTypeVersion="17" ma:contentTypeDescription="Create a new document." ma:contentTypeScope="" ma:versionID="275ff0cbd9e20e9a2f474bb63e164013">
  <xsd:schema xmlns:xsd="http://www.w3.org/2001/XMLSchema" xmlns:xs="http://www.w3.org/2001/XMLSchema" xmlns:p="http://schemas.microsoft.com/office/2006/metadata/properties" xmlns:ns2="cf43acd9-dc05-4df1-b47c-b382836ac256" xmlns:ns3="203799d9-d242-467b-8a21-fdaf98dc99bd" targetNamespace="http://schemas.microsoft.com/office/2006/metadata/properties" ma:root="true" ma:fieldsID="03ec4f774f746a511523b7bb4cbe0d16" ns2:_="" ns3:_="">
    <xsd:import namespace="cf43acd9-dc05-4df1-b47c-b382836ac256"/>
    <xsd:import namespace="203799d9-d242-467b-8a21-fdaf98dc99b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Location" minOccurs="0"/>
                <xsd:element ref="ns2:MediaServiceOCR"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43acd9-dc05-4df1-b47c-b382836ac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558127c1-8624-45c4-86bc-d11bfd504b95"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03799d9-d242-467b-8a21-fdaf98dc99bd"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dec1496-a39c-4fd5-85ac-3e101925573f}" ma:internalName="TaxCatchAll" ma:showField="CatchAllData" ma:web="203799d9-d242-467b-8a21-fdaf98dc99b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203799d9-d242-467b-8a21-fdaf98dc99bd" xsi:nil="true"/>
    <lcf76f155ced4ddcb4097134ff3c332f xmlns="cf43acd9-dc05-4df1-b47c-b382836ac256">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4CB8701-3F32-47B8-B1FE-EF208B1C1903}">
  <ds:schemaRefs>
    <ds:schemaRef ds:uri="http://schemas.microsoft.com/sharepoint/v3/contenttype/forms"/>
  </ds:schemaRefs>
</ds:datastoreItem>
</file>

<file path=customXml/itemProps2.xml><?xml version="1.0" encoding="utf-8"?>
<ds:datastoreItem xmlns:ds="http://schemas.openxmlformats.org/officeDocument/2006/customXml" ds:itemID="{D51A3513-8EE3-491A-AA6B-2A7FA4E652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f43acd9-dc05-4df1-b47c-b382836ac256"/>
    <ds:schemaRef ds:uri="203799d9-d242-467b-8a21-fdaf98dc99b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4AD21D5-A973-401D-849C-E44C29FE16A6}">
  <ds:schemaRefs>
    <ds:schemaRef ds:uri="cf43acd9-dc05-4df1-b47c-b382836ac256"/>
    <ds:schemaRef ds:uri="http://purl.org/dc/dcmitype/"/>
    <ds:schemaRef ds:uri="http://schemas.microsoft.com/office/2006/metadata/properties"/>
    <ds:schemaRef ds:uri="http://www.w3.org/XML/1998/namespace"/>
    <ds:schemaRef ds:uri="http://purl.org/dc/terms/"/>
    <ds:schemaRef ds:uri="http://schemas.microsoft.com/office/2006/documentManagement/types"/>
    <ds:schemaRef ds:uri="http://purl.org/dc/elements/1.1/"/>
    <ds:schemaRef ds:uri="http://schemas.openxmlformats.org/package/2006/metadata/core-properties"/>
    <ds:schemaRef ds:uri="http://schemas.microsoft.com/office/infopath/2007/PartnerControls"/>
    <ds:schemaRef ds:uri="203799d9-d242-467b-8a21-fdaf98dc99bd"/>
  </ds:schemaRefs>
</ds:datastoreItem>
</file>

<file path=docProps/app.xml><?xml version="1.0" encoding="utf-8"?>
<Properties xmlns="http://schemas.openxmlformats.org/officeDocument/2006/extended-properties" xmlns:vt="http://schemas.openxmlformats.org/officeDocument/2006/docPropsVTypes">
  <Template>GEDC_2021</Template>
  <TotalTime>2590</TotalTime>
  <Words>3815</Words>
  <Application>Microsoft Office PowerPoint</Application>
  <PresentationFormat>On-screen Show (16:9)</PresentationFormat>
  <Paragraphs>219</Paragraphs>
  <Slides>14</Slides>
  <Notes>13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14</vt:i4>
      </vt:variant>
    </vt:vector>
  </HeadingPairs>
  <TitlesOfParts>
    <vt:vector size="25" baseType="lpstr">
      <vt:lpstr>Arial</vt:lpstr>
      <vt:lpstr>Calibri</vt:lpstr>
      <vt:lpstr>Calibri Light</vt:lpstr>
      <vt:lpstr>Courier New</vt:lpstr>
      <vt:lpstr>Roboto</vt:lpstr>
      <vt:lpstr>Roboto (Body)</vt:lpstr>
      <vt:lpstr>Roboto Bold</vt:lpstr>
      <vt:lpstr>Segoe UI</vt:lpstr>
      <vt:lpstr>TimesNewRomanPSMT</vt:lpstr>
      <vt:lpstr>Wingdings</vt:lpstr>
      <vt:lpstr>Basic Slide Master</vt:lpstr>
      <vt:lpstr>PowerPoint Presentation</vt:lpstr>
      <vt:lpstr>ED Care for an Aging Population</vt:lpstr>
      <vt:lpstr>PowerPoint Presentation</vt:lpstr>
      <vt:lpstr>What can a  Geriatric ED do for  my hospital?</vt:lpstr>
      <vt:lpstr>PowerPoint Presentation</vt:lpstr>
      <vt:lpstr>Investing in a Geriatric Emergency Department</vt:lpstr>
      <vt:lpstr>PowerPoint Presentation</vt:lpstr>
      <vt:lpstr>PowerPoint Presentation</vt:lpstr>
      <vt:lpstr>PowerPoint Presentation</vt:lpstr>
      <vt:lpstr>PowerPoint Presentation</vt:lpstr>
      <vt:lpstr>PowerPoint Presentation</vt:lpstr>
      <vt:lpstr>Transitions of Care &amp; Social Worker Consult in the ED</vt:lpstr>
      <vt:lpstr>Delirium Screening and Protocols in the ED</vt:lpstr>
      <vt:lpstr>Dementia Screening and Protocols in the ED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Lorraine Trecroce</dc:creator>
  <cp:lastModifiedBy>Lorraine Trecroce</cp:lastModifiedBy>
  <cp:revision>3</cp:revision>
  <dcterms:created xsi:type="dcterms:W3CDTF">2023-09-12T16:25:59Z</dcterms:created>
  <dcterms:modified xsi:type="dcterms:W3CDTF">2023-12-04T14:54:04Z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0x010100E14F3B433F0FFE4B80523DE44DA386D5</vt:lpwstr>
  </property>
  <property fmtid="{D5CDD505-2E9C-101B-9397-08002B2CF9AE}" pid="3" name="MediaServiceImageTags">
    <vt:lpwstr/>
  </property>
</Properties>
</file>